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2"/>
  </p:notesMasterIdLst>
  <p:sldIdLst>
    <p:sldId id="350" r:id="rId2"/>
    <p:sldId id="256" r:id="rId3"/>
    <p:sldId id="359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60" r:id="rId17"/>
    <p:sldId id="374" r:id="rId18"/>
    <p:sldId id="334" r:id="rId19"/>
    <p:sldId id="339" r:id="rId20"/>
    <p:sldId id="340" r:id="rId21"/>
    <p:sldId id="342" r:id="rId22"/>
    <p:sldId id="353" r:id="rId23"/>
    <p:sldId id="354" r:id="rId24"/>
    <p:sldId id="355" r:id="rId25"/>
    <p:sldId id="356" r:id="rId26"/>
    <p:sldId id="375" r:id="rId27"/>
    <p:sldId id="376" r:id="rId28"/>
    <p:sldId id="377" r:id="rId29"/>
    <p:sldId id="378" r:id="rId30"/>
    <p:sldId id="379" r:id="rId31"/>
    <p:sldId id="361" r:id="rId32"/>
    <p:sldId id="351" r:id="rId33"/>
    <p:sldId id="338" r:id="rId34"/>
    <p:sldId id="357" r:id="rId35"/>
    <p:sldId id="358" r:id="rId36"/>
    <p:sldId id="389" r:id="rId37"/>
    <p:sldId id="390" r:id="rId38"/>
    <p:sldId id="391" r:id="rId39"/>
    <p:sldId id="267" r:id="rId40"/>
    <p:sldId id="306" r:id="rId41"/>
    <p:sldId id="307" r:id="rId42"/>
    <p:sldId id="380" r:id="rId43"/>
    <p:sldId id="382" r:id="rId44"/>
    <p:sldId id="383" r:id="rId45"/>
    <p:sldId id="385" r:id="rId46"/>
    <p:sldId id="386" r:id="rId47"/>
    <p:sldId id="387" r:id="rId48"/>
    <p:sldId id="445" r:id="rId49"/>
    <p:sldId id="446" r:id="rId50"/>
    <p:sldId id="270" r:id="rId51"/>
    <p:sldId id="303" r:id="rId52"/>
    <p:sldId id="304" r:id="rId53"/>
    <p:sldId id="324" r:id="rId54"/>
    <p:sldId id="302" r:id="rId55"/>
    <p:sldId id="305" r:id="rId56"/>
    <p:sldId id="325" r:id="rId57"/>
    <p:sldId id="392" r:id="rId58"/>
    <p:sldId id="328" r:id="rId59"/>
    <p:sldId id="329" r:id="rId60"/>
    <p:sldId id="330" r:id="rId61"/>
    <p:sldId id="331" r:id="rId62"/>
    <p:sldId id="332" r:id="rId63"/>
    <p:sldId id="393" r:id="rId64"/>
    <p:sldId id="394" r:id="rId65"/>
    <p:sldId id="395" r:id="rId66"/>
    <p:sldId id="396" r:id="rId67"/>
    <p:sldId id="327" r:id="rId68"/>
    <p:sldId id="424" r:id="rId69"/>
    <p:sldId id="425" r:id="rId70"/>
    <p:sldId id="426" r:id="rId71"/>
    <p:sldId id="397" r:id="rId72"/>
    <p:sldId id="398" r:id="rId73"/>
    <p:sldId id="399" r:id="rId74"/>
    <p:sldId id="400" r:id="rId75"/>
    <p:sldId id="335" r:id="rId76"/>
    <p:sldId id="402" r:id="rId77"/>
    <p:sldId id="401" r:id="rId78"/>
    <p:sldId id="428" r:id="rId79"/>
    <p:sldId id="404" r:id="rId80"/>
    <p:sldId id="403" r:id="rId81"/>
    <p:sldId id="257" r:id="rId82"/>
    <p:sldId id="258" r:id="rId83"/>
    <p:sldId id="427" r:id="rId84"/>
    <p:sldId id="337" r:id="rId85"/>
    <p:sldId id="411" r:id="rId86"/>
    <p:sldId id="419" r:id="rId87"/>
    <p:sldId id="261" r:id="rId88"/>
    <p:sldId id="259" r:id="rId89"/>
    <p:sldId id="345" r:id="rId90"/>
    <p:sldId id="420" r:id="rId91"/>
    <p:sldId id="265" r:id="rId92"/>
    <p:sldId id="347" r:id="rId93"/>
    <p:sldId id="421" r:id="rId94"/>
    <p:sldId id="422" r:id="rId95"/>
    <p:sldId id="349" r:id="rId96"/>
    <p:sldId id="447" r:id="rId97"/>
    <p:sldId id="448" r:id="rId98"/>
    <p:sldId id="423" r:id="rId99"/>
    <p:sldId id="431" r:id="rId100"/>
    <p:sldId id="433" r:id="rId101"/>
    <p:sldId id="434" r:id="rId102"/>
    <p:sldId id="436" r:id="rId103"/>
    <p:sldId id="437" r:id="rId104"/>
    <p:sldId id="438" r:id="rId105"/>
    <p:sldId id="439" r:id="rId106"/>
    <p:sldId id="440" r:id="rId107"/>
    <p:sldId id="441" r:id="rId108"/>
    <p:sldId id="442" r:id="rId109"/>
    <p:sldId id="443" r:id="rId110"/>
    <p:sldId id="444" r:id="rId111"/>
    <p:sldId id="310" r:id="rId112"/>
    <p:sldId id="429" r:id="rId113"/>
    <p:sldId id="430" r:id="rId114"/>
    <p:sldId id="315" r:id="rId115"/>
    <p:sldId id="316" r:id="rId116"/>
    <p:sldId id="317" r:id="rId117"/>
    <p:sldId id="312" r:id="rId118"/>
    <p:sldId id="406" r:id="rId119"/>
    <p:sldId id="405" r:id="rId120"/>
    <p:sldId id="415" r:id="rId121"/>
    <p:sldId id="414" r:id="rId122"/>
    <p:sldId id="311" r:id="rId123"/>
    <p:sldId id="318" r:id="rId124"/>
    <p:sldId id="320" r:id="rId125"/>
    <p:sldId id="313" r:id="rId126"/>
    <p:sldId id="408" r:id="rId127"/>
    <p:sldId id="407" r:id="rId128"/>
    <p:sldId id="416" r:id="rId129"/>
    <p:sldId id="417" r:id="rId130"/>
    <p:sldId id="308" r:id="rId131"/>
    <p:sldId id="314" r:id="rId132"/>
    <p:sldId id="321" r:id="rId133"/>
    <p:sldId id="322" r:id="rId134"/>
    <p:sldId id="323" r:id="rId135"/>
    <p:sldId id="309" r:id="rId136"/>
    <p:sldId id="410" r:id="rId137"/>
    <p:sldId id="409" r:id="rId138"/>
    <p:sldId id="412" r:id="rId139"/>
    <p:sldId id="413" r:id="rId140"/>
    <p:sldId id="418" r:id="rId14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34" autoAdjust="0"/>
  </p:normalViewPr>
  <p:slideViewPr>
    <p:cSldViewPr snapToGrid="0">
      <p:cViewPr>
        <p:scale>
          <a:sx n="90" d="100"/>
          <a:sy n="90" d="100"/>
        </p:scale>
        <p:origin x="-57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3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3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wmf"/><Relationship Id="rId1" Type="http://schemas.openxmlformats.org/officeDocument/2006/relationships/image" Target="../media/image19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wmf"/><Relationship Id="rId2" Type="http://schemas.openxmlformats.org/officeDocument/2006/relationships/image" Target="../media/image203.wmf"/><Relationship Id="rId1" Type="http://schemas.openxmlformats.org/officeDocument/2006/relationships/image" Target="../media/image202.wmf"/><Relationship Id="rId5" Type="http://schemas.openxmlformats.org/officeDocument/2006/relationships/image" Target="../media/image206.wmf"/><Relationship Id="rId4" Type="http://schemas.openxmlformats.org/officeDocument/2006/relationships/image" Target="../media/image20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wmf"/><Relationship Id="rId2" Type="http://schemas.openxmlformats.org/officeDocument/2006/relationships/image" Target="../media/image208.wmf"/><Relationship Id="rId1" Type="http://schemas.openxmlformats.org/officeDocument/2006/relationships/image" Target="../media/image207.wmf"/><Relationship Id="rId4" Type="http://schemas.openxmlformats.org/officeDocument/2006/relationships/image" Target="../media/image2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Relationship Id="rId5" Type="http://schemas.openxmlformats.org/officeDocument/2006/relationships/image" Target="../media/image120.wmf"/><Relationship Id="rId4" Type="http://schemas.openxmlformats.org/officeDocument/2006/relationships/image" Target="../media/image1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wmf"/><Relationship Id="rId2" Type="http://schemas.openxmlformats.org/officeDocument/2006/relationships/image" Target="../media/image118.wmf"/><Relationship Id="rId1" Type="http://schemas.openxmlformats.org/officeDocument/2006/relationships/image" Target="../media/image121.wmf"/><Relationship Id="rId5" Type="http://schemas.openxmlformats.org/officeDocument/2006/relationships/image" Target="../media/image122.wmf"/><Relationship Id="rId4" Type="http://schemas.openxmlformats.org/officeDocument/2006/relationships/image" Target="../media/image1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wmf"/><Relationship Id="rId2" Type="http://schemas.openxmlformats.org/officeDocument/2006/relationships/image" Target="../media/image186.wmf"/><Relationship Id="rId1" Type="http://schemas.openxmlformats.org/officeDocument/2006/relationships/image" Target="../media/image18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wmf"/><Relationship Id="rId1" Type="http://schemas.openxmlformats.org/officeDocument/2006/relationships/image" Target="../media/image18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wmf"/><Relationship Id="rId1" Type="http://schemas.openxmlformats.org/officeDocument/2006/relationships/image" Target="../media/image19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87EA9-E0B4-42F4-AB0B-628A2A458729}" type="datetimeFigureOut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FA59F-D076-4C30-88A3-7229CB22A0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8862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0924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0924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0924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0924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0924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0924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FA59F-D076-4C30-88A3-7229CB22A0AC}" type="slidenum">
              <a:rPr lang="zh-TW" altLang="en-US" smtClean="0"/>
              <a:t>115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847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FA59F-D076-4C30-88A3-7229CB22A0AC}" type="slidenum">
              <a:rPr lang="zh-TW" altLang="en-US" smtClean="0"/>
              <a:t>125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2161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2724-6DC4-4357-8005-B6DD9593EA28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5087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F4B1-1D1B-4195-9DFD-FC7E3651ED49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388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C9F2-5443-4CE5-850E-94F24B7439EF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8024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BA33-6D12-4331-9824-4B2054192830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8916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61660-3635-4ECB-8903-5D139BF36A46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0478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E6684-A966-4D85-B11D-851F44590C07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643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3DCA-A73D-4370-9E93-5BAC1AFF486B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9171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FF7E7-4B95-4E73-9CD0-750190E8E064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1841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67DF2-0B53-4C36-8C14-E524A5BCDF19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8133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C1B2-AD70-4C04-9698-401262A2D8A3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3259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6B2C8-B196-433A-841E-2364C263055D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17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0435D-5686-4334-8F50-3D2C922F2ECE}" type="datetime1">
              <a:rPr lang="zh-TW" altLang="en-US" smtClean="0"/>
              <a:t>2018/7/16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9A03F-908D-48A5-910D-5B15078D23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378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8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188.wmf"/><Relationship Id="rId4" Type="http://schemas.openxmlformats.org/officeDocument/2006/relationships/oleObject" Target="../embeddings/oleObject21.bin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emf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94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193.wmf"/><Relationship Id="rId4" Type="http://schemas.openxmlformats.org/officeDocument/2006/relationships/oleObject" Target="../embeddings/oleObject23.bin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emf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emf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9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198.wmf"/><Relationship Id="rId4" Type="http://schemas.openxmlformats.org/officeDocument/2006/relationships/oleObject" Target="../embeddings/oleObject25.bin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emf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13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0.pn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wmf"/><Relationship Id="rId13" Type="http://schemas.openxmlformats.org/officeDocument/2006/relationships/image" Target="../media/image60.png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20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03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205.wmf"/><Relationship Id="rId4" Type="http://schemas.openxmlformats.org/officeDocument/2006/relationships/image" Target="../media/image202.wmf"/><Relationship Id="rId9" Type="http://schemas.openxmlformats.org/officeDocument/2006/relationships/oleObject" Target="../embeddings/oleObject30.bin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08.wmf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210.wmf"/><Relationship Id="rId4" Type="http://schemas.openxmlformats.org/officeDocument/2006/relationships/image" Target="../media/image207.wmf"/><Relationship Id="rId9" Type="http://schemas.openxmlformats.org/officeDocument/2006/relationships/oleObject" Target="../embeddings/oleObject35.bin"/></Relationships>
</file>

<file path=ppt/slides/_rels/slide114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15.png"/><Relationship Id="rId3" Type="http://schemas.openxmlformats.org/officeDocument/2006/relationships/image" Target="../media/image1911.png"/><Relationship Id="rId21" Type="http://schemas.openxmlformats.org/officeDocument/2006/relationships/image" Target="../media/image218.png"/><Relationship Id="rId17" Type="http://schemas.openxmlformats.org/officeDocument/2006/relationships/image" Target="../media/image206.png"/><Relationship Id="rId2" Type="http://schemas.openxmlformats.org/officeDocument/2006/relationships/image" Target="../media/image1891.png"/><Relationship Id="rId16" Type="http://schemas.openxmlformats.org/officeDocument/2006/relationships/image" Target="../media/image205.png"/><Relationship Id="rId20" Type="http://schemas.openxmlformats.org/officeDocument/2006/relationships/image" Target="../media/image2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3.png"/><Relationship Id="rId11" Type="http://schemas.openxmlformats.org/officeDocument/2006/relationships/image" Target="../media/image214.png"/><Relationship Id="rId5" Type="http://schemas.openxmlformats.org/officeDocument/2006/relationships/image" Target="../media/image1930.png"/><Relationship Id="rId15" Type="http://schemas.openxmlformats.org/officeDocument/2006/relationships/image" Target="../media/image204.png"/><Relationship Id="rId10" Type="http://schemas.openxmlformats.org/officeDocument/2006/relationships/image" Target="../media/image2131.png"/><Relationship Id="rId19" Type="http://schemas.openxmlformats.org/officeDocument/2006/relationships/image" Target="../media/image216.png"/><Relationship Id="rId4" Type="http://schemas.openxmlformats.org/officeDocument/2006/relationships/image" Target="../media/image1920.png"/><Relationship Id="rId22" Type="http://schemas.openxmlformats.org/officeDocument/2006/relationships/image" Target="../media/image219.pn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0.png"/><Relationship Id="rId13" Type="http://schemas.openxmlformats.org/officeDocument/2006/relationships/image" Target="../media/image490.png"/><Relationship Id="rId18" Type="http://schemas.openxmlformats.org/officeDocument/2006/relationships/image" Target="../media/image550.png"/><Relationship Id="rId3" Type="http://schemas.openxmlformats.org/officeDocument/2006/relationships/image" Target="../media/image1811.png"/><Relationship Id="rId7" Type="http://schemas.openxmlformats.org/officeDocument/2006/relationships/image" Target="../media/image430.png"/><Relationship Id="rId12" Type="http://schemas.openxmlformats.org/officeDocument/2006/relationships/image" Target="../media/image480.png"/><Relationship Id="rId17" Type="http://schemas.openxmlformats.org/officeDocument/2006/relationships/image" Target="../media/image540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1.png"/><Relationship Id="rId11" Type="http://schemas.openxmlformats.org/officeDocument/2006/relationships/image" Target="../media/image470.png"/><Relationship Id="rId5" Type="http://schemas.openxmlformats.org/officeDocument/2006/relationships/image" Target="../media/image621.png"/><Relationship Id="rId15" Type="http://schemas.openxmlformats.org/officeDocument/2006/relationships/image" Target="../media/image520.png"/><Relationship Id="rId10" Type="http://schemas.openxmlformats.org/officeDocument/2006/relationships/image" Target="../media/image460.png"/><Relationship Id="rId4" Type="http://schemas.openxmlformats.org/officeDocument/2006/relationships/image" Target="../media/image612.png"/><Relationship Id="rId9" Type="http://schemas.openxmlformats.org/officeDocument/2006/relationships/image" Target="../media/image450.png"/><Relationship Id="rId14" Type="http://schemas.openxmlformats.org/officeDocument/2006/relationships/image" Target="../media/image510.pn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0.png"/><Relationship Id="rId13" Type="http://schemas.openxmlformats.org/officeDocument/2006/relationships/image" Target="../media/image212.png"/><Relationship Id="rId3" Type="http://schemas.openxmlformats.org/officeDocument/2006/relationships/image" Target="../media/image570.png"/><Relationship Id="rId7" Type="http://schemas.openxmlformats.org/officeDocument/2006/relationships/image" Target="../media/image620.png"/><Relationship Id="rId12" Type="http://schemas.openxmlformats.org/officeDocument/2006/relationships/image" Target="../media/image211.png"/><Relationship Id="rId2" Type="http://schemas.openxmlformats.org/officeDocument/2006/relationships/image" Target="../media/image5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0.png"/><Relationship Id="rId11" Type="http://schemas.openxmlformats.org/officeDocument/2006/relationships/image" Target="../media/image660.png"/><Relationship Id="rId5" Type="http://schemas.openxmlformats.org/officeDocument/2006/relationships/image" Target="../media/image590.png"/><Relationship Id="rId10" Type="http://schemas.openxmlformats.org/officeDocument/2006/relationships/image" Target="../media/image650.png"/><Relationship Id="rId4" Type="http://schemas.openxmlformats.org/officeDocument/2006/relationships/image" Target="../media/image580.png"/><Relationship Id="rId9" Type="http://schemas.openxmlformats.org/officeDocument/2006/relationships/image" Target="../media/image640.png"/><Relationship Id="rId14" Type="http://schemas.openxmlformats.org/officeDocument/2006/relationships/image" Target="../media/image2130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13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0.pn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0.png"/><Relationship Id="rId13" Type="http://schemas.openxmlformats.org/officeDocument/2006/relationships/image" Target="../media/image812.png"/><Relationship Id="rId3" Type="http://schemas.openxmlformats.org/officeDocument/2006/relationships/image" Target="../media/image720.png"/><Relationship Id="rId7" Type="http://schemas.openxmlformats.org/officeDocument/2006/relationships/image" Target="../media/image750.png"/><Relationship Id="rId12" Type="http://schemas.openxmlformats.org/officeDocument/2006/relationships/image" Target="../media/image800.png"/><Relationship Id="rId17" Type="http://schemas.openxmlformats.org/officeDocument/2006/relationships/image" Target="../media/image862.png"/><Relationship Id="rId2" Type="http://schemas.openxmlformats.org/officeDocument/2006/relationships/image" Target="../media/image712.png"/><Relationship Id="rId16" Type="http://schemas.openxmlformats.org/officeDocument/2006/relationships/image" Target="../media/image8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0.png"/><Relationship Id="rId11" Type="http://schemas.openxmlformats.org/officeDocument/2006/relationships/image" Target="../media/image790.png"/><Relationship Id="rId5" Type="http://schemas.openxmlformats.org/officeDocument/2006/relationships/image" Target="../media/image730.png"/><Relationship Id="rId15" Type="http://schemas.openxmlformats.org/officeDocument/2006/relationships/image" Target="../media/image831.png"/><Relationship Id="rId10" Type="http://schemas.openxmlformats.org/officeDocument/2006/relationships/image" Target="../media/image780.png"/><Relationship Id="rId4" Type="http://schemas.openxmlformats.org/officeDocument/2006/relationships/image" Target="../media/image841.png"/><Relationship Id="rId9" Type="http://schemas.openxmlformats.org/officeDocument/2006/relationships/image" Target="../media/image770.png"/><Relationship Id="rId14" Type="http://schemas.openxmlformats.org/officeDocument/2006/relationships/image" Target="../media/image820.png"/></Relationships>
</file>

<file path=ppt/slides/_rels/slide12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430.png"/><Relationship Id="rId18" Type="http://schemas.openxmlformats.org/officeDocument/2006/relationships/image" Target="../media/image1480.png"/><Relationship Id="rId3" Type="http://schemas.openxmlformats.org/officeDocument/2006/relationships/image" Target="../media/image1340.png"/><Relationship Id="rId7" Type="http://schemas.openxmlformats.org/officeDocument/2006/relationships/image" Target="../media/image225.png"/><Relationship Id="rId12" Type="http://schemas.openxmlformats.org/officeDocument/2006/relationships/image" Target="../media/image1420.png"/><Relationship Id="rId17" Type="http://schemas.openxmlformats.org/officeDocument/2006/relationships/image" Target="../media/image1470.png"/><Relationship Id="rId2" Type="http://schemas.openxmlformats.org/officeDocument/2006/relationships/image" Target="../media/image1330.png"/><Relationship Id="rId16" Type="http://schemas.openxmlformats.org/officeDocument/2006/relationships/image" Target="../media/image14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0.png"/><Relationship Id="rId11" Type="http://schemas.openxmlformats.org/officeDocument/2006/relationships/image" Target="../media/image1411.png"/><Relationship Id="rId5" Type="http://schemas.openxmlformats.org/officeDocument/2006/relationships/image" Target="../media/image1360.png"/><Relationship Id="rId15" Type="http://schemas.openxmlformats.org/officeDocument/2006/relationships/image" Target="../media/image1450.png"/><Relationship Id="rId10" Type="http://schemas.openxmlformats.org/officeDocument/2006/relationships/image" Target="../media/image1400.png"/><Relationship Id="rId4" Type="http://schemas.openxmlformats.org/officeDocument/2006/relationships/image" Target="../media/image1350.png"/><Relationship Id="rId9" Type="http://schemas.openxmlformats.org/officeDocument/2006/relationships/image" Target="../media/image1390.png"/><Relationship Id="rId14" Type="http://schemas.openxmlformats.org/officeDocument/2006/relationships/image" Target="../media/image1440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0.png"/><Relationship Id="rId2" Type="http://schemas.openxmlformats.org/officeDocument/2006/relationships/image" Target="../media/image13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20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0.png"/><Relationship Id="rId13" Type="http://schemas.openxmlformats.org/officeDocument/2006/relationships/image" Target="../media/image1620.png"/><Relationship Id="rId3" Type="http://schemas.openxmlformats.org/officeDocument/2006/relationships/image" Target="../media/image1510.png"/><Relationship Id="rId7" Type="http://schemas.openxmlformats.org/officeDocument/2006/relationships/image" Target="../media/image1550.png"/><Relationship Id="rId12" Type="http://schemas.openxmlformats.org/officeDocument/2006/relationships/image" Target="../media/image1610.png"/><Relationship Id="rId2" Type="http://schemas.openxmlformats.org/officeDocument/2006/relationships/image" Target="../media/image15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40.png"/><Relationship Id="rId11" Type="http://schemas.openxmlformats.org/officeDocument/2006/relationships/image" Target="../media/image1590.png"/><Relationship Id="rId5" Type="http://schemas.openxmlformats.org/officeDocument/2006/relationships/image" Target="../media/image1530.png"/><Relationship Id="rId10" Type="http://schemas.openxmlformats.org/officeDocument/2006/relationships/image" Target="../media/image1580.png"/><Relationship Id="rId4" Type="http://schemas.openxmlformats.org/officeDocument/2006/relationships/image" Target="../media/image1520.png"/><Relationship Id="rId9" Type="http://schemas.openxmlformats.org/officeDocument/2006/relationships/image" Target="../media/image1570.png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0.png"/><Relationship Id="rId13" Type="http://schemas.openxmlformats.org/officeDocument/2006/relationships/image" Target="../media/image1270.png"/><Relationship Id="rId3" Type="http://schemas.openxmlformats.org/officeDocument/2006/relationships/image" Target="../media/image1640.png"/><Relationship Id="rId7" Type="http://schemas.openxmlformats.org/officeDocument/2006/relationships/image" Target="../media/image1090.png"/><Relationship Id="rId12" Type="http://schemas.openxmlformats.org/officeDocument/2006/relationships/image" Target="../media/image1210.png"/><Relationship Id="rId2" Type="http://schemas.openxmlformats.org/officeDocument/2006/relationships/image" Target="../media/image16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70.png"/><Relationship Id="rId11" Type="http://schemas.openxmlformats.org/officeDocument/2006/relationships/image" Target="../media/image1140.png"/><Relationship Id="rId5" Type="http://schemas.openxmlformats.org/officeDocument/2006/relationships/image" Target="../media/image1660.png"/><Relationship Id="rId10" Type="http://schemas.openxmlformats.org/officeDocument/2006/relationships/image" Target="../media/image1130.png"/><Relationship Id="rId4" Type="http://schemas.openxmlformats.org/officeDocument/2006/relationships/image" Target="../media/image1650.png"/><Relationship Id="rId9" Type="http://schemas.openxmlformats.org/officeDocument/2006/relationships/image" Target="../media/image1120.png"/><Relationship Id="rId14" Type="http://schemas.openxmlformats.org/officeDocument/2006/relationships/image" Target="../media/image1280.png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0.png"/><Relationship Id="rId13" Type="http://schemas.openxmlformats.org/officeDocument/2006/relationships/image" Target="../media/image1321.png"/><Relationship Id="rId3" Type="http://schemas.openxmlformats.org/officeDocument/2006/relationships/image" Target="../media/image1780.png"/><Relationship Id="rId7" Type="http://schemas.openxmlformats.org/officeDocument/2006/relationships/image" Target="../media/image1830.png"/><Relationship Id="rId12" Type="http://schemas.openxmlformats.org/officeDocument/2006/relationships/image" Target="../media/image1311.png"/><Relationship Id="rId2" Type="http://schemas.openxmlformats.org/officeDocument/2006/relationships/image" Target="../media/image17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20.png"/><Relationship Id="rId11" Type="http://schemas.openxmlformats.org/officeDocument/2006/relationships/image" Target="../media/image1290.png"/><Relationship Id="rId5" Type="http://schemas.openxmlformats.org/officeDocument/2006/relationships/image" Target="../media/image1810.png"/><Relationship Id="rId15" Type="http://schemas.openxmlformats.org/officeDocument/2006/relationships/image" Target="../media/image1490.png"/><Relationship Id="rId10" Type="http://schemas.openxmlformats.org/officeDocument/2006/relationships/image" Target="../media/image1860.png"/><Relationship Id="rId4" Type="http://schemas.openxmlformats.org/officeDocument/2006/relationships/image" Target="../media/image1790.png"/><Relationship Id="rId9" Type="http://schemas.openxmlformats.org/officeDocument/2006/relationships/image" Target="../media/image1850.png"/><Relationship Id="rId14" Type="http://schemas.openxmlformats.org/officeDocument/2006/relationships/image" Target="../media/image1380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0.png"/><Relationship Id="rId2" Type="http://schemas.openxmlformats.org/officeDocument/2006/relationships/image" Target="../media/image23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10.png"/><Relationship Id="rId4" Type="http://schemas.openxmlformats.org/officeDocument/2006/relationships/image" Target="../media/image1890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6.wmf"/><Relationship Id="rId12" Type="http://schemas.openxmlformats.org/officeDocument/2006/relationships/image" Target="../media/image69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8.wmf"/><Relationship Id="rId5" Type="http://schemas.openxmlformats.org/officeDocument/2006/relationships/image" Target="../media/image6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67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0.png"/><Relationship Id="rId13" Type="http://schemas.openxmlformats.org/officeDocument/2006/relationships/image" Target="../media/image1410.png"/><Relationship Id="rId3" Type="http://schemas.openxmlformats.org/officeDocument/2006/relationships/image" Target="../media/image86.png"/><Relationship Id="rId7" Type="http://schemas.openxmlformats.org/officeDocument/2006/relationships/image" Target="../media/image811.png"/><Relationship Id="rId12" Type="http://schemas.openxmlformats.org/officeDocument/2006/relationships/image" Target="../media/image1312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1.png"/><Relationship Id="rId11" Type="http://schemas.openxmlformats.org/officeDocument/2006/relationships/image" Target="../media/image1211.png"/><Relationship Id="rId5" Type="http://schemas.openxmlformats.org/officeDocument/2006/relationships/image" Target="../media/image611.png"/><Relationship Id="rId10" Type="http://schemas.openxmlformats.org/officeDocument/2006/relationships/image" Target="../media/image1111.png"/><Relationship Id="rId4" Type="http://schemas.openxmlformats.org/officeDocument/2006/relationships/image" Target="../media/image512.png"/><Relationship Id="rId9" Type="http://schemas.openxmlformats.org/officeDocument/2006/relationships/image" Target="../media/image1010.png"/><Relationship Id="rId14" Type="http://schemas.openxmlformats.org/officeDocument/2006/relationships/image" Target="../media/image8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190.png"/><Relationship Id="rId4" Type="http://schemas.openxmlformats.org/officeDocument/2006/relationships/image" Target="../media/image89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0.png"/><Relationship Id="rId2" Type="http://schemas.openxmlformats.org/officeDocument/2006/relationships/image" Target="../media/image8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1.png"/><Relationship Id="rId5" Type="http://schemas.openxmlformats.org/officeDocument/2006/relationships/image" Target="../media/image1092.png"/><Relationship Id="rId4" Type="http://schemas.openxmlformats.org/officeDocument/2006/relationships/image" Target="../media/image1081.png"/></Relationships>
</file>

<file path=ppt/slides/_rels/slide5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5.png"/><Relationship Id="rId8" Type="http://schemas.openxmlformats.org/officeDocument/2006/relationships/image" Target="../media/image911.png"/><Relationship Id="rId3" Type="http://schemas.openxmlformats.org/officeDocument/2006/relationships/image" Target="../media/image861.png"/><Relationship Id="rId34" Type="http://schemas.openxmlformats.org/officeDocument/2006/relationships/image" Target="../media/image123.png"/><Relationship Id="rId21" Type="http://schemas.openxmlformats.org/officeDocument/2006/relationships/image" Target="../media/image1030.png"/><Relationship Id="rId25" Type="http://schemas.openxmlformats.org/officeDocument/2006/relationships/image" Target="../media/image114.png"/><Relationship Id="rId33" Type="http://schemas.openxmlformats.org/officeDocument/2006/relationships/image" Target="../media/image122.png"/><Relationship Id="rId2" Type="http://schemas.openxmlformats.org/officeDocument/2006/relationships/image" Target="../media/image850.png"/><Relationship Id="rId29" Type="http://schemas.openxmlformats.org/officeDocument/2006/relationships/image" Target="../media/image118.png"/><Relationship Id="rId20" Type="http://schemas.openxmlformats.org/officeDocument/2006/relationships/image" Target="../media/image1020.png"/><Relationship Id="rId1" Type="http://schemas.openxmlformats.org/officeDocument/2006/relationships/slideLayout" Target="../slideLayouts/slideLayout7.xml"/><Relationship Id="rId24" Type="http://schemas.openxmlformats.org/officeDocument/2006/relationships/image" Target="../media/image1060.png"/><Relationship Id="rId32" Type="http://schemas.openxmlformats.org/officeDocument/2006/relationships/image" Target="../media/image121.png"/><Relationship Id="rId23" Type="http://schemas.openxmlformats.org/officeDocument/2006/relationships/image" Target="../media/image1050.png"/><Relationship Id="rId5" Type="http://schemas.openxmlformats.org/officeDocument/2006/relationships/image" Target="../media/image880.png"/><Relationship Id="rId28" Type="http://schemas.openxmlformats.org/officeDocument/2006/relationships/image" Target="../media/image117.png"/><Relationship Id="rId15" Type="http://schemas.openxmlformats.org/officeDocument/2006/relationships/image" Target="../media/image970.png"/><Relationship Id="rId31" Type="http://schemas.openxmlformats.org/officeDocument/2006/relationships/image" Target="../media/image120.png"/><Relationship Id="rId22" Type="http://schemas.openxmlformats.org/officeDocument/2006/relationships/image" Target="../media/image1040.png"/><Relationship Id="rId4" Type="http://schemas.openxmlformats.org/officeDocument/2006/relationships/image" Target="../media/image860.png"/><Relationship Id="rId9" Type="http://schemas.openxmlformats.org/officeDocument/2006/relationships/image" Target="../media/image920.png"/><Relationship Id="rId27" Type="http://schemas.openxmlformats.org/officeDocument/2006/relationships/image" Target="../media/image116.png"/><Relationship Id="rId30" Type="http://schemas.openxmlformats.org/officeDocument/2006/relationships/image" Target="../media/image119.png"/><Relationship Id="rId35" Type="http://schemas.openxmlformats.org/officeDocument/2006/relationships/image" Target="../media/image12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4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5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120.wmf"/><Relationship Id="rId3" Type="http://schemas.openxmlformats.org/officeDocument/2006/relationships/image" Target="../media/image300.png"/><Relationship Id="rId21" Type="http://schemas.openxmlformats.org/officeDocument/2006/relationships/image" Target="../media/image1150.png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18.wmf"/><Relationship Id="rId17" Type="http://schemas.openxmlformats.org/officeDocument/2006/relationships/oleObject" Target="../embeddings/oleObject12.bin"/><Relationship Id="rId25" Type="http://schemas.openxmlformats.org/officeDocument/2006/relationships/image" Target="../media/image119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9.wmf"/><Relationship Id="rId20" Type="http://schemas.openxmlformats.org/officeDocument/2006/relationships/image" Target="../media/image120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6.wmf"/><Relationship Id="rId11" Type="http://schemas.openxmlformats.org/officeDocument/2006/relationships/oleObject" Target="../embeddings/oleObject100.bin"/><Relationship Id="rId24" Type="http://schemas.openxmlformats.org/officeDocument/2006/relationships/image" Target="../media/image1180.png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10.bin"/><Relationship Id="rId23" Type="http://schemas.openxmlformats.org/officeDocument/2006/relationships/image" Target="../media/image1170.png"/><Relationship Id="rId10" Type="http://schemas.openxmlformats.org/officeDocument/2006/relationships/image" Target="../media/image118.wmf"/><Relationship Id="rId19" Type="http://schemas.openxmlformats.org/officeDocument/2006/relationships/oleObject" Target="../embeddings/oleObject120.bin"/><Relationship Id="rId4" Type="http://schemas.openxmlformats.org/officeDocument/2006/relationships/image" Target="../media/image311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19.wmf"/><Relationship Id="rId22" Type="http://schemas.openxmlformats.org/officeDocument/2006/relationships/image" Target="../media/image1160.png"/></Relationships>
</file>

<file path=ppt/slides/_rels/slide55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50.bin"/><Relationship Id="rId13" Type="http://schemas.openxmlformats.org/officeDocument/2006/relationships/image" Target="../media/image1220.png"/><Relationship Id="rId18" Type="http://schemas.openxmlformats.org/officeDocument/2006/relationships/image" Target="../media/image126.png"/><Relationship Id="rId3" Type="http://schemas.openxmlformats.org/officeDocument/2006/relationships/oleObject" Target="../embeddings/oleObject13.bin"/><Relationship Id="rId21" Type="http://schemas.openxmlformats.org/officeDocument/2006/relationships/image" Target="../media/image118.wmf"/><Relationship Id="rId34" Type="http://schemas.openxmlformats.org/officeDocument/2006/relationships/oleObject" Target="../embeddings/oleObject170.bin"/><Relationship Id="rId25" Type="http://schemas.openxmlformats.org/officeDocument/2006/relationships/image" Target="../media/image119.wmf"/><Relationship Id="rId33" Type="http://schemas.openxmlformats.org/officeDocument/2006/relationships/image" Target="../media/image122.wmf"/><Relationship Id="rId17" Type="http://schemas.openxmlformats.org/officeDocument/2006/relationships/image" Target="../media/image125.png"/><Relationship Id="rId2" Type="http://schemas.openxmlformats.org/officeDocument/2006/relationships/slideLayout" Target="../slideLayouts/slideLayout7.xml"/><Relationship Id="rId20" Type="http://schemas.openxmlformats.org/officeDocument/2006/relationships/oleObject" Target="../embeddings/oleObject14.bin"/><Relationship Id="rId29" Type="http://schemas.openxmlformats.org/officeDocument/2006/relationships/image" Target="../media/image120.wmf"/><Relationship Id="rId16" Type="http://schemas.openxmlformats.org/officeDocument/2006/relationships/image" Target="../media/image1240.png"/><Relationship Id="rId1" Type="http://schemas.openxmlformats.org/officeDocument/2006/relationships/vmlDrawing" Target="../drawings/vmlDrawing6.vml"/><Relationship Id="rId24" Type="http://schemas.openxmlformats.org/officeDocument/2006/relationships/oleObject" Target="../embeddings/oleObject15.bin"/><Relationship Id="rId32" Type="http://schemas.openxmlformats.org/officeDocument/2006/relationships/oleObject" Target="../embeddings/oleObject17.bin"/><Relationship Id="rId23" Type="http://schemas.openxmlformats.org/officeDocument/2006/relationships/image" Target="../media/image118.wmf"/><Relationship Id="rId28" Type="http://schemas.openxmlformats.org/officeDocument/2006/relationships/oleObject" Target="../embeddings/oleObject16.bin"/><Relationship Id="rId15" Type="http://schemas.openxmlformats.org/officeDocument/2006/relationships/image" Target="../media/image1150.png"/><Relationship Id="rId19" Type="http://schemas.openxmlformats.org/officeDocument/2006/relationships/image" Target="../media/image340.png"/><Relationship Id="rId31" Type="http://schemas.openxmlformats.org/officeDocument/2006/relationships/image" Target="../media/image120.wmf"/><Relationship Id="rId4" Type="http://schemas.openxmlformats.org/officeDocument/2006/relationships/image" Target="../media/image121.wmf"/><Relationship Id="rId22" Type="http://schemas.openxmlformats.org/officeDocument/2006/relationships/oleObject" Target="../embeddings/oleObject140.bin"/><Relationship Id="rId27" Type="http://schemas.openxmlformats.org/officeDocument/2006/relationships/image" Target="../media/image119.wmf"/><Relationship Id="rId30" Type="http://schemas.openxmlformats.org/officeDocument/2006/relationships/oleObject" Target="../embeddings/oleObject160.bin"/><Relationship Id="rId35" Type="http://schemas.openxmlformats.org/officeDocument/2006/relationships/image" Target="../media/image122.wmf"/><Relationship Id="rId14" Type="http://schemas.openxmlformats.org/officeDocument/2006/relationships/image" Target="../media/image123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gif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1.png"/><Relationship Id="rId3" Type="http://schemas.openxmlformats.org/officeDocument/2006/relationships/image" Target="../media/image1371.png"/><Relationship Id="rId7" Type="http://schemas.openxmlformats.org/officeDocument/2006/relationships/image" Target="../media/image141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10" Type="http://schemas.openxmlformats.org/officeDocument/2006/relationships/image" Target="../media/image1441.png"/><Relationship Id="rId4" Type="http://schemas.openxmlformats.org/officeDocument/2006/relationships/image" Target="../media/image1381.png"/><Relationship Id="rId9" Type="http://schemas.openxmlformats.org/officeDocument/2006/relationships/image" Target="../media/image1431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9.png"/><Relationship Id="rId4" Type="http://schemas.openxmlformats.org/officeDocument/2006/relationships/image" Target="../media/image310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0.png"/><Relationship Id="rId3" Type="http://schemas.openxmlformats.org/officeDocument/2006/relationships/image" Target="../media/image500.png"/><Relationship Id="rId7" Type="http://schemas.openxmlformats.org/officeDocument/2006/relationships/image" Target="../media/image8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11" Type="http://schemas.openxmlformats.org/officeDocument/2006/relationships/image" Target="../media/image1200.png"/><Relationship Id="rId5" Type="http://schemas.openxmlformats.org/officeDocument/2006/relationships/image" Target="../media/image710.png"/><Relationship Id="rId10" Type="http://schemas.openxmlformats.org/officeDocument/2006/relationships/image" Target="../media/image1100.png"/><Relationship Id="rId4" Type="http://schemas.openxmlformats.org/officeDocument/2006/relationships/image" Target="../media/image600.png"/><Relationship Id="rId9" Type="http://schemas.openxmlformats.org/officeDocument/2006/relationships/image" Target="../media/image100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1.png"/><Relationship Id="rId3" Type="http://schemas.openxmlformats.org/officeDocument/2006/relationships/image" Target="../media/image390.png"/><Relationship Id="rId7" Type="http://schemas.openxmlformats.org/officeDocument/2006/relationships/image" Target="../media/image431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0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2.png"/><Relationship Id="rId7" Type="http://schemas.openxmlformats.org/officeDocument/2006/relationships/image" Target="../media/image532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2.png"/><Relationship Id="rId5" Type="http://schemas.openxmlformats.org/officeDocument/2006/relationships/image" Target="../media/image513.png"/><Relationship Id="rId4" Type="http://schemas.openxmlformats.org/officeDocument/2006/relationships/image" Target="../media/image49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7" Type="http://schemas.openxmlformats.org/officeDocument/2006/relationships/image" Target="../media/image174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30.png"/><Relationship Id="rId5" Type="http://schemas.openxmlformats.org/officeDocument/2006/relationships/image" Target="../media/image572.png"/><Relationship Id="rId4" Type="http://schemas.openxmlformats.org/officeDocument/2006/relationships/image" Target="../media/image17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2.png"/><Relationship Id="rId7" Type="http://schemas.openxmlformats.org/officeDocument/2006/relationships/image" Target="../media/image66.png"/><Relationship Id="rId12" Type="http://schemas.openxmlformats.org/officeDocument/2006/relationships/image" Target="../media/image138.png"/><Relationship Id="rId2" Type="http://schemas.openxmlformats.org/officeDocument/2006/relationships/image" Target="../media/image6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173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1.png"/><Relationship Id="rId13" Type="http://schemas.openxmlformats.org/officeDocument/2006/relationships/image" Target="../media/image813.png"/><Relationship Id="rId18" Type="http://schemas.openxmlformats.org/officeDocument/2006/relationships/image" Target="../media/image863.png"/><Relationship Id="rId7" Type="http://schemas.openxmlformats.org/officeDocument/2006/relationships/image" Target="../media/image751.png"/><Relationship Id="rId12" Type="http://schemas.openxmlformats.org/officeDocument/2006/relationships/image" Target="../media/image801.png"/><Relationship Id="rId17" Type="http://schemas.openxmlformats.org/officeDocument/2006/relationships/image" Target="../media/image852.png"/><Relationship Id="rId2" Type="http://schemas.openxmlformats.org/officeDocument/2006/relationships/image" Target="../media/image175.png"/><Relationship Id="rId16" Type="http://schemas.openxmlformats.org/officeDocument/2006/relationships/image" Target="../media/image8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png"/><Relationship Id="rId11" Type="http://schemas.openxmlformats.org/officeDocument/2006/relationships/image" Target="../media/image791.png"/><Relationship Id="rId5" Type="http://schemas.openxmlformats.org/officeDocument/2006/relationships/image" Target="../media/image138.png"/><Relationship Id="rId15" Type="http://schemas.openxmlformats.org/officeDocument/2006/relationships/image" Target="../media/image832.png"/><Relationship Id="rId10" Type="http://schemas.openxmlformats.org/officeDocument/2006/relationships/image" Target="../media/image781.png"/><Relationship Id="rId4" Type="http://schemas.openxmlformats.org/officeDocument/2006/relationships/image" Target="../media/image731.png"/><Relationship Id="rId9" Type="http://schemas.openxmlformats.org/officeDocument/2006/relationships/image" Target="../media/image771.png"/><Relationship Id="rId14" Type="http://schemas.openxmlformats.org/officeDocument/2006/relationships/image" Target="../media/image17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1.png"/><Relationship Id="rId2" Type="http://schemas.openxmlformats.org/officeDocument/2006/relationships/image" Target="../media/image17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31.png"/><Relationship Id="rId4" Type="http://schemas.openxmlformats.org/officeDocument/2006/relationships/image" Target="../media/image1591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0.png"/><Relationship Id="rId7" Type="http://schemas.openxmlformats.org/officeDocument/2006/relationships/image" Target="../media/image182.png"/><Relationship Id="rId2" Type="http://schemas.openxmlformats.org/officeDocument/2006/relationships/image" Target="../media/image10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1.png"/><Relationship Id="rId5" Type="http://schemas.openxmlformats.org/officeDocument/2006/relationships/image" Target="../media/image179.png"/><Relationship Id="rId4" Type="http://schemas.openxmlformats.org/officeDocument/2006/relationships/image" Target="../media/image1091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8.png"/><Relationship Id="rId5" Type="http://schemas.openxmlformats.org/officeDocument/2006/relationships/image" Target="../media/image185.wmf"/><Relationship Id="rId10" Type="http://schemas.openxmlformats.org/officeDocument/2006/relationships/image" Target="../media/image187.wmf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2839" y="1787707"/>
            <a:ext cx="77274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PEK-190</a:t>
            </a:r>
          </a:p>
          <a:p>
            <a:pPr algn="ctr"/>
            <a:endParaRPr lang="en-US" altLang="zh-TW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Permanent </a:t>
            </a:r>
            <a:r>
              <a:rPr lang="en-US" altLang="zh-TW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Magnet Synchronous </a:t>
            </a:r>
            <a:r>
              <a:rPr lang="en-US" altLang="zh-TW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Motor</a:t>
            </a:r>
          </a:p>
          <a:p>
            <a:pPr algn="ctr"/>
            <a:r>
              <a:rPr lang="en-US" altLang="zh-TW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(PMSM) Drive</a:t>
            </a:r>
            <a:endParaRPr lang="en-US" altLang="zh-TW" sz="32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868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836712"/>
            <a:ext cx="5472608" cy="588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25066" y="371897"/>
            <a:ext cx="59904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F28335 DSP Port Assignments (Pin 89 - 176)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36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7518" y="299797"/>
            <a:ext cx="5219128" cy="692696"/>
          </a:xfrm>
        </p:spPr>
        <p:txBody>
          <a:bodyPr>
            <a:normAutofit/>
          </a:bodyPr>
          <a:lstStyle/>
          <a:p>
            <a:pPr algn="ctr"/>
            <a:r>
              <a:rPr lang="en-US" altLang="zh-TW" sz="2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R</a:t>
            </a:r>
            <a:r>
              <a:rPr lang="en-US" altLang="zh-TW" sz="2400" b="1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s</a:t>
            </a:r>
            <a:r>
              <a:rPr lang="en-US" altLang="zh-TW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 Estimation with Adaptive Iteration</a:t>
            </a:r>
            <a:endParaRPr lang="zh-TW" alt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z="1400" smtClean="0"/>
              <a:t>100</a:t>
            </a:fld>
            <a:endParaRPr lang="zh-TW" altLang="en-US" sz="1400"/>
          </a:p>
        </p:txBody>
      </p:sp>
      <p:sp>
        <p:nvSpPr>
          <p:cNvPr id="10" name="文字方塊 9"/>
          <p:cNvSpPr txBox="1"/>
          <p:nvPr/>
        </p:nvSpPr>
        <p:spPr>
          <a:xfrm>
            <a:off x="1741729" y="1081013"/>
            <a:ext cx="336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As </a:t>
            </a:r>
            <a:r>
              <a:rPr lang="en-US" altLang="zh-TW" sz="2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</a:t>
            </a:r>
            <a:r>
              <a:rPr lang="en-US" altLang="zh-TW" sz="2000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q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=0 in steady-state:</a:t>
            </a:r>
            <a:endParaRPr lang="zh-TW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365218"/>
              </p:ext>
            </p:extLst>
          </p:nvPr>
        </p:nvGraphicFramePr>
        <p:xfrm>
          <a:off x="2533292" y="1700808"/>
          <a:ext cx="4123812" cy="609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4" name="方程式" r:id="rId4" imgW="1460160" imgH="215640" progId="Equation.3">
                  <p:embed/>
                </p:oleObj>
              </mc:Choice>
              <mc:Fallback>
                <p:oleObj name="方程式" r:id="rId4" imgW="146016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33292" y="1700808"/>
                        <a:ext cx="4123812" cy="6096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902739"/>
              </p:ext>
            </p:extLst>
          </p:nvPr>
        </p:nvGraphicFramePr>
        <p:xfrm>
          <a:off x="899592" y="3501008"/>
          <a:ext cx="7699637" cy="532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5" name="方程式" r:id="rId6" imgW="3124080" imgH="215640" progId="Equation.3">
                  <p:embed/>
                </p:oleObj>
              </mc:Choice>
              <mc:Fallback>
                <p:oleObj name="方程式" r:id="rId6" imgW="312408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9592" y="3501008"/>
                        <a:ext cx="7699637" cy="532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向下箭號 6"/>
          <p:cNvSpPr/>
          <p:nvPr/>
        </p:nvSpPr>
        <p:spPr>
          <a:xfrm>
            <a:off x="3594226" y="2652665"/>
            <a:ext cx="679010" cy="53415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96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174187" cy="540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101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405429" y="133650"/>
            <a:ext cx="5591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864625" y="5964120"/>
            <a:ext cx="267252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PEK-190_Estimation_R2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92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102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776618" y="578272"/>
            <a:ext cx="2536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4"/>
            <a:ext cx="8743444" cy="410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4283968" y="278208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err="1" smtClean="0">
                <a:solidFill>
                  <a:srgbClr val="FF0000"/>
                </a:solidFill>
              </a:rPr>
              <a:t>Rs</a:t>
            </a:r>
            <a:r>
              <a:rPr lang="en-US" altLang="zh-TW" b="1" dirty="0" smtClean="0">
                <a:solidFill>
                  <a:srgbClr val="FF0000"/>
                </a:solidFill>
              </a:rPr>
              <a:t>=1.48</a:t>
            </a:r>
            <a:r>
              <a:rPr lang="el-GR" altLang="zh-TW" b="1" dirty="0" smtClean="0">
                <a:solidFill>
                  <a:srgbClr val="FF0000"/>
                </a:solidFill>
              </a:rPr>
              <a:t>Ω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78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78009" y="201185"/>
            <a:ext cx="6258181" cy="692696"/>
          </a:xfrm>
        </p:spPr>
        <p:txBody>
          <a:bodyPr>
            <a:noAutofit/>
          </a:bodyPr>
          <a:lstStyle/>
          <a:p>
            <a:pPr algn="just"/>
            <a:r>
              <a:rPr lang="en-US" altLang="zh-TW" sz="2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L</a:t>
            </a:r>
            <a:r>
              <a:rPr lang="en-US" altLang="zh-TW" sz="2400" b="1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d</a:t>
            </a:r>
            <a:r>
              <a:rPr lang="zh-TW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and </a:t>
            </a:r>
            <a:r>
              <a:rPr lang="en-US" altLang="zh-TW" sz="2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L</a:t>
            </a:r>
            <a:r>
              <a:rPr lang="en-US" altLang="zh-TW" sz="2400" b="1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q</a:t>
            </a:r>
            <a:r>
              <a:rPr lang="en-US" altLang="zh-TW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Estimation with Adaptive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Iteration</a:t>
            </a:r>
            <a:endParaRPr lang="zh-TW" alt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z="1400" smtClean="0"/>
              <a:t>103</a:t>
            </a:fld>
            <a:endParaRPr lang="zh-TW" altLang="en-US" sz="1400"/>
          </a:p>
        </p:txBody>
      </p:sp>
      <p:sp>
        <p:nvSpPr>
          <p:cNvPr id="10" name="文字方塊 9"/>
          <p:cNvSpPr txBox="1"/>
          <p:nvPr/>
        </p:nvSpPr>
        <p:spPr>
          <a:xfrm>
            <a:off x="1341319" y="1028928"/>
            <a:ext cx="5856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With high-frequency injection of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q</a:t>
            </a:r>
            <a:r>
              <a:rPr lang="zh-TW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and i</a:t>
            </a:r>
            <a:r>
              <a:rPr lang="en-US" altLang="zh-TW" b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, motor will not rotate due to the mechanical time constant is large: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385697"/>
              </p:ext>
            </p:extLst>
          </p:nvPr>
        </p:nvGraphicFramePr>
        <p:xfrm>
          <a:off x="2903071" y="1801236"/>
          <a:ext cx="2747367" cy="1409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0" name="方程式" r:id="rId4" imgW="1358640" imgH="698400" progId="Equation.3">
                  <p:embed/>
                </p:oleObj>
              </mc:Choice>
              <mc:Fallback>
                <p:oleObj name="方程式" r:id="rId4" imgW="1358640" imgH="698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3071" y="1801236"/>
                        <a:ext cx="2747367" cy="1409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266530"/>
              </p:ext>
            </p:extLst>
          </p:nvPr>
        </p:nvGraphicFramePr>
        <p:xfrm>
          <a:off x="2742961" y="3950345"/>
          <a:ext cx="3816424" cy="2537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1" name="方程式" r:id="rId6" imgW="2273040" imgH="1511280" progId="Equation.3">
                  <p:embed/>
                </p:oleObj>
              </mc:Choice>
              <mc:Fallback>
                <p:oleObj name="方程式" r:id="rId6" imgW="2273040" imgH="15112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42961" y="3950345"/>
                        <a:ext cx="3816424" cy="2537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向下箭號 6"/>
          <p:cNvSpPr/>
          <p:nvPr/>
        </p:nvSpPr>
        <p:spPr>
          <a:xfrm>
            <a:off x="4110273" y="3404103"/>
            <a:ext cx="651850" cy="389299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140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5722"/>
            <a:ext cx="7759280" cy="5870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104</a:t>
            </a:fld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6012160" y="6002002"/>
            <a:ext cx="254428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PEK-190_Estimation_L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055" y="0"/>
            <a:ext cx="5591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78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105</a:t>
            </a:fld>
            <a:endParaRPr lang="zh-TW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52483" cy="4294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776618" y="578272"/>
            <a:ext cx="3211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Result (1/2)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54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106</a:t>
            </a:fld>
            <a:endParaRPr lang="zh-TW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687900" cy="4076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3467611" y="3573016"/>
            <a:ext cx="1967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err="1" smtClean="0">
                <a:solidFill>
                  <a:srgbClr val="FF0000"/>
                </a:solidFill>
              </a:rPr>
              <a:t>Ld</a:t>
            </a:r>
            <a:r>
              <a:rPr lang="en-US" altLang="zh-TW" b="1" dirty="0" smtClean="0">
                <a:solidFill>
                  <a:srgbClr val="FF0000"/>
                </a:solidFill>
              </a:rPr>
              <a:t>=6.75mH</a:t>
            </a:r>
            <a:br>
              <a:rPr lang="en-US" altLang="zh-TW" b="1" dirty="0" smtClean="0">
                <a:solidFill>
                  <a:srgbClr val="FF0000"/>
                </a:solidFill>
              </a:rPr>
            </a:br>
            <a:r>
              <a:rPr lang="en-US" altLang="zh-TW" b="1" dirty="0" err="1" smtClean="0">
                <a:solidFill>
                  <a:srgbClr val="FF0000"/>
                </a:solidFill>
              </a:rPr>
              <a:t>Lq</a:t>
            </a:r>
            <a:r>
              <a:rPr lang="en-US" altLang="zh-TW" b="1" dirty="0" smtClean="0">
                <a:solidFill>
                  <a:srgbClr val="FF0000"/>
                </a:solidFill>
              </a:rPr>
              <a:t>=6.83mH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618" y="578272"/>
            <a:ext cx="3211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Result (2/2)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56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46267" y="345208"/>
            <a:ext cx="5835601" cy="692696"/>
          </a:xfrm>
        </p:spPr>
        <p:txBody>
          <a:bodyPr>
            <a:normAutofit/>
          </a:bodyPr>
          <a:lstStyle/>
          <a:p>
            <a:r>
              <a:rPr lang="az-Cyrl-AZ" altLang="zh-TW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Ѱ</a:t>
            </a:r>
            <a:r>
              <a:rPr lang="en-US" altLang="zh-TW" sz="2400" b="1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m</a:t>
            </a:r>
            <a:r>
              <a:rPr lang="zh-TW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Estimation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with Adaptive Iteration</a:t>
            </a:r>
            <a:endParaRPr lang="zh-TW" alt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z="1400" smtClean="0"/>
              <a:t>107</a:t>
            </a:fld>
            <a:endParaRPr lang="zh-TW" altLang="en-US" sz="1400"/>
          </a:p>
        </p:txBody>
      </p:sp>
      <p:sp>
        <p:nvSpPr>
          <p:cNvPr id="10" name="文字方塊 9"/>
          <p:cNvSpPr txBox="1"/>
          <p:nvPr/>
        </p:nvSpPr>
        <p:spPr>
          <a:xfrm>
            <a:off x="1569530" y="1229252"/>
            <a:ext cx="51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 steady-state and no-load condition(i</a:t>
            </a:r>
            <a:r>
              <a:rPr lang="en-US" altLang="zh-TW" sz="2000" b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=0)</a:t>
            </a:r>
            <a:r>
              <a:rPr lang="en-US" altLang="zh-TW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  <a:endParaRPr lang="zh-TW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061871"/>
              </p:ext>
            </p:extLst>
          </p:nvPr>
        </p:nvGraphicFramePr>
        <p:xfrm>
          <a:off x="1962117" y="1872824"/>
          <a:ext cx="51816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2" name="方程式" r:id="rId4" imgW="1981080" imgH="228600" progId="Equation.3">
                  <p:embed/>
                </p:oleObj>
              </mc:Choice>
              <mc:Fallback>
                <p:oleObj name="方程式" r:id="rId4" imgW="1981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2117" y="1872824"/>
                        <a:ext cx="51816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105541"/>
              </p:ext>
            </p:extLst>
          </p:nvPr>
        </p:nvGraphicFramePr>
        <p:xfrm>
          <a:off x="1239846" y="3601016"/>
          <a:ext cx="6248400" cy="156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3" name="方程式" r:id="rId6" imgW="2641320" imgH="660240" progId="Equation.3">
                  <p:embed/>
                </p:oleObj>
              </mc:Choice>
              <mc:Fallback>
                <p:oleObj name="方程式" r:id="rId6" imgW="264132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46" y="3601016"/>
                        <a:ext cx="6248400" cy="156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向下箭號 6"/>
          <p:cNvSpPr/>
          <p:nvPr/>
        </p:nvSpPr>
        <p:spPr>
          <a:xfrm>
            <a:off x="3947311" y="2752253"/>
            <a:ext cx="832919" cy="534155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766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5722"/>
            <a:ext cx="7759280" cy="5870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108</a:t>
            </a:fld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6228184" y="6002002"/>
            <a:ext cx="253146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PEK-190_Estimation_F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055" y="0"/>
            <a:ext cx="5591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28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109</a:t>
            </a:fld>
            <a:endParaRPr lang="zh-TW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63" y="1340768"/>
            <a:ext cx="8784237" cy="4122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776618" y="578272"/>
            <a:ext cx="3211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Result (1/2)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85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6980"/>
            <a:ext cx="26955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11</a:t>
            </a:fld>
            <a:endParaRPr lang="zh-TW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879854" y="257172"/>
          <a:ext cx="3197096" cy="6438902"/>
        </p:xfrm>
        <a:graphic>
          <a:graphicData uri="http://schemas.openxmlformats.org/drawingml/2006/table">
            <a:tbl>
              <a:tblPr/>
              <a:tblGrid>
                <a:gridCol w="1341308"/>
                <a:gridCol w="271070"/>
                <a:gridCol w="271070"/>
                <a:gridCol w="1313648"/>
              </a:tblGrid>
              <a:tr h="1654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latin typeface="Times New Roman"/>
                          <a:ea typeface="標楷體"/>
                          <a:cs typeface="Times New Roman"/>
                        </a:rPr>
                        <a:t>　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pin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latin typeface="Times New Roman"/>
                          <a:ea typeface="標楷體"/>
                          <a:cs typeface="Times New Roman"/>
                        </a:rPr>
                        <a:t>　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4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+5V in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1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2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+5V in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4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GND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4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GND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GPIO-00 / EPWM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GPIO-01 / EPWM-1B / MFSR-B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GPIO-02 / EPWM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GPIO-03 / EPWM-2B / MCLKR-B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GPIO-04 / EPWM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GPIO-05 / EPWM-3B / MFSR-A / ECAP-1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GPIO-06 / EPWM / SYNCI / SYNCO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GPIO-07 / EPWM-4B / MCLKR-A / ECAP-2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GPIO-08 / EPWM / CANTX-B / ADCSOC-A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14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GPIO-09 / EPWM-5B / SCITX-B / ECAP-3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GPIO-10 / EPWM / CANRX-B / ADCSOC-B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GPIO-11 / EPWM-6B / SCIRX-B / ECAP-4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GPIO-48 / ECAP5 / XD31 (EMIF)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GPIO-49 / ECAP6 / XD30 (EMIF)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4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GPIO-84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GPIO-85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GPIO-12 / TZ1n / CANTX-B / MDX-B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GPIO-13 / TZ2n / CANRX-B / MDR-B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GPIO-15 / TZ4n / SCIRX-B / MFSX-B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24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GPIO-14 / TZ3n / SCITX-B / </a:t>
                      </a:r>
                      <a:r>
                        <a:rPr lang="en-US" sz="1000" kern="0" dirty="0" smtClean="0">
                          <a:latin typeface="Times New Roman"/>
                          <a:ea typeface="標楷體"/>
                          <a:cs typeface="Times New Roman"/>
                        </a:rPr>
                        <a:t>MCKX-B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GPIO-24 / ECAP1 / EQEPA-2 / MDX-B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GPIO-25 / ECAP2 / EQEPB-2 / MDR-B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GPIO-26 / ECAP3 / EQEPI-2 / MCLKX-B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GPIO-27 / ECAP4 / EQEPS-2 / MFSX-B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GPIO-16 / SPISIMO-A / CANTX-B / TZ-5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GPIO-17 / SPISOMI-A / CANRX-B / TZ-6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GPIO-18 / SPICLK-A / SCITX-B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GPIO-19 / SPISTE-A / SCIRX-B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GPIO-20 / EQEP / MDX-A / CANTX-B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GPIO-21 / EQEP1B / MDR-A / CANRX-B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178322" y="259293"/>
          <a:ext cx="2847144" cy="4063998"/>
        </p:xfrm>
        <a:graphic>
          <a:graphicData uri="http://schemas.openxmlformats.org/drawingml/2006/table">
            <a:tbl>
              <a:tblPr/>
              <a:tblGrid>
                <a:gridCol w="1099722"/>
                <a:gridCol w="323850"/>
                <a:gridCol w="438150"/>
                <a:gridCol w="985422"/>
              </a:tblGrid>
              <a:tr h="7389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GPIO-22 / EQEP1S / MCLKX-A / SCITX-B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GPIO-23 / EQEP1I / MFSX-A / SCIRX-B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1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GPIO-28 / SCIRX-A / -- / TZ5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GPIO-29 / SCITX-A / -- / TZ6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GPIO-30 / CANRX-A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GPIO-31 / CANTX-A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9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GPIO-32 / I2CSDA / SYNCI / ADCSOCA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GPIO-33 / I2CSCL / SYNCO / ADCSOCB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46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ADCIN-A6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51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GND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60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GND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字方塊 8"/>
          <p:cNvSpPr txBox="1"/>
          <p:nvPr/>
        </p:nvSpPr>
        <p:spPr>
          <a:xfrm>
            <a:off x="287867" y="181186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RS232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1577975" y="1851024"/>
            <a:ext cx="783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JTAG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630767" y="4461934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I/O Interface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95816"/>
            <a:ext cx="28532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DSP Control Board I/O Interface</a:t>
            </a:r>
          </a:p>
        </p:txBody>
      </p:sp>
    </p:spTree>
    <p:extLst>
      <p:ext uri="{BB962C8B-B14F-4D97-AF65-F5344CB8AC3E}">
        <p14:creationId xmlns:p14="http://schemas.microsoft.com/office/powerpoint/2010/main" val="25414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110</a:t>
            </a:fld>
            <a:endParaRPr lang="zh-TW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5" y="1268760"/>
            <a:ext cx="9080475" cy="426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3923928" y="328498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err="1" smtClean="0"/>
              <a:t>Fm</a:t>
            </a:r>
            <a:r>
              <a:rPr lang="en-US" altLang="zh-TW" dirty="0" smtClean="0"/>
              <a:t>=45.42V/rad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6618" y="578272"/>
            <a:ext cx="3211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Result (2/2)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2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 128"/>
          <p:cNvSpPr/>
          <p:nvPr/>
        </p:nvSpPr>
        <p:spPr>
          <a:xfrm>
            <a:off x="838200" y="278815"/>
            <a:ext cx="8008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4: Position Sensor-less Control of PMSM with Sliding Mode Observer (SMO)</a:t>
            </a:r>
          </a:p>
        </p:txBody>
      </p:sp>
      <p:grpSp>
        <p:nvGrpSpPr>
          <p:cNvPr id="150" name="群組 149"/>
          <p:cNvGrpSpPr/>
          <p:nvPr/>
        </p:nvGrpSpPr>
        <p:grpSpPr>
          <a:xfrm>
            <a:off x="428625" y="1676400"/>
            <a:ext cx="8107680" cy="3835837"/>
            <a:chOff x="428625" y="1485900"/>
            <a:chExt cx="8107680" cy="3835837"/>
          </a:xfrm>
        </p:grpSpPr>
        <p:cxnSp>
          <p:nvCxnSpPr>
            <p:cNvPr id="143" name="直線接點 142"/>
            <p:cNvCxnSpPr/>
            <p:nvPr/>
          </p:nvCxnSpPr>
          <p:spPr>
            <a:xfrm flipV="1">
              <a:off x="5570220" y="3505200"/>
              <a:ext cx="0" cy="7162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 2"/>
            <p:cNvSpPr/>
            <p:nvPr/>
          </p:nvSpPr>
          <p:spPr>
            <a:xfrm>
              <a:off x="6821805" y="1813560"/>
              <a:ext cx="838200" cy="6858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4" name="直線接點 3"/>
            <p:cNvCxnSpPr>
              <a:endCxn id="124" idx="2"/>
            </p:cNvCxnSpPr>
            <p:nvPr/>
          </p:nvCxnSpPr>
          <p:spPr>
            <a:xfrm flipH="1">
              <a:off x="6958965" y="2484120"/>
              <a:ext cx="0" cy="49264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文字方塊 4"/>
            <p:cNvSpPr txBox="1"/>
            <p:nvPr/>
          </p:nvSpPr>
          <p:spPr>
            <a:xfrm>
              <a:off x="6859905" y="1859280"/>
              <a:ext cx="7537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3-Phase</a:t>
              </a:r>
            </a:p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Inverter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" name="群組 5"/>
            <p:cNvGrpSpPr/>
            <p:nvPr/>
          </p:nvGrpSpPr>
          <p:grpSpPr>
            <a:xfrm>
              <a:off x="1499919" y="1973580"/>
              <a:ext cx="919098" cy="571500"/>
              <a:chOff x="1711374" y="2110740"/>
              <a:chExt cx="919098" cy="571500"/>
            </a:xfrm>
          </p:grpSpPr>
          <p:sp>
            <p:nvSpPr>
              <p:cNvPr id="127" name="矩形 126"/>
              <p:cNvSpPr/>
              <p:nvPr/>
            </p:nvSpPr>
            <p:spPr>
              <a:xfrm>
                <a:off x="1744980" y="2110740"/>
                <a:ext cx="861060" cy="5715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" name="文字方塊 127"/>
              <p:cNvSpPr txBox="1"/>
              <p:nvPr/>
            </p:nvSpPr>
            <p:spPr>
              <a:xfrm>
                <a:off x="1711374" y="2133600"/>
                <a:ext cx="9190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Speed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Controller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" name="群組 6"/>
            <p:cNvGrpSpPr/>
            <p:nvPr/>
          </p:nvGrpSpPr>
          <p:grpSpPr>
            <a:xfrm>
              <a:off x="2917239" y="1889760"/>
              <a:ext cx="919098" cy="548640"/>
              <a:chOff x="2480994" y="3619500"/>
              <a:chExt cx="919098" cy="548640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2514600" y="3619500"/>
                <a:ext cx="85344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6" name="文字方塊 125"/>
              <p:cNvSpPr txBox="1"/>
              <p:nvPr/>
            </p:nvSpPr>
            <p:spPr>
              <a:xfrm>
                <a:off x="2480994" y="3627120"/>
                <a:ext cx="9190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Controller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398645" y="1844040"/>
              <a:ext cx="906780" cy="6324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793105" y="1920240"/>
              <a:ext cx="594360" cy="5181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4436745" y="2019300"/>
              <a:ext cx="8435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SVPWM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" name="群組 10"/>
            <p:cNvGrpSpPr/>
            <p:nvPr/>
          </p:nvGrpSpPr>
          <p:grpSpPr>
            <a:xfrm rot="5400000">
              <a:off x="6852285" y="2979420"/>
              <a:ext cx="213360" cy="198120"/>
              <a:chOff x="2125980" y="3992880"/>
              <a:chExt cx="243840" cy="243840"/>
            </a:xfrm>
          </p:grpSpPr>
          <p:grpSp>
            <p:nvGrpSpPr>
              <p:cNvPr id="121" name="群組 120"/>
              <p:cNvGrpSpPr/>
              <p:nvPr/>
            </p:nvGrpSpPr>
            <p:grpSpPr>
              <a:xfrm>
                <a:off x="2125980" y="3992880"/>
                <a:ext cx="243840" cy="243840"/>
                <a:chOff x="2125980" y="3992880"/>
                <a:chExt cx="327660" cy="190500"/>
              </a:xfrm>
            </p:grpSpPr>
            <p:sp>
              <p:nvSpPr>
                <p:cNvPr id="123" name="弧形 122"/>
                <p:cNvSpPr/>
                <p:nvPr/>
              </p:nvSpPr>
              <p:spPr>
                <a:xfrm>
                  <a:off x="212598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" name="弧形 123"/>
                <p:cNvSpPr/>
                <p:nvPr/>
              </p:nvSpPr>
              <p:spPr>
                <a:xfrm flipH="1">
                  <a:off x="213360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22" name="橢圓 121"/>
              <p:cNvSpPr/>
              <p:nvPr/>
            </p:nvSpPr>
            <p:spPr>
              <a:xfrm>
                <a:off x="2209800" y="4069080"/>
                <a:ext cx="7620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12" name="直線接點 11"/>
            <p:cNvCxnSpPr>
              <a:endCxn id="107" idx="1"/>
            </p:cNvCxnSpPr>
            <p:nvPr/>
          </p:nvCxnSpPr>
          <p:spPr>
            <a:xfrm>
              <a:off x="6989445" y="3154680"/>
              <a:ext cx="0" cy="155677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>
              <a:stCxn id="3" idx="2"/>
              <a:endCxn id="120" idx="2"/>
            </p:cNvCxnSpPr>
            <p:nvPr/>
          </p:nvCxnSpPr>
          <p:spPr>
            <a:xfrm>
              <a:off x="7240905" y="2499360"/>
              <a:ext cx="0" cy="69838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4" name="群組 13"/>
            <p:cNvGrpSpPr/>
            <p:nvPr/>
          </p:nvGrpSpPr>
          <p:grpSpPr>
            <a:xfrm rot="5400000">
              <a:off x="7141845" y="3200400"/>
              <a:ext cx="213360" cy="198120"/>
              <a:chOff x="2125980" y="3992880"/>
              <a:chExt cx="243840" cy="243840"/>
            </a:xfrm>
          </p:grpSpPr>
          <p:grpSp>
            <p:nvGrpSpPr>
              <p:cNvPr id="117" name="群組 116"/>
              <p:cNvGrpSpPr/>
              <p:nvPr/>
            </p:nvGrpSpPr>
            <p:grpSpPr>
              <a:xfrm>
                <a:off x="2125980" y="3992880"/>
                <a:ext cx="243840" cy="243840"/>
                <a:chOff x="2125980" y="3992880"/>
                <a:chExt cx="327660" cy="190500"/>
              </a:xfrm>
            </p:grpSpPr>
            <p:sp>
              <p:nvSpPr>
                <p:cNvPr id="119" name="弧形 118"/>
                <p:cNvSpPr/>
                <p:nvPr/>
              </p:nvSpPr>
              <p:spPr>
                <a:xfrm>
                  <a:off x="212598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0" name="弧形 119"/>
                <p:cNvSpPr/>
                <p:nvPr/>
              </p:nvSpPr>
              <p:spPr>
                <a:xfrm flipH="1">
                  <a:off x="213360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18" name="橢圓 117"/>
              <p:cNvSpPr/>
              <p:nvPr/>
            </p:nvSpPr>
            <p:spPr>
              <a:xfrm>
                <a:off x="2209800" y="4069080"/>
                <a:ext cx="7620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15" name="直線接點 14"/>
            <p:cNvCxnSpPr/>
            <p:nvPr/>
          </p:nvCxnSpPr>
          <p:spPr>
            <a:xfrm flipH="1">
              <a:off x="7233285" y="3398520"/>
              <a:ext cx="0" cy="12344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>
              <a:endCxn id="116" idx="2"/>
            </p:cNvCxnSpPr>
            <p:nvPr/>
          </p:nvCxnSpPr>
          <p:spPr>
            <a:xfrm>
              <a:off x="7484745" y="2476500"/>
              <a:ext cx="0" cy="94984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7" name="群組 16"/>
            <p:cNvGrpSpPr/>
            <p:nvPr/>
          </p:nvGrpSpPr>
          <p:grpSpPr>
            <a:xfrm rot="5400000">
              <a:off x="7378065" y="3429000"/>
              <a:ext cx="213360" cy="198120"/>
              <a:chOff x="2125980" y="3992880"/>
              <a:chExt cx="243840" cy="243840"/>
            </a:xfrm>
          </p:grpSpPr>
          <p:grpSp>
            <p:nvGrpSpPr>
              <p:cNvPr id="113" name="群組 112"/>
              <p:cNvGrpSpPr/>
              <p:nvPr/>
            </p:nvGrpSpPr>
            <p:grpSpPr>
              <a:xfrm>
                <a:off x="2125980" y="3992880"/>
                <a:ext cx="243840" cy="243840"/>
                <a:chOff x="2125980" y="3992880"/>
                <a:chExt cx="327660" cy="190500"/>
              </a:xfrm>
            </p:grpSpPr>
            <p:sp>
              <p:nvSpPr>
                <p:cNvPr id="115" name="弧形 114"/>
                <p:cNvSpPr/>
                <p:nvPr/>
              </p:nvSpPr>
              <p:spPr>
                <a:xfrm>
                  <a:off x="212598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6" name="弧形 115"/>
                <p:cNvSpPr/>
                <p:nvPr/>
              </p:nvSpPr>
              <p:spPr>
                <a:xfrm flipH="1">
                  <a:off x="213360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14" name="橢圓 113"/>
              <p:cNvSpPr/>
              <p:nvPr/>
            </p:nvSpPr>
            <p:spPr>
              <a:xfrm>
                <a:off x="2209800" y="4069080"/>
                <a:ext cx="7620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18" name="直線接點 17"/>
            <p:cNvCxnSpPr>
              <a:stCxn id="115" idx="2"/>
              <a:endCxn id="107" idx="7"/>
            </p:cNvCxnSpPr>
            <p:nvPr/>
          </p:nvCxnSpPr>
          <p:spPr>
            <a:xfrm flipH="1">
              <a:off x="7470364" y="3629778"/>
              <a:ext cx="0" cy="108168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線單箭頭接點 18"/>
            <p:cNvCxnSpPr/>
            <p:nvPr/>
          </p:nvCxnSpPr>
          <p:spPr>
            <a:xfrm flipH="1" flipV="1">
              <a:off x="6471285" y="3086100"/>
              <a:ext cx="476653" cy="714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單箭頭接點 19"/>
            <p:cNvCxnSpPr/>
            <p:nvPr/>
          </p:nvCxnSpPr>
          <p:spPr>
            <a:xfrm flipH="1" flipV="1">
              <a:off x="6485197" y="3318272"/>
              <a:ext cx="726181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線單箭頭接點 20"/>
            <p:cNvCxnSpPr/>
            <p:nvPr/>
          </p:nvCxnSpPr>
          <p:spPr>
            <a:xfrm flipH="1" flipV="1">
              <a:off x="6469958" y="3524012"/>
              <a:ext cx="9885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線單箭頭接點 21"/>
            <p:cNvCxnSpPr/>
            <p:nvPr/>
          </p:nvCxnSpPr>
          <p:spPr>
            <a:xfrm flipH="1">
              <a:off x="6469380" y="4107180"/>
              <a:ext cx="518161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線單箭頭接點 22"/>
            <p:cNvCxnSpPr/>
            <p:nvPr/>
          </p:nvCxnSpPr>
          <p:spPr>
            <a:xfrm>
              <a:off x="3811905" y="2004060"/>
              <a:ext cx="60198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線單箭頭接點 23"/>
            <p:cNvCxnSpPr/>
            <p:nvPr/>
          </p:nvCxnSpPr>
          <p:spPr>
            <a:xfrm flipV="1">
              <a:off x="3819525" y="2324100"/>
              <a:ext cx="5791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線單箭頭接點 24"/>
            <p:cNvCxnSpPr/>
            <p:nvPr/>
          </p:nvCxnSpPr>
          <p:spPr>
            <a:xfrm flipV="1">
              <a:off x="2409825" y="2265670"/>
              <a:ext cx="53789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線單箭頭接點 25"/>
            <p:cNvCxnSpPr/>
            <p:nvPr/>
          </p:nvCxnSpPr>
          <p:spPr>
            <a:xfrm>
              <a:off x="2623185" y="2026920"/>
              <a:ext cx="31691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/>
            <p:nvPr/>
          </p:nvCxnSpPr>
          <p:spPr>
            <a:xfrm flipV="1">
              <a:off x="2607945" y="1790700"/>
              <a:ext cx="0" cy="23622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線單箭頭接點 27"/>
            <p:cNvCxnSpPr>
              <a:stCxn id="29" idx="6"/>
            </p:cNvCxnSpPr>
            <p:nvPr/>
          </p:nvCxnSpPr>
          <p:spPr>
            <a:xfrm>
              <a:off x="1167765" y="2236470"/>
              <a:ext cx="36263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橢圓 28"/>
            <p:cNvSpPr/>
            <p:nvPr/>
          </p:nvSpPr>
          <p:spPr>
            <a:xfrm>
              <a:off x="1068705" y="2179320"/>
              <a:ext cx="99060" cy="1143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30" name="直線單箭頭接點 29"/>
            <p:cNvCxnSpPr/>
            <p:nvPr/>
          </p:nvCxnSpPr>
          <p:spPr>
            <a:xfrm>
              <a:off x="741045" y="2232660"/>
              <a:ext cx="31691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線單箭頭接點 30"/>
            <p:cNvCxnSpPr>
              <a:stCxn id="109" idx="0"/>
            </p:cNvCxnSpPr>
            <p:nvPr/>
          </p:nvCxnSpPr>
          <p:spPr>
            <a:xfrm flipV="1">
              <a:off x="1121092" y="2299492"/>
              <a:ext cx="953" cy="1159988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>
              <a:stCxn id="43" idx="1"/>
            </p:cNvCxnSpPr>
            <p:nvPr/>
          </p:nvCxnSpPr>
          <p:spPr>
            <a:xfrm flipH="1" flipV="1">
              <a:off x="1120141" y="4328160"/>
              <a:ext cx="325373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線單箭頭接點 32"/>
            <p:cNvCxnSpPr/>
            <p:nvPr/>
          </p:nvCxnSpPr>
          <p:spPr>
            <a:xfrm flipV="1">
              <a:off x="3171825" y="2444274"/>
              <a:ext cx="0" cy="103806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線單箭頭接點 33"/>
            <p:cNvCxnSpPr/>
            <p:nvPr/>
          </p:nvCxnSpPr>
          <p:spPr>
            <a:xfrm flipV="1">
              <a:off x="3568065" y="2444274"/>
              <a:ext cx="0" cy="64182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線接點 34"/>
            <p:cNvCxnSpPr/>
            <p:nvPr/>
          </p:nvCxnSpPr>
          <p:spPr>
            <a:xfrm flipH="1">
              <a:off x="3552826" y="3063240"/>
              <a:ext cx="82867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線接點 35"/>
            <p:cNvCxnSpPr/>
            <p:nvPr/>
          </p:nvCxnSpPr>
          <p:spPr>
            <a:xfrm flipH="1">
              <a:off x="3154680" y="3497580"/>
              <a:ext cx="1219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直線單箭頭接點 36"/>
            <p:cNvCxnSpPr/>
            <p:nvPr/>
          </p:nvCxnSpPr>
          <p:spPr>
            <a:xfrm flipH="1" flipV="1">
              <a:off x="5012056" y="4442460"/>
              <a:ext cx="864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文字方塊 37"/>
            <p:cNvSpPr txBox="1"/>
            <p:nvPr/>
          </p:nvSpPr>
          <p:spPr>
            <a:xfrm>
              <a:off x="862965" y="1927860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文字方塊 38"/>
            <p:cNvSpPr txBox="1"/>
            <p:nvPr/>
          </p:nvSpPr>
          <p:spPr>
            <a:xfrm>
              <a:off x="885825" y="2308860"/>
              <a:ext cx="289560" cy="312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文字方塊 39"/>
            <p:cNvSpPr txBox="1"/>
            <p:nvPr/>
          </p:nvSpPr>
          <p:spPr>
            <a:xfrm>
              <a:off x="680085" y="2583180"/>
              <a:ext cx="4876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文字方塊 40"/>
            <p:cNvSpPr txBox="1"/>
            <p:nvPr/>
          </p:nvSpPr>
          <p:spPr>
            <a:xfrm>
              <a:off x="2150745" y="4008120"/>
              <a:ext cx="441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文字方塊 41"/>
            <p:cNvSpPr txBox="1"/>
            <p:nvPr/>
          </p:nvSpPr>
          <p:spPr>
            <a:xfrm>
              <a:off x="4409488" y="4175760"/>
              <a:ext cx="5741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SMO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373879" y="3931920"/>
              <a:ext cx="647701" cy="8305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44" name="群組 43"/>
            <p:cNvGrpSpPr/>
            <p:nvPr/>
          </p:nvGrpSpPr>
          <p:grpSpPr>
            <a:xfrm>
              <a:off x="1670685" y="3352800"/>
              <a:ext cx="723900" cy="657424"/>
              <a:chOff x="1670685" y="3368040"/>
              <a:chExt cx="723900" cy="657424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1670685" y="3436620"/>
                <a:ext cx="723900" cy="4724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2" name="文字方塊 111"/>
                  <p:cNvSpPr txBox="1"/>
                  <p:nvPr/>
                </p:nvSpPr>
                <p:spPr>
                  <a:xfrm>
                    <a:off x="1685925" y="3368040"/>
                    <a:ext cx="584835" cy="6574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zh-TW" altLang="en-US" sz="1400" i="1" smtClean="0">
                                  <a:latin typeface="Cambria Math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altLang="zh-TW" sz="14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400" i="1" smtClean="0">
                                      <a:latin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𝑑𝑡</m:t>
                              </m:r>
                            </m:e>
                          </m:nary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82" name="文字方塊 8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85925" y="3368040"/>
                    <a:ext cx="584835" cy="657424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 r="-9375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文字方塊 44"/>
                <p:cNvSpPr txBox="1"/>
                <p:nvPr/>
              </p:nvSpPr>
              <p:spPr>
                <a:xfrm>
                  <a:off x="2478405" y="3307080"/>
                  <a:ext cx="50308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𝒆𝑬</m:t>
                            </m:r>
                          </m:sub>
                        </m:sSub>
                      </m:oMath>
                    </m:oMathPara>
                  </a14:m>
                  <a:endParaRPr lang="zh-TW" altLang="en-US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45" name="文字方塊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78405" y="3307080"/>
                  <a:ext cx="503086" cy="30777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6" name="群組 45"/>
            <p:cNvGrpSpPr/>
            <p:nvPr/>
          </p:nvGrpSpPr>
          <p:grpSpPr>
            <a:xfrm>
              <a:off x="847724" y="3459480"/>
              <a:ext cx="546735" cy="358140"/>
              <a:chOff x="2836544" y="4991100"/>
              <a:chExt cx="546735" cy="358140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2836544" y="4991100"/>
                <a:ext cx="546735" cy="3581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0" name="文字方塊 109"/>
              <p:cNvSpPr txBox="1"/>
              <p:nvPr/>
            </p:nvSpPr>
            <p:spPr>
              <a:xfrm>
                <a:off x="2882265" y="5006340"/>
                <a:ext cx="4732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lang="en-US" altLang="zh-TW" sz="14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TW" sz="14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TW" altLang="en-US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47" name="直線單箭頭接點 46"/>
            <p:cNvCxnSpPr/>
            <p:nvPr/>
          </p:nvCxnSpPr>
          <p:spPr>
            <a:xfrm flipH="1" flipV="1">
              <a:off x="2025015" y="3901440"/>
              <a:ext cx="0" cy="41910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文字方塊 47"/>
            <p:cNvSpPr txBox="1"/>
            <p:nvPr/>
          </p:nvSpPr>
          <p:spPr>
            <a:xfrm>
              <a:off x="428625" y="1889760"/>
              <a:ext cx="4603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mc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文字方塊 48"/>
            <p:cNvSpPr txBox="1"/>
            <p:nvPr/>
          </p:nvSpPr>
          <p:spPr>
            <a:xfrm>
              <a:off x="6517005" y="2720340"/>
              <a:ext cx="3401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文字方塊 49"/>
            <p:cNvSpPr txBox="1"/>
            <p:nvPr/>
          </p:nvSpPr>
          <p:spPr>
            <a:xfrm>
              <a:off x="6577965" y="3025140"/>
              <a:ext cx="3401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文字方塊 50"/>
            <p:cNvSpPr txBox="1"/>
            <p:nvPr/>
          </p:nvSpPr>
          <p:spPr>
            <a:xfrm>
              <a:off x="6646545" y="3246120"/>
              <a:ext cx="3337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3606165" y="2720340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文字方塊 52"/>
            <p:cNvSpPr txBox="1"/>
            <p:nvPr/>
          </p:nvSpPr>
          <p:spPr>
            <a:xfrm>
              <a:off x="3430905" y="3200400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文字方塊 53"/>
            <p:cNvSpPr txBox="1"/>
            <p:nvPr/>
          </p:nvSpPr>
          <p:spPr>
            <a:xfrm>
              <a:off x="2356485" y="1950720"/>
              <a:ext cx="3465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qc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文字方塊 54"/>
            <p:cNvSpPr txBox="1"/>
            <p:nvPr/>
          </p:nvSpPr>
          <p:spPr>
            <a:xfrm>
              <a:off x="2425065" y="1485900"/>
              <a:ext cx="5597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=0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3819525" y="1684020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conq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文字方塊 56"/>
            <p:cNvSpPr txBox="1"/>
            <p:nvPr/>
          </p:nvSpPr>
          <p:spPr>
            <a:xfrm>
              <a:off x="3842385" y="2011680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cond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向右箭號 57"/>
            <p:cNvSpPr/>
            <p:nvPr/>
          </p:nvSpPr>
          <p:spPr>
            <a:xfrm>
              <a:off x="6456045" y="2034540"/>
              <a:ext cx="342900" cy="2819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9" name="文字方塊 58"/>
            <p:cNvSpPr txBox="1"/>
            <p:nvPr/>
          </p:nvSpPr>
          <p:spPr>
            <a:xfrm>
              <a:off x="6250305" y="161544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~Q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向右箭號 59"/>
            <p:cNvSpPr/>
            <p:nvPr/>
          </p:nvSpPr>
          <p:spPr>
            <a:xfrm>
              <a:off x="5396865" y="2049780"/>
              <a:ext cx="350520" cy="2819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5800725" y="1927860"/>
              <a:ext cx="5934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Gate</a:t>
              </a:r>
            </a:p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Drive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5267325" y="163830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~G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3" name="群組 62"/>
            <p:cNvGrpSpPr/>
            <p:nvPr/>
          </p:nvGrpSpPr>
          <p:grpSpPr>
            <a:xfrm>
              <a:off x="6898005" y="4312920"/>
              <a:ext cx="1638300" cy="1008817"/>
              <a:chOff x="6928485" y="3726180"/>
              <a:chExt cx="1638300" cy="1008817"/>
            </a:xfrm>
          </p:grpSpPr>
          <p:grpSp>
            <p:nvGrpSpPr>
              <p:cNvPr id="98" name="群組 97"/>
              <p:cNvGrpSpPr/>
              <p:nvPr/>
            </p:nvGrpSpPr>
            <p:grpSpPr>
              <a:xfrm>
                <a:off x="6928485" y="4030980"/>
                <a:ext cx="719279" cy="640080"/>
                <a:chOff x="6659880" y="4518660"/>
                <a:chExt cx="719279" cy="640080"/>
              </a:xfrm>
            </p:grpSpPr>
            <p:sp>
              <p:nvSpPr>
                <p:cNvPr id="107" name="橢圓 106"/>
                <p:cNvSpPr/>
                <p:nvPr/>
              </p:nvSpPr>
              <p:spPr>
                <a:xfrm>
                  <a:off x="6659880" y="4518660"/>
                  <a:ext cx="670560" cy="64008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8" name="文字方塊 107"/>
                <p:cNvSpPr txBox="1"/>
                <p:nvPr/>
              </p:nvSpPr>
              <p:spPr>
                <a:xfrm>
                  <a:off x="6675120" y="4671060"/>
                  <a:ext cx="70403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PMSM</a:t>
                  </a:r>
                  <a:endParaRPr lang="zh-TW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9" name="圓角矩形 98"/>
              <p:cNvSpPr/>
              <p:nvPr/>
            </p:nvSpPr>
            <p:spPr>
              <a:xfrm>
                <a:off x="7606665" y="4312920"/>
                <a:ext cx="365760" cy="91440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7995285" y="4183380"/>
                <a:ext cx="571500" cy="35814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" name="弧形 100"/>
              <p:cNvSpPr/>
              <p:nvPr/>
            </p:nvSpPr>
            <p:spPr>
              <a:xfrm rot="979067">
                <a:off x="6958964" y="4038600"/>
                <a:ext cx="784860" cy="693420"/>
              </a:xfrm>
              <a:prstGeom prst="arc">
                <a:avLst>
                  <a:gd name="adj1" fmla="val 19226420"/>
                  <a:gd name="adj2" fmla="val 356812"/>
                </a:avLst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" name="文字方塊 101"/>
              <p:cNvSpPr txBox="1"/>
              <p:nvPr/>
            </p:nvSpPr>
            <p:spPr>
              <a:xfrm>
                <a:off x="8002905" y="4213860"/>
                <a:ext cx="5533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Load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3" name="弧形 102"/>
              <p:cNvSpPr/>
              <p:nvPr/>
            </p:nvSpPr>
            <p:spPr>
              <a:xfrm rot="21030502" flipV="1">
                <a:off x="7118985" y="3931920"/>
                <a:ext cx="784860" cy="693420"/>
              </a:xfrm>
              <a:prstGeom prst="arc">
                <a:avLst>
                  <a:gd name="adj1" fmla="val 19226420"/>
                  <a:gd name="adj2" fmla="val 356812"/>
                </a:avLst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4" name="文字方塊 103"/>
              <p:cNvSpPr txBox="1"/>
              <p:nvPr/>
            </p:nvSpPr>
            <p:spPr>
              <a:xfrm>
                <a:off x="7499985" y="3931920"/>
                <a:ext cx="3300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文字方塊 104"/>
              <p:cNvSpPr txBox="1"/>
              <p:nvPr/>
            </p:nvSpPr>
            <p:spPr>
              <a:xfrm>
                <a:off x="7652385" y="4427220"/>
                <a:ext cx="3674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文字方塊 105"/>
              <p:cNvSpPr txBox="1"/>
              <p:nvPr/>
            </p:nvSpPr>
            <p:spPr>
              <a:xfrm>
                <a:off x="7522845" y="3726180"/>
                <a:ext cx="4074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4" name="群組 63"/>
            <p:cNvGrpSpPr/>
            <p:nvPr/>
          </p:nvGrpSpPr>
          <p:grpSpPr>
            <a:xfrm>
              <a:off x="5867400" y="2901434"/>
              <a:ext cx="596264" cy="786646"/>
              <a:chOff x="5890260" y="2870954"/>
              <a:chExt cx="596264" cy="786646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5890260" y="2872740"/>
                <a:ext cx="596264" cy="7848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5903141" y="2870954"/>
                <a:ext cx="553357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-b-c</a:t>
                </a:r>
              </a:p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  <a:p>
                <a:pPr algn="ctr"/>
                <a:r>
                  <a:rPr lang="en-US" altLang="zh-TW" sz="1400" dirty="0" smtClean="0">
                    <a:latin typeface="Symbol" panose="05050102010706020507" pitchFamily="18" charset="2"/>
                    <a:cs typeface="Times New Roman" panose="02020603050405020304" pitchFamily="18" charset="0"/>
                  </a:rPr>
                  <a:t>a-b</a:t>
                </a:r>
                <a:endParaRPr lang="en-US" altLang="zh-TW" sz="1400" dirty="0">
                  <a:latin typeface="Symbol" panose="05050102010706020507" pitchFamily="18" charset="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5" name="群組 64"/>
            <p:cNvGrpSpPr/>
            <p:nvPr/>
          </p:nvGrpSpPr>
          <p:grpSpPr>
            <a:xfrm>
              <a:off x="4373880" y="2901434"/>
              <a:ext cx="596264" cy="786646"/>
              <a:chOff x="5890260" y="2870954"/>
              <a:chExt cx="596264" cy="786646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5890260" y="2872740"/>
                <a:ext cx="596264" cy="7848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5924779" y="2870954"/>
                <a:ext cx="510076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 smtClean="0">
                    <a:latin typeface="Symbol" panose="05050102010706020507" pitchFamily="18" charset="2"/>
                    <a:cs typeface="Times New Roman" panose="02020603050405020304" pitchFamily="18" charset="0"/>
                  </a:rPr>
                  <a:t>a-b</a:t>
                </a:r>
              </a:p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d-q</a:t>
                </a:r>
                <a:endParaRPr lang="en-US" altLang="zh-TW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6" name="群組 65"/>
            <p:cNvGrpSpPr/>
            <p:nvPr/>
          </p:nvGrpSpPr>
          <p:grpSpPr>
            <a:xfrm>
              <a:off x="5882640" y="3968234"/>
              <a:ext cx="596264" cy="786646"/>
              <a:chOff x="5890260" y="2870954"/>
              <a:chExt cx="596264" cy="786646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890260" y="2872740"/>
                <a:ext cx="596264" cy="7848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5903141" y="2870954"/>
                <a:ext cx="553357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-b-c</a:t>
                </a:r>
              </a:p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  <a:p>
                <a:pPr algn="ctr"/>
                <a:r>
                  <a:rPr lang="en-US" altLang="zh-TW" sz="1400" dirty="0" smtClean="0">
                    <a:latin typeface="Symbol" panose="05050102010706020507" pitchFamily="18" charset="2"/>
                    <a:cs typeface="Times New Roman" panose="02020603050405020304" pitchFamily="18" charset="0"/>
                  </a:rPr>
                  <a:t>a-b</a:t>
                </a:r>
                <a:endParaRPr lang="en-US" altLang="zh-TW" sz="1400" dirty="0">
                  <a:latin typeface="Symbol" panose="05050102010706020507" pitchFamily="18" charset="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68" name="直線單箭頭接點 67"/>
            <p:cNvCxnSpPr/>
            <p:nvPr/>
          </p:nvCxnSpPr>
          <p:spPr>
            <a:xfrm flipH="1">
              <a:off x="4960620" y="3101340"/>
              <a:ext cx="9144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直線單箭頭接點 68"/>
            <p:cNvCxnSpPr/>
            <p:nvPr/>
          </p:nvCxnSpPr>
          <p:spPr>
            <a:xfrm flipH="1">
              <a:off x="4975860" y="3497580"/>
              <a:ext cx="899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直線單箭頭接點 70"/>
            <p:cNvCxnSpPr/>
            <p:nvPr/>
          </p:nvCxnSpPr>
          <p:spPr>
            <a:xfrm>
              <a:off x="2409825" y="3661410"/>
              <a:ext cx="36263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2" name="橢圓 71"/>
            <p:cNvSpPr/>
            <p:nvPr/>
          </p:nvSpPr>
          <p:spPr>
            <a:xfrm>
              <a:off x="5326380" y="307086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" name="橢圓 72"/>
            <p:cNvSpPr/>
            <p:nvPr/>
          </p:nvSpPr>
          <p:spPr>
            <a:xfrm>
              <a:off x="5547360" y="347472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橢圓 73"/>
            <p:cNvSpPr/>
            <p:nvPr/>
          </p:nvSpPr>
          <p:spPr>
            <a:xfrm>
              <a:off x="1996440" y="431292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75" name="直線單箭頭接點 74"/>
            <p:cNvCxnSpPr/>
            <p:nvPr/>
          </p:nvCxnSpPr>
          <p:spPr>
            <a:xfrm flipH="1" flipV="1">
              <a:off x="5027296" y="4632960"/>
              <a:ext cx="864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直線單箭頭接點 75"/>
            <p:cNvCxnSpPr>
              <a:endCxn id="92" idx="3"/>
            </p:cNvCxnSpPr>
            <p:nvPr/>
          </p:nvCxnSpPr>
          <p:spPr>
            <a:xfrm flipH="1">
              <a:off x="6478904" y="4313634"/>
              <a:ext cx="782956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直線單箭頭接點 76"/>
            <p:cNvCxnSpPr/>
            <p:nvPr/>
          </p:nvCxnSpPr>
          <p:spPr>
            <a:xfrm flipH="1">
              <a:off x="6469380" y="4518660"/>
              <a:ext cx="10134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橢圓 77"/>
            <p:cNvSpPr/>
            <p:nvPr/>
          </p:nvSpPr>
          <p:spPr>
            <a:xfrm>
              <a:off x="6957060" y="409194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>
              <a:off x="7200900" y="428244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橢圓 79"/>
            <p:cNvSpPr/>
            <p:nvPr/>
          </p:nvSpPr>
          <p:spPr>
            <a:xfrm>
              <a:off x="7444740" y="448056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82" name="直線單箭頭接點 81"/>
            <p:cNvCxnSpPr/>
            <p:nvPr/>
          </p:nvCxnSpPr>
          <p:spPr>
            <a:xfrm flipH="1">
              <a:off x="4657725" y="2674620"/>
              <a:ext cx="0" cy="23622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文字方塊 82"/>
                <p:cNvSpPr txBox="1"/>
                <p:nvPr/>
              </p:nvSpPr>
              <p:spPr>
                <a:xfrm>
                  <a:off x="4703445" y="2522220"/>
                  <a:ext cx="50308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𝒆𝑬</m:t>
                            </m:r>
                          </m:sub>
                        </m:sSub>
                      </m:oMath>
                    </m:oMathPara>
                  </a14:m>
                  <a:endParaRPr lang="zh-TW" altLang="en-US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83" name="文字方塊 8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3445" y="2522220"/>
                  <a:ext cx="503086" cy="30777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5" name="文字方塊 84"/>
            <p:cNvSpPr txBox="1"/>
            <p:nvPr/>
          </p:nvSpPr>
          <p:spPr>
            <a:xfrm>
              <a:off x="5534025" y="2788920"/>
              <a:ext cx="3097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86" name="文字方塊 85"/>
            <p:cNvSpPr txBox="1"/>
            <p:nvPr/>
          </p:nvSpPr>
          <p:spPr>
            <a:xfrm>
              <a:off x="5594985" y="3169920"/>
              <a:ext cx="3000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89" name="文字方塊 88"/>
            <p:cNvSpPr txBox="1"/>
            <p:nvPr/>
          </p:nvSpPr>
          <p:spPr>
            <a:xfrm>
              <a:off x="6608445" y="3802380"/>
              <a:ext cx="3433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文字方塊 89"/>
            <p:cNvSpPr txBox="1"/>
            <p:nvPr/>
          </p:nvSpPr>
          <p:spPr>
            <a:xfrm>
              <a:off x="6616065" y="4046220"/>
              <a:ext cx="3433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文字方塊 90"/>
            <p:cNvSpPr txBox="1"/>
            <p:nvPr/>
          </p:nvSpPr>
          <p:spPr>
            <a:xfrm>
              <a:off x="6593205" y="4236720"/>
              <a:ext cx="3369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8" name="直線單箭頭接點 137"/>
            <p:cNvCxnSpPr/>
            <p:nvPr/>
          </p:nvCxnSpPr>
          <p:spPr>
            <a:xfrm flipH="1" flipV="1">
              <a:off x="5004436" y="4236720"/>
              <a:ext cx="576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9" name="直線單箭頭接點 138"/>
            <p:cNvCxnSpPr/>
            <p:nvPr/>
          </p:nvCxnSpPr>
          <p:spPr>
            <a:xfrm flipH="1" flipV="1">
              <a:off x="5004436" y="4038600"/>
              <a:ext cx="360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直線接點 140"/>
            <p:cNvCxnSpPr/>
            <p:nvPr/>
          </p:nvCxnSpPr>
          <p:spPr>
            <a:xfrm flipV="1">
              <a:off x="5356860" y="3117504"/>
              <a:ext cx="0" cy="9210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4" name="文字方塊 143"/>
            <p:cNvSpPr txBox="1"/>
            <p:nvPr/>
          </p:nvSpPr>
          <p:spPr>
            <a:xfrm>
              <a:off x="5564505" y="4137660"/>
              <a:ext cx="3593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145" name="文字方塊 144"/>
            <p:cNvSpPr txBox="1"/>
            <p:nvPr/>
          </p:nvSpPr>
          <p:spPr>
            <a:xfrm>
              <a:off x="5434965" y="4381500"/>
              <a:ext cx="3497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cxnSp>
          <p:nvCxnSpPr>
            <p:cNvPr id="148" name="直線單箭頭接點 147"/>
            <p:cNvCxnSpPr/>
            <p:nvPr/>
          </p:nvCxnSpPr>
          <p:spPr>
            <a:xfrm flipH="1" flipV="1">
              <a:off x="1118235" y="3817620"/>
              <a:ext cx="0" cy="51816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271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27389"/>
              </p:ext>
            </p:extLst>
          </p:nvPr>
        </p:nvGraphicFramePr>
        <p:xfrm>
          <a:off x="3923928" y="2060848"/>
          <a:ext cx="1224136" cy="322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9" r:id="rId3" imgW="660113" imgH="177723" progId="Equation">
                  <p:embed/>
                </p:oleObj>
              </mc:Choice>
              <mc:Fallback>
                <p:oleObj r:id="rId3" imgW="660113" imgH="177723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2060848"/>
                        <a:ext cx="1224136" cy="3221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259632" y="2060848"/>
            <a:ext cx="2525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 a surface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081949"/>
              </p:ext>
            </p:extLst>
          </p:nvPr>
        </p:nvGraphicFramePr>
        <p:xfrm>
          <a:off x="1475656" y="1124744"/>
          <a:ext cx="3018797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20" r:id="rId5" imgW="1726451" imgH="203112" progId="Equation">
                  <p:embed/>
                </p:oleObj>
              </mc:Choice>
              <mc:Fallback>
                <p:oleObj r:id="rId5" imgW="1726451" imgH="203112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124744"/>
                        <a:ext cx="3018797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3284984"/>
            <a:ext cx="2373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Equivalent Control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1" name="物件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487945"/>
              </p:ext>
            </p:extLst>
          </p:nvPr>
        </p:nvGraphicFramePr>
        <p:xfrm>
          <a:off x="1763688" y="4149080"/>
          <a:ext cx="1584175" cy="27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21" r:id="rId7" imgW="787400" imgH="139700" progId="Equation">
                  <p:embed/>
                </p:oleObj>
              </mc:Choice>
              <mc:Fallback>
                <p:oleObj r:id="rId7" imgW="787400" imgH="139700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4149080"/>
                        <a:ext cx="1584175" cy="275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3" name="物件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962559"/>
              </p:ext>
            </p:extLst>
          </p:nvPr>
        </p:nvGraphicFramePr>
        <p:xfrm>
          <a:off x="1763688" y="4581128"/>
          <a:ext cx="2016224" cy="404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22" r:id="rId9" imgW="1218671" imgH="241195" progId="Equation">
                  <p:embed/>
                </p:oleObj>
              </mc:Choice>
              <mc:Fallback>
                <p:oleObj r:id="rId9" imgW="1218671" imgH="241195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4581128"/>
                        <a:ext cx="2016224" cy="4042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1259632" y="3717032"/>
            <a:ext cx="3230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unperturbed system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560" y="5589240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Sliding Dynamics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7" name="物件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920658"/>
              </p:ext>
            </p:extLst>
          </p:nvPr>
        </p:nvGraphicFramePr>
        <p:xfrm>
          <a:off x="2267744" y="5949280"/>
          <a:ext cx="2508278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23" r:id="rId11" imgW="1447800" imgH="457200" progId="Equation">
                  <p:embed/>
                </p:oleObj>
              </mc:Choice>
              <mc:Fallback>
                <p:oleObj r:id="rId11" imgW="1447800" imgH="457200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5949280"/>
                        <a:ext cx="2508278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字方塊 20"/>
          <p:cNvSpPr txBox="1"/>
          <p:nvPr/>
        </p:nvSpPr>
        <p:spPr>
          <a:xfrm>
            <a:off x="395536" y="188640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Fundamental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9592" y="692696"/>
            <a:ext cx="3198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the system of the 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form: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552" y="162880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Switching Surface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60032" y="836712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x,t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and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represent the nonlinear uncertainty and external disturbance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1600" y="2420888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equation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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)=0 defines a linear surface (hyperplane), which is called the switching surface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矩形 31"/>
              <p:cNvSpPr/>
              <p:nvPr/>
            </p:nvSpPr>
            <p:spPr>
              <a:xfrm>
                <a:off x="827584" y="5085184"/>
                <a:ext cx="741682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TW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equivalent control, which is found from the </a:t>
                </a:r>
                <a:r>
                  <a:rPr lang="en-US" altLang="zh-TW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constrains 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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)=0 and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TW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zh-TW" altLang="en-US" i="1" smtClean="0">
                            <a:latin typeface="Cambria Math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</m:acc>
                    <m:r>
                      <a:rPr lang="en-US" altLang="zh-TW" b="0" i="1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TW" b="0" i="1" smtClean="0">
                        <a:latin typeface="Cambria Math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zh-TW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TW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</a:t>
                </a:r>
                <a:r>
                  <a:rPr lang="en-US" altLang="zh-TW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TW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矩形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5085184"/>
                <a:ext cx="7416824" cy="369332"/>
              </a:xfrm>
              <a:prstGeom prst="rect">
                <a:avLst/>
              </a:prstGeom>
              <a:blipFill rotWithShape="1">
                <a:blip r:embed="rId13"/>
                <a:stretch>
                  <a:fillRect l="-740" t="-9836" r="-1480" b="-2459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60653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60648"/>
            <a:ext cx="24130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Reaching Control</a:t>
            </a:r>
            <a:endParaRPr lang="zh-TW" altLang="zh-TW" sz="2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044999"/>
              </p:ext>
            </p:extLst>
          </p:nvPr>
        </p:nvGraphicFramePr>
        <p:xfrm>
          <a:off x="2051720" y="2060848"/>
          <a:ext cx="1515492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54" r:id="rId3" imgW="723586" imgH="203112" progId="Equation">
                  <p:embed/>
                </p:oleObj>
              </mc:Choice>
              <mc:Fallback>
                <p:oleObj r:id="rId3" imgW="723586" imgH="203112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2060848"/>
                        <a:ext cx="1515492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248154"/>
              </p:ext>
            </p:extLst>
          </p:nvPr>
        </p:nvGraphicFramePr>
        <p:xfrm>
          <a:off x="2339752" y="3645024"/>
          <a:ext cx="1233137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55" r:id="rId5" imgW="431613" imgH="152334" progId="Equation">
                  <p:embed/>
                </p:oleObj>
              </mc:Choice>
              <mc:Fallback>
                <p:oleObj r:id="rId5" imgW="431613" imgH="152334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645024"/>
                        <a:ext cx="1233137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475641"/>
              </p:ext>
            </p:extLst>
          </p:nvPr>
        </p:nvGraphicFramePr>
        <p:xfrm>
          <a:off x="2483768" y="4509120"/>
          <a:ext cx="3960440" cy="48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56" r:id="rId7" imgW="1739900" imgH="215900" progId="Equation">
                  <p:embed/>
                </p:oleObj>
              </mc:Choice>
              <mc:Fallback>
                <p:oleObj r:id="rId7" imgW="1739900" imgH="215900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4509120"/>
                        <a:ext cx="3960440" cy="485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" name="物件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243154"/>
              </p:ext>
            </p:extLst>
          </p:nvPr>
        </p:nvGraphicFramePr>
        <p:xfrm>
          <a:off x="2483768" y="5373216"/>
          <a:ext cx="3669184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57" r:id="rId9" imgW="1803400" imgH="215900" progId="Equation">
                  <p:embed/>
                </p:oleObj>
              </mc:Choice>
              <mc:Fallback>
                <p:oleObj r:id="rId9" imgW="1803400" imgH="215900" progId="Equatio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5373216"/>
                        <a:ext cx="3669184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827584" y="836712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the system states do not locate on the switching surface due to parameter variation and disturbance, an additional control called reaching control  should be augmented on the control 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 to force the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 states 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reach the switching surface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584" y="263691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condition to guarantee the hitting of trajectory of the system upon the switching surface from arbitrary initial state is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向右箭號 12"/>
          <p:cNvSpPr/>
          <p:nvPr/>
        </p:nvSpPr>
        <p:spPr>
          <a:xfrm>
            <a:off x="1691680" y="4581128"/>
            <a:ext cx="360040" cy="43204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748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圓角矩形 11"/>
          <p:cNvSpPr/>
          <p:nvPr/>
        </p:nvSpPr>
        <p:spPr>
          <a:xfrm>
            <a:off x="141817" y="583141"/>
            <a:ext cx="7893049" cy="15081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1964478" y="692997"/>
                <a:ext cx="3772443" cy="577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TW" altLang="en-US" sz="160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TW" altLang="en-US" sz="160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𝑅</m:t>
                              </m:r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𝑝</m:t>
                              </m:r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               0</m:t>
                              </m:r>
                            </m:e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0                  </m:t>
                              </m:r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𝑅</m:t>
                              </m:r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𝑝</m:t>
                              </m:r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4478" y="692997"/>
                <a:ext cx="3772443" cy="57797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812078" y="692365"/>
                <a:ext cx="2012089" cy="5777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TW" sz="1600" i="1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TW" sz="16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TW" sz="16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i="1">
                                    <a:latin typeface="Cambria Math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zh-TW" altLang="en-US" sz="1600" i="1">
                                    <a:latin typeface="Cambria Math"/>
                                  </a:rPr>
                                  <m:t>𝛼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zh-TW" sz="16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i="1">
                                    <a:latin typeface="Cambria Math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zh-TW" altLang="en-US" sz="1600" i="1">
                                    <a:latin typeface="Cambria Math"/>
                                  </a:rPr>
                                  <m:t>𝛽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en-US" altLang="zh-TW" sz="16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1600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sz="1600" i="1" dirty="0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altLang="zh-TW" sz="1600" i="1" dirty="0">
                            <a:latin typeface="Cambria Math"/>
                          </a:rPr>
                          <m:t>𝑒</m:t>
                        </m:r>
                      </m:sub>
                    </m:sSub>
                    <m:sSub>
                      <m:sSubPr>
                        <m:ctrlPr>
                          <a:rPr lang="en-US" altLang="zh-TW" sz="1600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sz="1600" i="1" dirty="0">
                            <a:latin typeface="Cambria Math"/>
                          </a:rPr>
                          <m:t>𝜑</m:t>
                        </m:r>
                      </m:e>
                      <m:sub>
                        <m:r>
                          <a:rPr lang="en-US" altLang="zh-TW" sz="1600" i="1" dirty="0">
                            <a:latin typeface="Cambria Math"/>
                          </a:rPr>
                          <m:t>𝑓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zh-TW" sz="1600" i="1" dirty="0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TW" sz="1600" b="0" i="1" dirty="0" smtClean="0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altLang="zh-TW" sz="1600" b="0" i="1" dirty="0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TW" sz="1600" b="0" i="0" dirty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sSub>
                                  <m:sSubPr>
                                    <m:ctrlPr>
                                      <a:rPr lang="en-US" altLang="zh-TW" sz="1600" b="0" i="1" dirty="0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dirty="0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TW" sz="1600" b="0" i="1" dirty="0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func>
                          </m:e>
                          <m:e>
                            <m:func>
                              <m:funcPr>
                                <m:ctrlPr>
                                  <a:rPr lang="en-US" altLang="zh-TW" sz="1600" b="0" i="1" dirty="0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TW" sz="1600" b="0" i="0" dirty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sSub>
                                  <m:sSubPr>
                                    <m:ctrlPr>
                                      <a:rPr lang="en-US" altLang="zh-TW" sz="1600" b="0" i="1" dirty="0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dirty="0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TW" sz="1600" b="0" i="1" dirty="0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func>
                          </m:e>
                        </m:eqArr>
                      </m:e>
                    </m:d>
                  </m:oMath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2078" y="692365"/>
                <a:ext cx="2012089" cy="57772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1998768" y="1378373"/>
                <a:ext cx="3350981" cy="6013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60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60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8768" y="1378373"/>
                <a:ext cx="3350981" cy="60138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5748737" y="1343660"/>
                <a:ext cx="1888850" cy="5965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𝑅</m:t>
                              </m:r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          0</m:t>
                              </m:r>
                            </m:e>
                            <m:e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       −</m:t>
                              </m:r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𝑅</m:t>
                              </m:r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8737" y="1343660"/>
                <a:ext cx="1888850" cy="5965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436317" y="101084"/>
            <a:ext cx="4297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Sliding Mode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Observer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(SMO)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endParaRPr lang="zh-TW" altLang="en-US" sz="24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333375" y="866775"/>
            <a:ext cx="1685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PMSM Model in </a:t>
            </a:r>
            <a:r>
              <a:rPr lang="en-US" altLang="zh-TW" b="1" dirty="0" smtClean="0">
                <a:solidFill>
                  <a:srgbClr val="0000FF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a-b</a:t>
            </a:r>
            <a:endParaRPr lang="zh-TW" altLang="en-US" b="1" dirty="0">
              <a:solidFill>
                <a:srgbClr val="0000FF"/>
              </a:solidFill>
              <a:latin typeface="Symbol" panose="05050102010706020507" pitchFamily="18" charset="2"/>
              <a:cs typeface="Times New Roman" panose="02020603050405020304" pitchFamily="18" charset="0"/>
            </a:endParaRPr>
          </a:p>
        </p:txBody>
      </p:sp>
      <p:sp>
        <p:nvSpPr>
          <p:cNvPr id="19" name="投影片編號版面配置區 18"/>
          <p:cNvSpPr>
            <a:spLocks noGrp="1"/>
          </p:cNvSpPr>
          <p:nvPr>
            <p:ph type="sldNum" sz="quarter" idx="12"/>
          </p:nvPr>
        </p:nvSpPr>
        <p:spPr>
          <a:xfrm>
            <a:off x="6637867" y="6339416"/>
            <a:ext cx="2133600" cy="365125"/>
          </a:xfrm>
        </p:spPr>
        <p:txBody>
          <a:bodyPr/>
          <a:lstStyle/>
          <a:p>
            <a:fld id="{6D89A03F-908D-48A5-910D-5B15078D2310}" type="slidenum">
              <a:rPr lang="zh-TW" altLang="en-US" smtClean="0"/>
              <a:t>114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字方塊 20"/>
              <p:cNvSpPr txBox="1"/>
              <p:nvPr/>
            </p:nvSpPr>
            <p:spPr>
              <a:xfrm>
                <a:off x="3248448" y="2588471"/>
                <a:ext cx="2192523" cy="657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1600" b="0" i="1" smtClean="0">
                          <a:latin typeface="Cambria Math"/>
                        </a:rPr>
                        <m:t>𝜎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TW" altLang="en-US" sz="1600" b="0" i="1" smtClean="0">
                                            <a:latin typeface="Cambria Math"/>
                                          </a:rPr>
                                          <m:t>𝛼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TW" altLang="en-US" sz="1600" b="0" i="1" smtClean="0">
                                            <a:latin typeface="Cambria Math"/>
                                          </a:rPr>
                                          <m:t>𝛽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1" name="文字方塊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8448" y="2588471"/>
                <a:ext cx="2192523" cy="65761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字方塊 25"/>
              <p:cNvSpPr txBox="1"/>
              <p:nvPr/>
            </p:nvSpPr>
            <p:spPr>
              <a:xfrm>
                <a:off x="1925108" y="5788718"/>
                <a:ext cx="1420902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̃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6" name="文字方塊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5108" y="5788718"/>
                <a:ext cx="1420902" cy="559833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文字方塊 27"/>
          <p:cNvSpPr txBox="1"/>
          <p:nvPr/>
        </p:nvSpPr>
        <p:spPr>
          <a:xfrm>
            <a:off x="446616" y="2740024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Sliding surface function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851958" y="34131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Observer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文字方塊 29"/>
              <p:cNvSpPr txBox="1"/>
              <p:nvPr/>
            </p:nvSpPr>
            <p:spPr>
              <a:xfrm>
                <a:off x="975783" y="5317760"/>
                <a:ext cx="72453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b="1" dirty="0" smtClean="0">
                    <a:solidFill>
                      <a:srgbClr val="FF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 enter into and stay on the sliding surface, it will be </a:t>
                </a:r>
                <a:r>
                  <a:rPr lang="en-US" altLang="zh-TW" b="1" dirty="0" smtClean="0">
                    <a:solidFill>
                      <a:srgbClr val="FF00FF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s</a:t>
                </a:r>
                <a:r>
                  <a:rPr lang="en-US" altLang="zh-TW" b="1" dirty="0" smtClean="0">
                    <a:solidFill>
                      <a:srgbClr val="FF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zh-TW" altLang="en-US" b="1" i="1" dirty="0" smtClean="0">
                        <a:solidFill>
                          <a:srgbClr val="FF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𝝈</m:t>
                    </m:r>
                  </m:oMath>
                </a14:m>
                <a:r>
                  <a:rPr lang="en-US" altLang="zh-TW" b="1" i="0" dirty="0" smtClean="0">
                    <a:solidFill>
                      <a:srgbClr val="FF00FF"/>
                    </a:solidFill>
                    <a:latin typeface="+mj-lt"/>
                    <a:cs typeface="Times New Roman" panose="02020603050405020304" pitchFamily="18" charset="0"/>
                  </a:rPr>
                  <a:t> ̇</a:t>
                </a:r>
                <a14:m>
                  <m:oMath xmlns:m="http://schemas.openxmlformats.org/officeDocument/2006/math">
                    <m:r>
                      <a:rPr lang="en-US" altLang="zh-TW" b="1" i="1" smtClean="0">
                        <a:solidFill>
                          <a:srgbClr val="FF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TW" b="1" i="1" smtClean="0">
                        <a:solidFill>
                          <a:srgbClr val="FF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endParaRPr lang="zh-TW" altLang="en-US" b="1" dirty="0">
                  <a:solidFill>
                    <a:srgbClr val="FF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文字方塊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783" y="5317760"/>
                <a:ext cx="7245350" cy="369332"/>
              </a:xfrm>
              <a:prstGeom prst="rect">
                <a:avLst/>
              </a:prstGeom>
              <a:blipFill rotWithShape="1">
                <a:blip r:embed="rId11"/>
                <a:stretch>
                  <a:fillRect l="-673" t="-11475" b="-2459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字方塊 31"/>
          <p:cNvSpPr txBox="1"/>
          <p:nvPr/>
        </p:nvSpPr>
        <p:spPr>
          <a:xfrm>
            <a:off x="521758" y="4106333"/>
            <a:ext cx="1670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Error equation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矩形 32"/>
              <p:cNvSpPr/>
              <p:nvPr/>
            </p:nvSpPr>
            <p:spPr>
              <a:xfrm>
                <a:off x="1639249" y="2161542"/>
                <a:ext cx="992388" cy="516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400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400" i="1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TW" altLang="en-US" sz="1400" i="1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TW" altLang="en-US" sz="1400" i="1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33" name="矩形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9249" y="2161542"/>
                <a:ext cx="992388" cy="516936"/>
              </a:xfrm>
              <a:prstGeom prst="rect">
                <a:avLst/>
              </a:prstGeom>
              <a:blipFill rotWithShape="1">
                <a:blip r:embed="rId15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矩形 33"/>
              <p:cNvSpPr/>
              <p:nvPr/>
            </p:nvSpPr>
            <p:spPr>
              <a:xfrm>
                <a:off x="2739916" y="2136143"/>
                <a:ext cx="881075" cy="516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400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400" i="1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400" i="1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400" i="1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34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916" y="2136143"/>
                <a:ext cx="881075" cy="516936"/>
              </a:xfrm>
              <a:prstGeom prst="rect">
                <a:avLst/>
              </a:prstGeom>
              <a:blipFill rotWithShape="1">
                <a:blip r:embed="rId16"/>
                <a:stretch>
                  <a:fillRect b="-117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向右箭號 34"/>
          <p:cNvSpPr/>
          <p:nvPr/>
        </p:nvSpPr>
        <p:spPr>
          <a:xfrm>
            <a:off x="863600" y="5897727"/>
            <a:ext cx="660400" cy="304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矩形 35"/>
              <p:cNvSpPr/>
              <p:nvPr/>
            </p:nvSpPr>
            <p:spPr>
              <a:xfrm>
                <a:off x="3908316" y="2153075"/>
                <a:ext cx="992388" cy="516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400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400" i="1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400" i="1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400" i="1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36" name="矩形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8316" y="2153075"/>
                <a:ext cx="992388" cy="516936"/>
              </a:xfrm>
              <a:prstGeom prst="rect">
                <a:avLst/>
              </a:prstGeom>
              <a:blipFill rotWithShape="1">
                <a:blip r:embed="rId17"/>
                <a:stretch>
                  <a:fillRect b="-117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文字方塊 39"/>
              <p:cNvSpPr txBox="1"/>
              <p:nvPr/>
            </p:nvSpPr>
            <p:spPr>
              <a:xfrm>
                <a:off x="2166831" y="3213736"/>
                <a:ext cx="3331617" cy="6586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i="1" smtClean="0">
                                          <a:latin typeface="Cambria Math"/>
                                        </a:rPr>
                                        <m:t>𝛼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i="1" smtClean="0">
                                          <a:latin typeface="Cambria Math"/>
                                        </a:rPr>
                                        <m:t>𝛽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b="0" i="1" smtClean="0">
                                          <a:latin typeface="Cambria Math"/>
                                        </a:rPr>
                                        <m:t>𝛼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b="0" i="1" smtClean="0">
                                          <a:latin typeface="Cambria Math"/>
                                        </a:rPr>
                                        <m:t>𝛽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0" name="文字方塊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6831" y="3213736"/>
                <a:ext cx="3331617" cy="658642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文字方塊 40"/>
              <p:cNvSpPr txBox="1"/>
              <p:nvPr/>
            </p:nvSpPr>
            <p:spPr>
              <a:xfrm>
                <a:off x="2298911" y="3938271"/>
                <a:ext cx="2905091" cy="657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acc>
                                <m:accPr>
                                  <m:chr m:val="̃"/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i="1" smtClean="0">
                                          <a:latin typeface="Cambria Math"/>
                                        </a:rPr>
                                        <m:t>𝛼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  <m:e>
                              <m:acc>
                                <m:accPr>
                                  <m:chr m:val="̃"/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i="1" smtClean="0">
                                          <a:latin typeface="Cambria Math"/>
                                        </a:rPr>
                                        <m:t>𝛽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acc>
                                <m:accPr>
                                  <m:chr m:val="̃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b="0" i="1" smtClean="0">
                                          <a:latin typeface="Cambria Math"/>
                                        </a:rPr>
                                        <m:t>𝛼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  <m:e>
                              <m:acc>
                                <m:accPr>
                                  <m:chr m:val="̃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b="0" i="1" smtClean="0">
                                          <a:latin typeface="Cambria Math"/>
                                        </a:rPr>
                                        <m:t>𝛽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1" name="文字方塊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8911" y="3938271"/>
                <a:ext cx="2905091" cy="657616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矩形 44"/>
              <p:cNvSpPr/>
              <p:nvPr/>
            </p:nvSpPr>
            <p:spPr>
              <a:xfrm>
                <a:off x="1644413" y="4617515"/>
                <a:ext cx="2340128" cy="660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i="1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zh-TW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i="1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zh-TW" altLang="en-US" sz="1600" i="1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TW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i="1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zh-TW" altLang="en-US" sz="1600" i="1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𝐾𝑠𝑖𝑔𝑛</m:t>
                              </m:r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(</m:t>
                              </m:r>
                              <m:acc>
                                <m:accPr>
                                  <m:chr m:val="̂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b="0" i="1" smtClean="0">
                                          <a:latin typeface="Cambria Math"/>
                                        </a:rPr>
                                        <m:t>𝛼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𝐾𝑠𝑖𝑔𝑛</m:t>
                              </m:r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(</m:t>
                              </m:r>
                              <m:acc>
                                <m:accPr>
                                  <m:chr m:val="̂"/>
                                  <m:ctrlP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i="1" smtClean="0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𝛽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6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5" name="矩形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413" y="4617515"/>
                <a:ext cx="2340128" cy="660758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文字方塊 45"/>
              <p:cNvSpPr txBox="1"/>
              <p:nvPr/>
            </p:nvSpPr>
            <p:spPr>
              <a:xfrm>
                <a:off x="4020185" y="4794250"/>
                <a:ext cx="4756302" cy="3793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𝐾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&gt;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𝑚𝑎𝑥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̃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b="0" i="1" smtClean="0">
                                          <a:latin typeface="Cambria Math"/>
                                        </a:rPr>
                                        <m:t>𝛼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  <m:r>
                            <a:rPr lang="en-US" altLang="zh-TW" sz="16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  <m:r>
                            <a:rPr lang="en-US" altLang="zh-TW" sz="1600" b="0" i="1" smtClean="0">
                              <a:latin typeface="Cambria Math"/>
                            </a:rPr>
                            <m:t>𝑠𝑖𝑔𝑛</m:t>
                          </m:r>
                          <m:d>
                            <m:d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b="0" i="1" smtClean="0">
                                          <a:latin typeface="Cambria Math"/>
                                        </a:rPr>
                                        <m:t>𝛼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  <m:r>
                            <a:rPr lang="en-US" altLang="zh-TW" sz="1600" b="0" i="1" smtClean="0">
                              <a:latin typeface="Cambria Math"/>
                            </a:rPr>
                            <m:t>, </m:t>
                          </m:r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̃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zh-TW" altLang="en-US" sz="1600" b="0" i="1" smtClean="0">
                                          <a:latin typeface="Cambria Math"/>
                                        </a:rPr>
                                        <m:t>𝛽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  <m:r>
                            <a:rPr lang="en-US" altLang="zh-TW" sz="16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𝛽</m:t>
                              </m:r>
                            </m:sub>
                          </m:sSub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𝑠𝑖𝑔𝑛</m:t>
                          </m:r>
                          <m:d>
                            <m:d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zh-TW" altLang="en-US" sz="16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𝛽</m:t>
                                  </m:r>
                                </m:e>
                              </m:acc>
                            </m:e>
                          </m:d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6" name="文字方塊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0185" y="4794250"/>
                <a:ext cx="4756302" cy="379399"/>
              </a:xfrm>
              <a:prstGeom prst="rect">
                <a:avLst/>
              </a:prstGeom>
              <a:blipFill rotWithShape="1">
                <a:blip r:embed="rId21"/>
                <a:stretch>
                  <a:fillRect r="-128" b="-476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矩形 46"/>
              <p:cNvSpPr/>
              <p:nvPr/>
            </p:nvSpPr>
            <p:spPr>
              <a:xfrm>
                <a:off x="3742515" y="5758821"/>
                <a:ext cx="2858539" cy="6914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TW" sz="1600" i="1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TW" sz="1600" i="1"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TW" sz="16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i="1">
                                    <a:latin typeface="Cambria Math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zh-TW" altLang="en-US" sz="1600" i="1">
                                    <a:latin typeface="Cambria Math"/>
                                  </a:rPr>
                                  <m:t>𝛼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zh-TW" sz="16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i="1">
                                    <a:latin typeface="Cambria Math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zh-TW" altLang="en-US" sz="1600" i="1">
                                    <a:latin typeface="Cambria Math"/>
                                  </a:rPr>
                                  <m:t>𝛽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altLang="zh-TW" sz="16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zh-TW" sz="1600" b="0" i="1" smtClean="0">
                            <a:latin typeface="Cambria Math"/>
                          </a:rPr>
                        </m:ctrlPr>
                      </m:sSub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TW" sz="1600" b="0" i="1" smtClean="0">
                                <a:latin typeface="Cambria Math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</m:ctrlPr>
                              </m:eqArrPr>
                              <m:e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𝛼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𝛽</m:t>
                                    </m:r>
                                  </m:sub>
                                </m:sSub>
                              </m:e>
                            </m:eqArr>
                          </m:e>
                        </m:d>
                      </m:e>
                      <m:sub>
                        <m:r>
                          <a:rPr lang="en-US" altLang="zh-TW" sz="1600" b="0" i="1" smtClean="0">
                            <a:latin typeface="Cambria Math"/>
                          </a:rPr>
                          <m:t>𝑒𝑞</m:t>
                        </m:r>
                      </m:sub>
                    </m:sSub>
                  </m:oMath>
                </a14:m>
                <a:r>
                  <a:rPr lang="en-US" altLang="zh-TW" sz="1600" dirty="0"/>
                  <a:t> </a:t>
                </a:r>
                <a14:m>
                  <m:oMath xmlns:m="http://schemas.openxmlformats.org/officeDocument/2006/math">
                    <m:r>
                      <a:rPr lang="en-US" altLang="zh-TW" sz="1600" i="1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TW" sz="16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TW" sz="16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TW" sz="1600" i="1">
                                <a:latin typeface="Cambria Math"/>
                              </a:rPr>
                              <m:t>𝐾𝑠𝑖𝑔𝑛</m:t>
                            </m:r>
                            <m:d>
                              <m:dPr>
                                <m:ctrlPr>
                                  <a:rPr lang="en-US" altLang="zh-TW" sz="1600" i="1">
                                    <a:latin typeface="Cambria Math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TW" altLang="en-US" sz="1600" i="1" smtClean="0">
                                            <a:latin typeface="Cambria Math"/>
                                          </a:rPr>
                                          <m:t>𝛼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  <m:r>
                              <a:rPr lang="en-US" altLang="zh-TW" sz="1600" b="0" i="1" baseline="-25000" smtClean="0">
                                <a:latin typeface="Cambria Math"/>
                              </a:rPr>
                              <m:t>𝑒𝑞</m:t>
                            </m:r>
                          </m:e>
                          <m:e>
                            <m:r>
                              <a:rPr lang="en-US" altLang="zh-TW" sz="16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𝐾𝑠𝑖𝑔𝑛</m:t>
                            </m:r>
                            <m:d>
                              <m:dPr>
                                <m:ctrl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TW" altLang="en-US" sz="160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𝛽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  <m:r>
                              <a:rPr lang="en-US" altLang="zh-TW" sz="1600" b="0" i="1" baseline="-25000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𝑒𝑞</m:t>
                            </m:r>
                          </m:e>
                        </m:eqArr>
                      </m:e>
                    </m:d>
                  </m:oMath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7" name="矩形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515" y="5758821"/>
                <a:ext cx="2858539" cy="691471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135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198407" y="899590"/>
                <a:ext cx="3052182" cy="7413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TW" sz="1600" i="1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TW" sz="1600" i="1">
                                <a:latin typeface="Cambria Math"/>
                              </a:rPr>
                            </m:ctrlPr>
                          </m:eqArrPr>
                          <m:e>
                            <m:acc>
                              <m:accPr>
                                <m:chr m:val="̇"/>
                                <m:ctrlPr>
                                  <a:rPr lang="en-US" altLang="zh-TW" sz="160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altLang="zh-TW" sz="160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𝐸</m:t>
                                        </m:r>
                                      </m:e>
                                      <m:sub>
                                        <m:r>
                                          <a:rPr lang="zh-TW" altLang="en-US" sz="1600" i="1" smtClean="0">
                                            <a:latin typeface="Cambria Math"/>
                                          </a:rPr>
                                          <m:t>𝛼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acc>
                          </m:e>
                          <m:e>
                            <m:acc>
                              <m:accPr>
                                <m:chr m:val="̇"/>
                                <m:ctrl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𝐸</m:t>
                                        </m:r>
                                      </m:e>
                                      <m:sub>
                                        <m:r>
                                          <a:rPr lang="zh-TW" altLang="en-US" sz="160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𝛽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acc>
                          </m:e>
                        </m:eqArr>
                      </m:e>
                    </m:d>
                  </m:oMath>
                </a14:m>
                <a:r>
                  <a:rPr lang="en-US" altLang="zh-TW" sz="1600" dirty="0"/>
                  <a:t> </a:t>
                </a:r>
                <a14:m>
                  <m:oMath xmlns:m="http://schemas.openxmlformats.org/officeDocument/2006/math">
                    <m:r>
                      <a:rPr lang="en-US" altLang="zh-TW" sz="1600" i="1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TW" sz="16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TW" sz="1600" i="1" smtClean="0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TW" sz="1600" b="0" i="1" smtClean="0">
                                <a:latin typeface="Cambria Math"/>
                              </a:rPr>
                              <m:t>(−</m:t>
                            </m:r>
                            <m:acc>
                              <m:accPr>
                                <m:chr m:val="̂"/>
                                <m:ctrlPr>
                                  <a:rPr lang="en-US" altLang="zh-TW" sz="1600" b="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𝛼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en-US" altLang="zh-TW" sz="16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TW" sz="1600" i="1">
                                <a:latin typeface="Cambria Math"/>
                              </a:rPr>
                              <m:t>𝐾</m:t>
                            </m:r>
                            <m:r>
                              <a:rPr lang="en-US" altLang="zh-TW" sz="1600" i="1" smtClean="0">
                                <a:latin typeface="Cambria Math"/>
                                <a:ea typeface="Cambria Math"/>
                              </a:rPr>
                              <m:t>∙</m:t>
                            </m:r>
                            <m:r>
                              <a:rPr lang="en-US" altLang="zh-TW" sz="1600" i="1">
                                <a:latin typeface="Cambria Math"/>
                              </a:rPr>
                              <m:t>𝑠𝑖𝑔𝑛</m:t>
                            </m:r>
                            <m:d>
                              <m:dPr>
                                <m:ctrlPr>
                                  <a:rPr lang="en-US" altLang="zh-TW" sz="1600" i="1">
                                    <a:latin typeface="Cambria Math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TW" altLang="en-US" sz="1600" i="1" smtClean="0">
                                            <a:latin typeface="Cambria Math"/>
                                          </a:rPr>
                                          <m:t>𝛼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  <m:r>
                              <a:rPr lang="en-US" altLang="zh-TW" sz="1600" b="0" i="1" smtClean="0">
                                <a:latin typeface="Cambria Math"/>
                              </a:rPr>
                              <m:t>)/</m:t>
                            </m:r>
                            <m:r>
                              <a:rPr lang="zh-TW" altLang="en-US" sz="1600" b="0" i="1" smtClean="0">
                                <a:latin typeface="Cambria Math"/>
                              </a:rPr>
                              <m:t>𝜏</m:t>
                            </m:r>
                          </m:e>
                          <m:e>
                            <m:r>
                              <a:rPr lang="en-US" altLang="zh-TW" sz="1600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TW" sz="1600" i="1">
                                <a:latin typeface="Cambria Math"/>
                              </a:rPr>
                              <m:t>−</m:t>
                            </m:r>
                            <m:acc>
                              <m:accPr>
                                <m:chr m:val="̂"/>
                                <m:ctrlPr>
                                  <a:rPr lang="en-US" altLang="zh-TW" sz="1600" i="1">
                                    <a:latin typeface="Cambria Math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TW" sz="16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i="1">
                                        <a:latin typeface="Cambria Math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zh-TW" altLang="en-US" sz="1600" i="1" smtClean="0">
                                        <a:latin typeface="Cambria Math"/>
                                      </a:rPr>
                                      <m:t>𝛽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en-US" altLang="zh-TW" sz="16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TW" sz="1600" i="1">
                                <a:latin typeface="Cambria Math"/>
                              </a:rPr>
                              <m:t>𝐾</m:t>
                            </m:r>
                            <m:r>
                              <a:rPr lang="en-US" altLang="zh-TW" sz="1600" i="1">
                                <a:latin typeface="Cambria Math"/>
                                <a:ea typeface="Cambria Math"/>
                              </a:rPr>
                              <m:t>∙</m:t>
                            </m:r>
                            <m:r>
                              <a:rPr lang="en-US" altLang="zh-TW" sz="1600" i="1">
                                <a:latin typeface="Cambria Math"/>
                              </a:rPr>
                              <m:t>𝑠𝑖𝑔𝑛</m:t>
                            </m:r>
                            <m:d>
                              <m:dPr>
                                <m:ctrlPr>
                                  <a:rPr lang="en-US" altLang="zh-TW" sz="1600" i="1">
                                    <a:latin typeface="Cambria Math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i="1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TW" altLang="en-US" sz="1600" i="1" smtClean="0">
                                            <a:latin typeface="Cambria Math"/>
                                          </a:rPr>
                                          <m:t>𝛽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  <m:r>
                              <a:rPr lang="en-US" altLang="zh-TW" sz="1600" i="1">
                                <a:latin typeface="Cambria Math"/>
                              </a:rPr>
                              <m:t>)</m:t>
                            </m:r>
                            <m:r>
                              <a:rPr lang="en-US" altLang="zh-TW" sz="1600" b="0" i="1" smtClean="0">
                                <a:latin typeface="Cambria Math"/>
                              </a:rPr>
                              <m:t>/</m:t>
                            </m:r>
                            <m:r>
                              <a:rPr lang="zh-TW" altLang="en-US" sz="1600" b="0" i="1" smtClean="0">
                                <a:latin typeface="Cambria Math"/>
                              </a:rPr>
                              <m:t>𝜏</m:t>
                            </m:r>
                          </m:e>
                        </m:eqArr>
                      </m:e>
                    </m:d>
                  </m:oMath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8407" y="899590"/>
                <a:ext cx="3052182" cy="7413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4796790" y="1764030"/>
                <a:ext cx="1900007" cy="6790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𝑒𝑞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r>
                        <m:rPr>
                          <m:sty m:val="p"/>
                        </m:rPr>
                        <a:rPr lang="en-US" altLang="zh-TW" sz="1600" b="0" i="0" smtClean="0">
                          <a:latin typeface="Cambria Math"/>
                        </a:rPr>
                        <m:t>arctan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⁡(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acc>
                            <m:accPr>
                              <m:chr m:val="̂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acc>
                            <m:accPr>
                              <m:chr m:val="̂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acc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790" y="1764030"/>
                <a:ext cx="1900007" cy="6790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4632960" y="3063240"/>
                <a:ext cx="1596719" cy="8930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Sup>
                                    <m:sSubSup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𝐸</m:t>
                                      </m:r>
                                    </m:e>
                                    <m:sub>
                                      <m:r>
                                        <a:rPr lang="zh-TW" altLang="en-US" sz="1600" b="0" i="1" smtClean="0">
                                          <a:latin typeface="Cambria Math"/>
                                        </a:rPr>
                                        <m:t>𝛼</m:t>
                                      </m:r>
                                    </m:sub>
                                    <m:sup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acc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+</m:t>
                              </m:r>
                              <m:acc>
                                <m:accPr>
                                  <m:chr m:val="̂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Sup>
                                    <m:sSubSupPr>
                                      <m:ctrlPr>
                                        <a:rPr lang="en-US" altLang="zh-TW" sz="16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zh-TW" sz="16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𝐸</m:t>
                                      </m:r>
                                    </m:e>
                                    <m:sub>
                                      <m:r>
                                        <a:rPr lang="zh-TW" altLang="en-US" sz="1600" i="1" smtClean="0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𝛽</m:t>
                                      </m:r>
                                    </m:sub>
                                    <m:sup>
                                      <m:r>
                                        <a:rPr lang="en-US" altLang="zh-TW" sz="16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acc>
                            </m:e>
                          </m:rad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2960" y="3063240"/>
                <a:ext cx="1596719" cy="89300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文字方塊 26"/>
              <p:cNvSpPr txBox="1"/>
              <p:nvPr/>
            </p:nvSpPr>
            <p:spPr>
              <a:xfrm>
                <a:off x="4453890" y="2434590"/>
                <a:ext cx="2621280" cy="601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𝑒𝑞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altLang="zh-TW" sz="1600" b="0" i="0" smtClean="0">
                          <a:latin typeface="Cambria Math"/>
                        </a:rPr>
                        <m:t>arctan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⁡(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acc>
                            <m:accPr>
                              <m:chr m:val="̂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7" name="文字方塊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3890" y="2434590"/>
                <a:ext cx="2621280" cy="60196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4" name="群組 63"/>
          <p:cNvGrpSpPr/>
          <p:nvPr/>
        </p:nvGrpSpPr>
        <p:grpSpPr>
          <a:xfrm>
            <a:off x="922020" y="4263509"/>
            <a:ext cx="7391400" cy="1670566"/>
            <a:chOff x="762000" y="3922514"/>
            <a:chExt cx="7391400" cy="167056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文字方塊 3"/>
                <p:cNvSpPr txBox="1"/>
                <p:nvPr/>
              </p:nvSpPr>
              <p:spPr>
                <a:xfrm>
                  <a:off x="6454140" y="4366260"/>
                  <a:ext cx="1067536" cy="7852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400" i="1" smtClean="0">
                                    <a:latin typeface="Cambria Math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𝑒</m:t>
                                </m:r>
                              </m:sub>
                            </m:sSub>
                          </m:e>
                        </m:acc>
                        <m:r>
                          <a:rPr lang="en-US" altLang="zh-TW" sz="1400" b="0" i="1" smtClean="0">
                            <a:latin typeface="Cambria Math"/>
                          </a:rPr>
                          <m:t>=</m:t>
                        </m:r>
                        <m:acc>
                          <m:accPr>
                            <m:chr m:val="̂"/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400" b="0" i="1" smtClean="0">
                                    <a:latin typeface="Cambria Math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𝑒𝑞</m:t>
                                </m:r>
                              </m:sub>
                            </m:sSub>
                          </m:e>
                        </m:acc>
                        <m:r>
                          <a:rPr lang="en-US" altLang="zh-TW" sz="1400" b="0" i="1" smtClean="0">
                            <a:latin typeface="Cambria Math"/>
                          </a:rPr>
                          <m:t>+</m:t>
                        </m:r>
                      </m:oMath>
                    </m:oMathPara>
                  </a14:m>
                  <a:endParaRPr lang="en-US" altLang="zh-TW" sz="1400" b="0" i="1" dirty="0" smtClean="0">
                    <a:latin typeface="Cambria Math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altLang="zh-TW" sz="1400" b="0" i="0" smtClean="0">
                            <a:latin typeface="Cambria Math"/>
                          </a:rPr>
                          <m:t>arctan</m:t>
                        </m:r>
                        <m:r>
                          <a:rPr lang="en-US" altLang="zh-TW" sz="1400" b="0" i="1" smtClean="0">
                            <a:latin typeface="Cambria Math"/>
                          </a:rPr>
                          <m:t>⁡(</m:t>
                        </m:r>
                        <m:f>
                          <m:fPr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fPr>
                          <m:num>
                            <m:acc>
                              <m:accPr>
                                <m:chr m:val="̂"/>
                                <m:ctrlPr>
                                  <a:rPr lang="en-US" altLang="zh-TW" sz="1400" b="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TW" sz="14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400" b="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4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acc>
                          </m:num>
                          <m:den>
                            <m:acc>
                              <m:accPr>
                                <m:chr m:val="̂"/>
                                <m:ctrlPr>
                                  <a:rPr lang="en-US" altLang="zh-TW" sz="1400" b="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TW" sz="14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400" b="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400" b="0" i="1" smtClean="0">
                                        <a:latin typeface="Cambria Math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acc>
                          </m:den>
                        </m:f>
                        <m:r>
                          <a:rPr lang="en-US" altLang="zh-TW" sz="1400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4" name="文字方塊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54140" y="4366260"/>
                  <a:ext cx="1067536" cy="78521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t="-775" r="-36571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矩形 5"/>
            <p:cNvSpPr/>
            <p:nvPr/>
          </p:nvSpPr>
          <p:spPr>
            <a:xfrm>
              <a:off x="1394460" y="4305300"/>
              <a:ext cx="632460" cy="8686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1440180" y="4572000"/>
              <a:ext cx="593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SMO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線單箭頭接點 8"/>
            <p:cNvCxnSpPr/>
            <p:nvPr/>
          </p:nvCxnSpPr>
          <p:spPr>
            <a:xfrm>
              <a:off x="845820" y="4564380"/>
              <a:ext cx="5334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線單箭頭接點 9"/>
            <p:cNvCxnSpPr/>
            <p:nvPr/>
          </p:nvCxnSpPr>
          <p:spPr>
            <a:xfrm>
              <a:off x="845820" y="4930140"/>
              <a:ext cx="5334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線單箭頭接點 10"/>
            <p:cNvCxnSpPr>
              <a:endCxn id="12" idx="2"/>
            </p:cNvCxnSpPr>
            <p:nvPr/>
          </p:nvCxnSpPr>
          <p:spPr>
            <a:xfrm>
              <a:off x="2034540" y="4587240"/>
              <a:ext cx="67818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橢圓 11"/>
            <p:cNvSpPr/>
            <p:nvPr/>
          </p:nvSpPr>
          <p:spPr>
            <a:xfrm>
              <a:off x="2712720" y="4518660"/>
              <a:ext cx="137160" cy="14478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6" name="直線單箭頭接點 15"/>
            <p:cNvCxnSpPr/>
            <p:nvPr/>
          </p:nvCxnSpPr>
          <p:spPr>
            <a:xfrm flipH="1">
              <a:off x="2781300" y="4213860"/>
              <a:ext cx="0" cy="28800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線單箭頭接點 17"/>
            <p:cNvCxnSpPr/>
            <p:nvPr/>
          </p:nvCxnSpPr>
          <p:spPr>
            <a:xfrm>
              <a:off x="2865120" y="4594860"/>
              <a:ext cx="67818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3543300" y="4320540"/>
              <a:ext cx="632460" cy="8686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3550920" y="4587240"/>
              <a:ext cx="6415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Sign()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直線單箭頭接點 20"/>
            <p:cNvCxnSpPr/>
            <p:nvPr/>
          </p:nvCxnSpPr>
          <p:spPr>
            <a:xfrm>
              <a:off x="4160520" y="4587240"/>
              <a:ext cx="648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4831080" y="4320540"/>
              <a:ext cx="891540" cy="8686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4838700" y="4480560"/>
              <a:ext cx="9140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Low-pass</a:t>
              </a:r>
            </a:p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線單箭頭接點 23"/>
            <p:cNvCxnSpPr/>
            <p:nvPr/>
          </p:nvCxnSpPr>
          <p:spPr>
            <a:xfrm>
              <a:off x="5737860" y="4602480"/>
              <a:ext cx="720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6446520" y="4343400"/>
              <a:ext cx="1043940" cy="8686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6" name="直線單箭頭接點 25"/>
            <p:cNvCxnSpPr/>
            <p:nvPr/>
          </p:nvCxnSpPr>
          <p:spPr>
            <a:xfrm>
              <a:off x="7475220" y="4770120"/>
              <a:ext cx="67818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文字方塊 27"/>
                <p:cNvSpPr txBox="1"/>
                <p:nvPr/>
              </p:nvSpPr>
              <p:spPr>
                <a:xfrm>
                  <a:off x="7620000" y="4450080"/>
                  <a:ext cx="397160" cy="3166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400" i="1" smtClean="0">
                                    <a:latin typeface="Cambria Math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𝑒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28" name="文字方塊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20000" y="4450080"/>
                  <a:ext cx="397160" cy="31669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t="-3846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1" name="直線單箭頭接點 30"/>
            <p:cNvCxnSpPr>
              <a:endCxn id="32" idx="2"/>
            </p:cNvCxnSpPr>
            <p:nvPr/>
          </p:nvCxnSpPr>
          <p:spPr>
            <a:xfrm flipV="1">
              <a:off x="2034540" y="4960620"/>
              <a:ext cx="67818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橢圓 31"/>
            <p:cNvSpPr/>
            <p:nvPr/>
          </p:nvSpPr>
          <p:spPr>
            <a:xfrm flipV="1">
              <a:off x="2712720" y="4884420"/>
              <a:ext cx="137160" cy="14478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33" name="直線單箭頭接點 32"/>
            <p:cNvCxnSpPr/>
            <p:nvPr/>
          </p:nvCxnSpPr>
          <p:spPr>
            <a:xfrm flipV="1">
              <a:off x="2781300" y="5036820"/>
              <a:ext cx="0" cy="25200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線單箭頭接點 33"/>
            <p:cNvCxnSpPr/>
            <p:nvPr/>
          </p:nvCxnSpPr>
          <p:spPr>
            <a:xfrm flipV="1">
              <a:off x="2865120" y="4953000"/>
              <a:ext cx="67818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線單箭頭接點 34"/>
            <p:cNvCxnSpPr/>
            <p:nvPr/>
          </p:nvCxnSpPr>
          <p:spPr>
            <a:xfrm>
              <a:off x="4175760" y="4953000"/>
              <a:ext cx="648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線單箭頭接點 35"/>
            <p:cNvCxnSpPr/>
            <p:nvPr/>
          </p:nvCxnSpPr>
          <p:spPr>
            <a:xfrm>
              <a:off x="5715000" y="4968240"/>
              <a:ext cx="720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直線單箭頭接點 36"/>
            <p:cNvCxnSpPr/>
            <p:nvPr/>
          </p:nvCxnSpPr>
          <p:spPr>
            <a:xfrm flipV="1">
              <a:off x="1714500" y="5181600"/>
              <a:ext cx="0" cy="41148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線單箭頭接點 37"/>
            <p:cNvCxnSpPr/>
            <p:nvPr/>
          </p:nvCxnSpPr>
          <p:spPr>
            <a:xfrm>
              <a:off x="1706880" y="3947160"/>
              <a:ext cx="0" cy="35052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矩形 38"/>
                <p:cNvSpPr/>
                <p:nvPr/>
              </p:nvSpPr>
              <p:spPr>
                <a:xfrm>
                  <a:off x="2577025" y="3922514"/>
                  <a:ext cx="379527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zh-TW" altLang="en-US" sz="1400" i="1">
                                <a:latin typeface="Cambria Math"/>
                              </a:rPr>
                              <m:t>𝛼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39" name="矩形 3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77025" y="3922514"/>
                  <a:ext cx="379527" cy="307777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2" name="直線接點 41"/>
            <p:cNvCxnSpPr/>
            <p:nvPr/>
          </p:nvCxnSpPr>
          <p:spPr>
            <a:xfrm>
              <a:off x="1699260" y="3947160"/>
              <a:ext cx="273558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線接點 43"/>
            <p:cNvCxnSpPr/>
            <p:nvPr/>
          </p:nvCxnSpPr>
          <p:spPr>
            <a:xfrm>
              <a:off x="4427220" y="3947160"/>
              <a:ext cx="0" cy="63246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/>
            <p:nvPr/>
          </p:nvCxnSpPr>
          <p:spPr>
            <a:xfrm>
              <a:off x="4419600" y="4945380"/>
              <a:ext cx="0" cy="63246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線接點 45"/>
            <p:cNvCxnSpPr/>
            <p:nvPr/>
          </p:nvCxnSpPr>
          <p:spPr>
            <a:xfrm>
              <a:off x="1691640" y="5585460"/>
              <a:ext cx="273558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矩形 49"/>
                <p:cNvSpPr/>
                <p:nvPr/>
              </p:nvSpPr>
              <p:spPr>
                <a:xfrm>
                  <a:off x="2550680" y="5236019"/>
                  <a:ext cx="373820" cy="32694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zh-TW" altLang="en-US" sz="1400" i="1">
                                <a:latin typeface="Cambria Math"/>
                              </a:rPr>
                              <m:t>𝛽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50" name="矩形 4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50680" y="5236019"/>
                  <a:ext cx="373820" cy="326949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185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1" name="文字方塊 50"/>
            <p:cNvSpPr txBox="1"/>
            <p:nvPr/>
          </p:nvSpPr>
          <p:spPr>
            <a:xfrm>
              <a:off x="2522220" y="4191000"/>
              <a:ext cx="2872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/>
                <a:t>+</a:t>
              </a:r>
              <a:endParaRPr lang="zh-TW" altLang="en-US" sz="1600" dirty="0"/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2377440" y="4290060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-</a:t>
              </a:r>
              <a:endParaRPr lang="zh-TW" altLang="en-US" dirty="0"/>
            </a:p>
          </p:txBody>
        </p:sp>
        <p:sp>
          <p:nvSpPr>
            <p:cNvPr id="53" name="文字方塊 52"/>
            <p:cNvSpPr txBox="1"/>
            <p:nvPr/>
          </p:nvSpPr>
          <p:spPr>
            <a:xfrm>
              <a:off x="2522220" y="5021580"/>
              <a:ext cx="2872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/>
                <a:t>+</a:t>
              </a:r>
              <a:endParaRPr lang="zh-TW" altLang="en-US" sz="1600" dirty="0"/>
            </a:p>
          </p:txBody>
        </p:sp>
        <p:sp>
          <p:nvSpPr>
            <p:cNvPr id="54" name="文字方塊 53"/>
            <p:cNvSpPr txBox="1"/>
            <p:nvPr/>
          </p:nvSpPr>
          <p:spPr>
            <a:xfrm>
              <a:off x="2415540" y="4861560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-</a:t>
              </a:r>
              <a:endParaRPr lang="zh-TW" alt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文字方塊 54"/>
                <p:cNvSpPr txBox="1"/>
                <p:nvPr/>
              </p:nvSpPr>
              <p:spPr>
                <a:xfrm>
                  <a:off x="769620" y="4274820"/>
                  <a:ext cx="43518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zh-TW" altLang="en-US" sz="1400" i="1" smtClean="0">
                                <a:latin typeface="Cambria Math"/>
                              </a:rPr>
                              <m:t>𝛼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55" name="文字方塊 5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9620" y="4274820"/>
                  <a:ext cx="435184" cy="307777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文字方塊 55"/>
                <p:cNvSpPr txBox="1"/>
                <p:nvPr/>
              </p:nvSpPr>
              <p:spPr>
                <a:xfrm>
                  <a:off x="762000" y="4617720"/>
                  <a:ext cx="429477" cy="3269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zh-TW" altLang="en-US" sz="1400" i="1" smtClean="0">
                                <a:latin typeface="Cambria Math"/>
                              </a:rPr>
                              <m:t>𝛽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56" name="文字方塊 5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2000" y="4617720"/>
                  <a:ext cx="429477" cy="326949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b="-188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文字方塊 56"/>
                <p:cNvSpPr txBox="1"/>
                <p:nvPr/>
              </p:nvSpPr>
              <p:spPr>
                <a:xfrm>
                  <a:off x="2011680" y="4236720"/>
                  <a:ext cx="379527" cy="3136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zh-TW" altLang="en-US" sz="1400" i="1" smtClean="0">
                                    <a:latin typeface="Cambria Math"/>
                                  </a:rPr>
                                  <m:t>𝛼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57" name="文字方塊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11680" y="4236720"/>
                  <a:ext cx="379527" cy="313612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t="-1961" r="-4839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文字方塊 57"/>
                <p:cNvSpPr txBox="1"/>
                <p:nvPr/>
              </p:nvSpPr>
              <p:spPr>
                <a:xfrm>
                  <a:off x="2034540" y="4617720"/>
                  <a:ext cx="373820" cy="3377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zh-TW" altLang="en-US" sz="1400" i="1" smtClean="0">
                                    <a:latin typeface="Cambria Math"/>
                                  </a:rPr>
                                  <m:t>𝛽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58" name="文字方塊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34540" y="4617720"/>
                  <a:ext cx="373820" cy="337721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 t="-1818" r="-4839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文字方塊 58"/>
                <p:cNvSpPr txBox="1"/>
                <p:nvPr/>
              </p:nvSpPr>
              <p:spPr>
                <a:xfrm>
                  <a:off x="5875020" y="4251960"/>
                  <a:ext cx="425309" cy="3134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zh-TW" altLang="en-US" sz="1400" i="1" smtClean="0">
                                    <a:latin typeface="Cambria Math"/>
                                  </a:rPr>
                                  <m:t>𝛼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59" name="文字方塊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5020" y="4251960"/>
                  <a:ext cx="425309" cy="313419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 t="-3922" r="-4286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文字方塊 59"/>
                <p:cNvSpPr txBox="1"/>
                <p:nvPr/>
              </p:nvSpPr>
              <p:spPr>
                <a:xfrm>
                  <a:off x="5875020" y="4648200"/>
                  <a:ext cx="419602" cy="33752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zh-TW" altLang="en-US" sz="1400" i="1" smtClean="0">
                                    <a:latin typeface="Cambria Math"/>
                                  </a:rPr>
                                  <m:t>𝛽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60" name="文字方塊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5020" y="4648200"/>
                  <a:ext cx="419602" cy="337528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 t="-1818" r="-2899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文字方塊 60"/>
                <p:cNvSpPr txBox="1"/>
                <p:nvPr/>
              </p:nvSpPr>
              <p:spPr>
                <a:xfrm>
                  <a:off x="4411980" y="4267200"/>
                  <a:ext cx="39286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zh-TW" altLang="en-US" sz="1400" i="1" smtClean="0">
                                <a:latin typeface="Cambria Math"/>
                              </a:rPr>
                              <m:t>𝛼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61" name="文字方塊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11980" y="4267200"/>
                  <a:ext cx="392864" cy="307777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文字方塊 62"/>
                <p:cNvSpPr txBox="1"/>
                <p:nvPr/>
              </p:nvSpPr>
              <p:spPr>
                <a:xfrm>
                  <a:off x="4381500" y="4632960"/>
                  <a:ext cx="405367" cy="3269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zh-TW" altLang="en-US" sz="1400" i="1" smtClean="0">
                                <a:latin typeface="Cambria Math"/>
                              </a:rPr>
                              <m:t>𝛽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63" name="文字方塊 6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81500" y="4632960"/>
                  <a:ext cx="405367" cy="326949"/>
                </a:xfrm>
                <a:prstGeom prst="rect">
                  <a:avLst/>
                </a:prstGeom>
                <a:blipFill rotWithShape="1">
                  <a:blip r:embed="rId18"/>
                  <a:stretch>
                    <a:fillRect b="-185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" name="文字方塊 7"/>
          <p:cNvSpPr txBox="1"/>
          <p:nvPr/>
        </p:nvSpPr>
        <p:spPr>
          <a:xfrm>
            <a:off x="533400" y="228600"/>
            <a:ext cx="5476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Conventional Angle Calculation Method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428625" y="1847850"/>
            <a:ext cx="4076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Low-pass filter is employed to reduce the switching signal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low pass filter will introduce a series phase delay of the rotor angle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compensated angle is required to compensate the angle delay  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953251" y="2324100"/>
            <a:ext cx="2190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 err="1" smtClean="0">
                <a:solidFill>
                  <a:srgbClr val="008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en-US" altLang="zh-TW" sz="1600" b="1" baseline="-25000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the cut-off frequency of the low pass filter</a:t>
            </a:r>
            <a:endParaRPr lang="zh-TW" altLang="en-US" sz="16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57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群組 93"/>
          <p:cNvGrpSpPr/>
          <p:nvPr/>
        </p:nvGrpSpPr>
        <p:grpSpPr>
          <a:xfrm>
            <a:off x="1143000" y="4939665"/>
            <a:ext cx="5037740" cy="929640"/>
            <a:chOff x="1516380" y="3817620"/>
            <a:chExt cx="5037740" cy="929640"/>
          </a:xfrm>
        </p:grpSpPr>
        <p:sp>
          <p:nvSpPr>
            <p:cNvPr id="69" name="橢圓 68"/>
            <p:cNvSpPr/>
            <p:nvPr/>
          </p:nvSpPr>
          <p:spPr>
            <a:xfrm>
              <a:off x="2324100" y="4046220"/>
              <a:ext cx="144780" cy="1371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70" name="直線單箭頭接點 69"/>
            <p:cNvCxnSpPr/>
            <p:nvPr/>
          </p:nvCxnSpPr>
          <p:spPr>
            <a:xfrm flipV="1">
              <a:off x="2468880" y="4116586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71" name="群組 70"/>
            <p:cNvGrpSpPr/>
            <p:nvPr/>
          </p:nvGrpSpPr>
          <p:grpSpPr>
            <a:xfrm>
              <a:off x="3939540" y="3863340"/>
              <a:ext cx="814197" cy="525780"/>
              <a:chOff x="5181600" y="1181100"/>
              <a:chExt cx="814197" cy="525780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5189220" y="1181100"/>
                <a:ext cx="800100" cy="5257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3" name="文字方塊 72"/>
                  <p:cNvSpPr txBox="1"/>
                  <p:nvPr/>
                </p:nvSpPr>
                <p:spPr>
                  <a:xfrm>
                    <a:off x="5181600" y="1188720"/>
                    <a:ext cx="814197" cy="49571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4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  <m:r>
                            <a:rPr lang="en-US" altLang="zh-TW" sz="1400" b="0" i="1" smtClean="0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1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𝐼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den>
                          </m:f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73" name="文字方塊 7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81600" y="1188720"/>
                    <a:ext cx="814197" cy="495713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74" name="直線單箭頭接點 73"/>
            <p:cNvCxnSpPr/>
            <p:nvPr/>
          </p:nvCxnSpPr>
          <p:spPr>
            <a:xfrm flipV="1">
              <a:off x="4732020" y="4116586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75" name="群組 74"/>
            <p:cNvGrpSpPr/>
            <p:nvPr/>
          </p:nvGrpSpPr>
          <p:grpSpPr>
            <a:xfrm>
              <a:off x="5273040" y="3947160"/>
              <a:ext cx="411480" cy="335280"/>
              <a:chOff x="6347460" y="1135380"/>
              <a:chExt cx="411480" cy="335280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6347460" y="1135380"/>
                <a:ext cx="411480" cy="3352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7" name="文字方塊 76"/>
              <p:cNvSpPr txBox="1"/>
              <p:nvPr/>
            </p:nvSpPr>
            <p:spPr>
              <a:xfrm>
                <a:off x="6355080" y="1143000"/>
                <a:ext cx="3946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</a:t>
                </a:r>
                <a:r>
                  <a:rPr lang="en-US" altLang="zh-TW" sz="1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endParaRPr lang="zh-TW" altLang="en-US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8" name="直線單箭頭接點 77"/>
            <p:cNvCxnSpPr/>
            <p:nvPr/>
          </p:nvCxnSpPr>
          <p:spPr>
            <a:xfrm flipV="1">
              <a:off x="5692140" y="4116586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79" name="群組 78"/>
            <p:cNvGrpSpPr/>
            <p:nvPr/>
          </p:nvGrpSpPr>
          <p:grpSpPr>
            <a:xfrm>
              <a:off x="3009900" y="3944620"/>
              <a:ext cx="411480" cy="337820"/>
              <a:chOff x="6347460" y="1132840"/>
              <a:chExt cx="411480" cy="337820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6347460" y="1135380"/>
                <a:ext cx="411480" cy="3352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1" name="文字方塊 80"/>
              <p:cNvSpPr txBox="1"/>
              <p:nvPr/>
            </p:nvSpPr>
            <p:spPr>
              <a:xfrm>
                <a:off x="6405880" y="1132840"/>
                <a:ext cx="3337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zh-TW" sz="1400" b="1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zh-TW" altLang="en-US" sz="14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2" name="直線單箭頭接點 81"/>
            <p:cNvCxnSpPr/>
            <p:nvPr/>
          </p:nvCxnSpPr>
          <p:spPr>
            <a:xfrm flipV="1">
              <a:off x="3436620" y="4124206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線單箭頭接點 82"/>
            <p:cNvCxnSpPr/>
            <p:nvPr/>
          </p:nvCxnSpPr>
          <p:spPr>
            <a:xfrm flipV="1">
              <a:off x="1813560" y="4116586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直線單箭頭接點 83"/>
            <p:cNvCxnSpPr/>
            <p:nvPr/>
          </p:nvCxnSpPr>
          <p:spPr>
            <a:xfrm flipV="1">
              <a:off x="2400300" y="4183380"/>
              <a:ext cx="0" cy="56388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直線接點 86"/>
            <p:cNvCxnSpPr/>
            <p:nvPr/>
          </p:nvCxnSpPr>
          <p:spPr>
            <a:xfrm flipV="1">
              <a:off x="2400300" y="4739640"/>
              <a:ext cx="352806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直線接點 88"/>
            <p:cNvCxnSpPr/>
            <p:nvPr/>
          </p:nvCxnSpPr>
          <p:spPr>
            <a:xfrm flipV="1">
              <a:off x="5928360" y="4114800"/>
              <a:ext cx="0" cy="61722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文字方塊 89"/>
                <p:cNvSpPr txBox="1"/>
                <p:nvPr/>
              </p:nvSpPr>
              <p:spPr>
                <a:xfrm>
                  <a:off x="6156960" y="3939540"/>
                  <a:ext cx="397160" cy="3166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400" i="1" smtClean="0">
                                    <a:latin typeface="Cambria Math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𝑒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90" name="文字方塊 8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6960" y="3939540"/>
                  <a:ext cx="397160" cy="316690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392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1" name="文字方塊 90"/>
            <p:cNvSpPr txBox="1"/>
            <p:nvPr/>
          </p:nvSpPr>
          <p:spPr>
            <a:xfrm>
              <a:off x="2034540" y="3817620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文字方塊 91"/>
            <p:cNvSpPr txBox="1"/>
            <p:nvPr/>
          </p:nvSpPr>
          <p:spPr>
            <a:xfrm>
              <a:off x="2171700" y="4206240"/>
              <a:ext cx="2439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3" name="文字方塊 92"/>
                <p:cNvSpPr txBox="1"/>
                <p:nvPr/>
              </p:nvSpPr>
              <p:spPr>
                <a:xfrm>
                  <a:off x="1516380" y="3954780"/>
                  <a:ext cx="39716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i="1" smtClean="0">
                                <a:latin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93" name="文字方塊 9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16380" y="3954780"/>
                  <a:ext cx="397160" cy="30777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6" name="群組 95"/>
          <p:cNvGrpSpPr/>
          <p:nvPr/>
        </p:nvGrpSpPr>
        <p:grpSpPr>
          <a:xfrm>
            <a:off x="1021080" y="1905000"/>
            <a:ext cx="4900580" cy="2270760"/>
            <a:chOff x="1783080" y="800100"/>
            <a:chExt cx="4900580" cy="2270760"/>
          </a:xfrm>
        </p:grpSpPr>
        <p:grpSp>
          <p:nvGrpSpPr>
            <p:cNvPr id="4" name="群組 3"/>
            <p:cNvGrpSpPr/>
            <p:nvPr/>
          </p:nvGrpSpPr>
          <p:grpSpPr>
            <a:xfrm>
              <a:off x="2506980" y="1257300"/>
              <a:ext cx="402674" cy="369332"/>
              <a:chOff x="2461260" y="1021080"/>
              <a:chExt cx="402674" cy="369332"/>
            </a:xfrm>
          </p:grpSpPr>
          <p:sp>
            <p:nvSpPr>
              <p:cNvPr id="2" name="橢圓 1"/>
              <p:cNvSpPr/>
              <p:nvPr/>
            </p:nvSpPr>
            <p:spPr>
              <a:xfrm>
                <a:off x="2491740" y="1043940"/>
                <a:ext cx="335280" cy="32766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" name="文字方塊 2"/>
                  <p:cNvSpPr txBox="1"/>
                  <p:nvPr/>
                </p:nvSpPr>
                <p:spPr>
                  <a:xfrm>
                    <a:off x="2461260" y="1021080"/>
                    <a:ext cx="40267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dirty="0"/>
                  </a:p>
                </p:txBody>
              </p:sp>
            </mc:Choice>
            <mc:Fallback xmlns="">
              <p:sp>
                <p:nvSpPr>
                  <p:cNvPr id="3" name="文字方塊 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61260" y="1021080"/>
                    <a:ext cx="402674" cy="369332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6" name="直線單箭頭接點 5"/>
            <p:cNvCxnSpPr/>
            <p:nvPr/>
          </p:nvCxnSpPr>
          <p:spPr>
            <a:xfrm flipV="1">
              <a:off x="2026920" y="1441966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7" name="群組 6"/>
            <p:cNvGrpSpPr/>
            <p:nvPr/>
          </p:nvGrpSpPr>
          <p:grpSpPr>
            <a:xfrm>
              <a:off x="2522220" y="2232660"/>
              <a:ext cx="402674" cy="369332"/>
              <a:chOff x="2461260" y="1021080"/>
              <a:chExt cx="402674" cy="369332"/>
            </a:xfrm>
          </p:grpSpPr>
          <p:sp>
            <p:nvSpPr>
              <p:cNvPr id="8" name="橢圓 7"/>
              <p:cNvSpPr/>
              <p:nvPr/>
            </p:nvSpPr>
            <p:spPr>
              <a:xfrm>
                <a:off x="2491740" y="1043940"/>
                <a:ext cx="335280" cy="32766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文字方塊 8"/>
                  <p:cNvSpPr txBox="1"/>
                  <p:nvPr/>
                </p:nvSpPr>
                <p:spPr>
                  <a:xfrm>
                    <a:off x="2461260" y="1021080"/>
                    <a:ext cx="40267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dirty="0"/>
                  </a:p>
                </p:txBody>
              </p:sp>
            </mc:Choice>
            <mc:Fallback xmlns="">
              <p:sp>
                <p:nvSpPr>
                  <p:cNvPr id="9" name="文字方塊 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61260" y="1021080"/>
                    <a:ext cx="402674" cy="369332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群組 18"/>
            <p:cNvGrpSpPr/>
            <p:nvPr/>
          </p:nvGrpSpPr>
          <p:grpSpPr>
            <a:xfrm>
              <a:off x="3070860" y="1729740"/>
              <a:ext cx="336162" cy="369332"/>
              <a:chOff x="3931920" y="1264920"/>
              <a:chExt cx="336162" cy="369332"/>
            </a:xfrm>
          </p:grpSpPr>
          <p:sp>
            <p:nvSpPr>
              <p:cNvPr id="12" name="橢圓 11"/>
              <p:cNvSpPr/>
              <p:nvPr/>
            </p:nvSpPr>
            <p:spPr>
              <a:xfrm>
                <a:off x="3931920" y="1295400"/>
                <a:ext cx="335280" cy="32766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8" name="文字方塊 17"/>
              <p:cNvSpPr txBox="1"/>
              <p:nvPr/>
            </p:nvSpPr>
            <p:spPr>
              <a:xfrm>
                <a:off x="3947160" y="1264920"/>
                <a:ext cx="3209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dirty="0" smtClean="0">
                    <a:latin typeface="Symbol" panose="05050102010706020507" pitchFamily="18" charset="2"/>
                  </a:rPr>
                  <a:t>S</a:t>
                </a:r>
                <a:endParaRPr lang="zh-TW" altLang="en-US" dirty="0">
                  <a:latin typeface="Symbol" panose="05050102010706020507" pitchFamily="18" charset="2"/>
                </a:endParaRPr>
              </a:p>
            </p:txBody>
          </p:sp>
        </p:grpSp>
        <p:cxnSp>
          <p:nvCxnSpPr>
            <p:cNvPr id="23" name="直線單箭頭接點 22"/>
            <p:cNvCxnSpPr/>
            <p:nvPr/>
          </p:nvCxnSpPr>
          <p:spPr>
            <a:xfrm flipV="1">
              <a:off x="3413760" y="1922026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6" name="群組 25"/>
            <p:cNvGrpSpPr/>
            <p:nvPr/>
          </p:nvGrpSpPr>
          <p:grpSpPr>
            <a:xfrm>
              <a:off x="3931920" y="1668780"/>
              <a:ext cx="814197" cy="525780"/>
              <a:chOff x="5181600" y="1181100"/>
              <a:chExt cx="814197" cy="52578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5189220" y="1181100"/>
                <a:ext cx="800100" cy="5257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文字方塊 24"/>
                  <p:cNvSpPr txBox="1"/>
                  <p:nvPr/>
                </p:nvSpPr>
                <p:spPr>
                  <a:xfrm>
                    <a:off x="5181600" y="1188720"/>
                    <a:ext cx="814197" cy="49571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4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  <m:r>
                            <a:rPr lang="en-US" altLang="zh-TW" sz="1400" b="0" i="1" smtClean="0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1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𝐼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den>
                          </m:f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25" name="文字方塊 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81600" y="1188720"/>
                    <a:ext cx="814197" cy="495713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7" name="直線單箭頭接點 26"/>
            <p:cNvCxnSpPr/>
            <p:nvPr/>
          </p:nvCxnSpPr>
          <p:spPr>
            <a:xfrm flipV="1">
              <a:off x="4747260" y="1922026"/>
              <a:ext cx="648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線單箭頭接點 27"/>
            <p:cNvCxnSpPr/>
            <p:nvPr/>
          </p:nvCxnSpPr>
          <p:spPr>
            <a:xfrm flipH="1">
              <a:off x="3246120" y="1447800"/>
              <a:ext cx="0" cy="31420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線單箭頭接點 29"/>
            <p:cNvCxnSpPr/>
            <p:nvPr/>
          </p:nvCxnSpPr>
          <p:spPr>
            <a:xfrm flipH="1" flipV="1">
              <a:off x="3253740" y="2095500"/>
              <a:ext cx="0" cy="31420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/>
            <p:nvPr/>
          </p:nvCxnSpPr>
          <p:spPr>
            <a:xfrm>
              <a:off x="2894414" y="2417326"/>
              <a:ext cx="35932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線單箭頭接點 35"/>
            <p:cNvCxnSpPr/>
            <p:nvPr/>
          </p:nvCxnSpPr>
          <p:spPr>
            <a:xfrm flipH="1" flipV="1">
              <a:off x="2720340" y="2590800"/>
              <a:ext cx="0" cy="31420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40" name="群組 39"/>
            <p:cNvGrpSpPr/>
            <p:nvPr/>
          </p:nvGrpSpPr>
          <p:grpSpPr>
            <a:xfrm>
              <a:off x="5394960" y="1752600"/>
              <a:ext cx="411480" cy="335280"/>
              <a:chOff x="6347460" y="1135380"/>
              <a:chExt cx="411480" cy="33528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347460" y="1135380"/>
                <a:ext cx="411480" cy="3352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9" name="文字方塊 38"/>
              <p:cNvSpPr txBox="1"/>
              <p:nvPr/>
            </p:nvSpPr>
            <p:spPr>
              <a:xfrm>
                <a:off x="6355080" y="1143000"/>
                <a:ext cx="3946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1/</a:t>
                </a:r>
                <a:r>
                  <a:rPr lang="en-US" altLang="zh-TW" sz="1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endParaRPr lang="zh-TW" altLang="en-US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41" name="直線單箭頭接點 40"/>
            <p:cNvCxnSpPr/>
            <p:nvPr/>
          </p:nvCxnSpPr>
          <p:spPr>
            <a:xfrm flipV="1">
              <a:off x="5814060" y="1922026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線接點 41"/>
            <p:cNvCxnSpPr/>
            <p:nvPr/>
          </p:nvCxnSpPr>
          <p:spPr>
            <a:xfrm>
              <a:off x="2886794" y="1457206"/>
              <a:ext cx="35932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線單箭頭接點 42"/>
            <p:cNvCxnSpPr/>
            <p:nvPr/>
          </p:nvCxnSpPr>
          <p:spPr>
            <a:xfrm flipV="1">
              <a:off x="2019300" y="2424946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線單箭頭接點 44"/>
            <p:cNvCxnSpPr/>
            <p:nvPr/>
          </p:nvCxnSpPr>
          <p:spPr>
            <a:xfrm flipH="1">
              <a:off x="2712720" y="975360"/>
              <a:ext cx="0" cy="31420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48" name="群組 47"/>
            <p:cNvGrpSpPr/>
            <p:nvPr/>
          </p:nvGrpSpPr>
          <p:grpSpPr>
            <a:xfrm>
              <a:off x="4015740" y="800100"/>
              <a:ext cx="593432" cy="373380"/>
              <a:chOff x="4998720" y="2933700"/>
              <a:chExt cx="593432" cy="373380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5013960" y="2933700"/>
                <a:ext cx="556260" cy="3733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7" name="文字方塊 46"/>
              <p:cNvSpPr txBox="1"/>
              <p:nvPr/>
            </p:nvSpPr>
            <p:spPr>
              <a:xfrm>
                <a:off x="4998720" y="2964180"/>
                <a:ext cx="5934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Cos()</a:t>
                </a:r>
                <a:endParaRPr lang="zh-TW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9" name="群組 48"/>
            <p:cNvGrpSpPr/>
            <p:nvPr/>
          </p:nvGrpSpPr>
          <p:grpSpPr>
            <a:xfrm>
              <a:off x="4030980" y="2697480"/>
              <a:ext cx="574614" cy="373380"/>
              <a:chOff x="5013960" y="2933700"/>
              <a:chExt cx="574614" cy="373380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5013960" y="2933700"/>
                <a:ext cx="556260" cy="3733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" name="文字方塊 50"/>
              <p:cNvSpPr txBox="1"/>
              <p:nvPr/>
            </p:nvSpPr>
            <p:spPr>
              <a:xfrm>
                <a:off x="5036820" y="2971800"/>
                <a:ext cx="5517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Sin()</a:t>
                </a:r>
                <a:endParaRPr lang="zh-TW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52" name="直線單箭頭接點 51"/>
            <p:cNvCxnSpPr/>
            <p:nvPr/>
          </p:nvCxnSpPr>
          <p:spPr>
            <a:xfrm flipH="1" flipV="1">
              <a:off x="4579620" y="984766"/>
              <a:ext cx="142494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線接點 53"/>
            <p:cNvCxnSpPr/>
            <p:nvPr/>
          </p:nvCxnSpPr>
          <p:spPr>
            <a:xfrm>
              <a:off x="2727960" y="975360"/>
              <a:ext cx="130302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線接點 55"/>
            <p:cNvCxnSpPr/>
            <p:nvPr/>
          </p:nvCxnSpPr>
          <p:spPr>
            <a:xfrm flipH="1" flipV="1">
              <a:off x="5996940" y="975360"/>
              <a:ext cx="0" cy="19050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線接點 58"/>
            <p:cNvCxnSpPr/>
            <p:nvPr/>
          </p:nvCxnSpPr>
          <p:spPr>
            <a:xfrm>
              <a:off x="2712720" y="2895600"/>
              <a:ext cx="130302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直線單箭頭接點 59"/>
            <p:cNvCxnSpPr/>
            <p:nvPr/>
          </p:nvCxnSpPr>
          <p:spPr>
            <a:xfrm flipH="1" flipV="1">
              <a:off x="4579620" y="2889766"/>
              <a:ext cx="142494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橢圓 61"/>
            <p:cNvSpPr/>
            <p:nvPr/>
          </p:nvSpPr>
          <p:spPr>
            <a:xfrm>
              <a:off x="5951220" y="1889760"/>
              <a:ext cx="76200" cy="685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文字方塊 63"/>
                <p:cNvSpPr txBox="1"/>
                <p:nvPr/>
              </p:nvSpPr>
              <p:spPr>
                <a:xfrm>
                  <a:off x="1783080" y="1097280"/>
                  <a:ext cx="559961" cy="3134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̂"/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zh-TW" altLang="en-US" sz="1400" b="0" i="1" smtClean="0">
                                    <a:latin typeface="Cambria Math"/>
                                  </a:rPr>
                                  <m:t>𝛼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64" name="文字方塊 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83080" y="1097280"/>
                  <a:ext cx="559961" cy="313419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t="-3922" r="-2747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文字方塊 64"/>
                <p:cNvSpPr txBox="1"/>
                <p:nvPr/>
              </p:nvSpPr>
              <p:spPr>
                <a:xfrm>
                  <a:off x="1859280" y="2095500"/>
                  <a:ext cx="419602" cy="33752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zh-TW" altLang="en-US" sz="1400" b="0" i="1" smtClean="0">
                                    <a:latin typeface="Cambria Math"/>
                                  </a:rPr>
                                  <m:t>𝛽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65" name="文字方塊 6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59280" y="2095500"/>
                  <a:ext cx="419602" cy="337528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t="-1818" r="-1449" b="-1818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文字方塊 65"/>
                <p:cNvSpPr txBox="1"/>
                <p:nvPr/>
              </p:nvSpPr>
              <p:spPr>
                <a:xfrm>
                  <a:off x="4838700" y="1592580"/>
                  <a:ext cx="42954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400" i="1" smtClean="0">
                                    <a:latin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𝑒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66" name="文字方塊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38700" y="1592580"/>
                  <a:ext cx="429541" cy="307777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t="-3922" r="-5714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文字方塊 66"/>
                <p:cNvSpPr txBox="1"/>
                <p:nvPr/>
              </p:nvSpPr>
              <p:spPr>
                <a:xfrm>
                  <a:off x="6286500" y="1752600"/>
                  <a:ext cx="397160" cy="3166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400" i="1" smtClean="0">
                                    <a:latin typeface="Cambria Math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𝑒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67" name="文字方塊 6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86500" y="1752600"/>
                  <a:ext cx="397160" cy="316690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392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5" name="文字方塊 94"/>
                <p:cNvSpPr txBox="1"/>
                <p:nvPr/>
              </p:nvSpPr>
              <p:spPr>
                <a:xfrm>
                  <a:off x="3453283" y="1607820"/>
                  <a:ext cx="45134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TW" altLang="en-US" sz="1400" i="1" smtClean="0">
                            <a:latin typeface="Cambria Math"/>
                          </a:rPr>
                          <m:t>∆</m:t>
                        </m:r>
                        <m:r>
                          <a:rPr lang="en-US" altLang="zh-TW" sz="1400" b="0" i="1" smtClean="0">
                            <a:latin typeface="Cambria Math"/>
                          </a:rPr>
                          <m:t>𝐸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95" name="文字方塊 9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3283" y="1607820"/>
                  <a:ext cx="451341" cy="307777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文字方塊 96"/>
              <p:cNvSpPr txBox="1"/>
              <p:nvPr/>
            </p:nvSpPr>
            <p:spPr>
              <a:xfrm>
                <a:off x="1110615" y="952500"/>
                <a:ext cx="5523948" cy="6542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1600" i="1" smtClean="0">
                          <a:latin typeface="Cambria Math"/>
                        </a:rPr>
                        <m:t>∆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𝐸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𝑐𝑜𝑠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𝛽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𝑠𝑖𝑛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𝑘𝑑𝑠𝑖𝑛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𝑐𝑜𝑠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600" i="1">
                          <a:solidFill>
                            <a:prstClr val="black"/>
                          </a:solidFill>
                          <a:latin typeface="Cambria Math"/>
                        </a:rPr>
                        <m:t>𝑘</m:t>
                      </m:r>
                      <m:r>
                        <a:rPr lang="en-US" altLang="zh-TW" sz="1600" b="0" i="1" baseline="-25000" smtClean="0">
                          <a:solidFill>
                            <a:prstClr val="black"/>
                          </a:solidFill>
                          <a:latin typeface="Cambria Math"/>
                        </a:rPr>
                        <m:t>𝑑</m:t>
                      </m:r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𝑐𝑜</m:t>
                      </m:r>
                      <m:r>
                        <a:rPr lang="en-US" altLang="zh-TW" sz="1600" i="1">
                          <a:solidFill>
                            <a:prstClr val="black"/>
                          </a:solidFill>
                          <a:latin typeface="Cambria Math"/>
                        </a:rPr>
                        <m:t>𝑠</m:t>
                      </m:r>
                      <m:sSub>
                        <m:sSubPr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i="1">
                          <a:solidFill>
                            <a:prstClr val="black"/>
                          </a:solidFill>
                          <a:latin typeface="Cambria Math"/>
                        </a:rPr>
                        <m:t>𝑠</m:t>
                      </m:r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𝑖𝑛</m:t>
                      </m:r>
                      <m:acc>
                        <m:accPr>
                          <m:chr m:val="̂"/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altLang="zh-TW" sz="1600" i="1" dirty="0" smtClean="0">
                  <a:solidFill>
                    <a:prstClr val="black"/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altLang="zh-TW" sz="1600" i="1">
                          <a:solidFill>
                            <a:prstClr val="black"/>
                          </a:solidFill>
                          <a:latin typeface="Cambria Math"/>
                        </a:rPr>
                        <m:t>𝑘</m:t>
                      </m:r>
                      <m:r>
                        <a:rPr lang="en-US" altLang="zh-TW" sz="1600" b="0" i="1" baseline="-25000" smtClean="0">
                          <a:solidFill>
                            <a:prstClr val="black"/>
                          </a:solidFill>
                          <a:latin typeface="Cambria Math"/>
                        </a:rPr>
                        <m:t>𝑑</m:t>
                      </m:r>
                      <m:r>
                        <a:rPr lang="en-US" altLang="zh-TW" sz="1600" i="1">
                          <a:solidFill>
                            <a:prstClr val="black"/>
                          </a:solidFill>
                          <a:latin typeface="Cambria Math"/>
                        </a:rPr>
                        <m:t>𝑠𝑖𝑛</m:t>
                      </m:r>
                      <m:d>
                        <m:dPr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̂"/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e>
                          </m:acc>
                        </m:e>
                      </m:d>
                      <m:r>
                        <a:rPr lang="en-US" altLang="zh-TW" sz="16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altLang="zh-TW" sz="1600" i="1">
                          <a:solidFill>
                            <a:prstClr val="black"/>
                          </a:solidFill>
                          <a:latin typeface="Cambria Math"/>
                        </a:rPr>
                        <m:t>𝑘𝑑</m:t>
                      </m:r>
                      <m:d>
                        <m:dPr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̂"/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e>
                          </m:acc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97" name="文字方塊 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615" y="952500"/>
                <a:ext cx="5523948" cy="654282"/>
              </a:xfrm>
              <a:prstGeom prst="rect">
                <a:avLst/>
              </a:prstGeom>
              <a:blipFill rotWithShape="1">
                <a:blip r:embed="rId12"/>
                <a:stretch>
                  <a:fillRect r="-816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矩形 97"/>
              <p:cNvSpPr/>
              <p:nvPr/>
            </p:nvSpPr>
            <p:spPr>
              <a:xfrm>
                <a:off x="1495866" y="6059880"/>
                <a:ext cx="4387163" cy="411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b="0" i="1" dirty="0" smtClean="0">
                        <a:latin typeface="Cambria Math"/>
                      </a:rPr>
                      <m:t>𝑘</m:t>
                    </m:r>
                    <m:r>
                      <a:rPr lang="en-US" altLang="zh-TW" b="0" i="1" baseline="-25000" dirty="0" smtClean="0">
                        <a:latin typeface="Cambria Math"/>
                      </a:rPr>
                      <m:t>𝑑</m:t>
                    </m:r>
                  </m:oMath>
                </a14:m>
                <a:r>
                  <a:rPr lang="en-US" altLang="zh-TW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TW" i="1" dirty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  <m:r>
                          <a:rPr lang="en-US" altLang="zh-TW" i="1" dirty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e>
                    </m:d>
                    <m:d>
                      <m:dPr>
                        <m:ctrlPr>
                          <a:rPr lang="en-US" altLang="zh-TW" i="1" dirty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i="1" dirty="0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  <m:r>
                          <a:rPr lang="en-US" altLang="zh-TW" i="1" dirty="0">
                            <a:latin typeface="Cambria Math"/>
                          </a:rPr>
                          <m:t>−</m:t>
                        </m:r>
                        <m:r>
                          <a:rPr lang="en-US" altLang="zh-TW" i="1" dirty="0">
                            <a:latin typeface="Cambria Math"/>
                          </a:rPr>
                          <m:t>𝑝</m:t>
                        </m:r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</m:e>
                    </m:d>
                    <m:r>
                      <a:rPr lang="en-US" altLang="zh-TW" i="1" dirty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zh-TW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i="1" dirty="0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altLang="zh-TW" i="1" dirty="0">
                            <a:latin typeface="Cambria Math"/>
                          </a:rPr>
                          <m:t>𝑒</m:t>
                        </m:r>
                      </m:sub>
                    </m:sSub>
                    <m:sSub>
                      <m:sSubPr>
                        <m:ctrlPr>
                          <a:rPr lang="en-US" altLang="zh-TW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i="1" dirty="0">
                            <a:latin typeface="Cambria Math"/>
                          </a:rPr>
                          <m:t>𝜑</m:t>
                        </m:r>
                      </m:e>
                      <m:sub>
                        <m:r>
                          <a:rPr lang="en-US" altLang="zh-TW" i="1" dirty="0"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altLang="zh-TW" b="0" i="1" dirty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zh-TW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altLang="zh-TW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𝑒</m:t>
                        </m:r>
                      </m:sub>
                    </m:sSub>
                    <m:sSub>
                      <m:sSubPr>
                        <m:ctrlPr>
                          <a:rPr lang="en-US" altLang="zh-TW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𝜑</m:t>
                        </m:r>
                      </m:e>
                      <m:sub>
                        <m:r>
                          <a:rPr lang="en-US" altLang="zh-TW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98" name="矩形 9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5866" y="6059880"/>
                <a:ext cx="4387163" cy="411331"/>
              </a:xfrm>
              <a:prstGeom prst="rect">
                <a:avLst/>
              </a:prstGeom>
              <a:blipFill rotWithShape="1">
                <a:blip r:embed="rId13"/>
                <a:stretch>
                  <a:fillRect t="-1471" b="-176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字方塊 4"/>
          <p:cNvSpPr txBox="1"/>
          <p:nvPr/>
        </p:nvSpPr>
        <p:spPr>
          <a:xfrm>
            <a:off x="352425" y="180975"/>
            <a:ext cx="3390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Phase-Lock-Loop (PLL)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885825" y="4505325"/>
            <a:ext cx="2559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Equivalent control loop 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6308725" y="2183341"/>
            <a:ext cx="27051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PLL omit the complex computation of </a:t>
            </a:r>
            <a:r>
              <a:rPr lang="en-US" altLang="zh-TW" b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arctan</a:t>
            </a:r>
            <a:r>
              <a:rPr lang="en-US" altLang="zh-TW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function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also omit the low-pass filter  that may cause a series phase delay</a:t>
            </a:r>
            <a:endParaRPr lang="zh-TW" altLang="en-US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/>
              <p:cNvSpPr txBox="1"/>
              <p:nvPr/>
            </p:nvSpPr>
            <p:spPr>
              <a:xfrm>
                <a:off x="6356350" y="5340350"/>
                <a:ext cx="2353016" cy="6659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acc>
                            <m:accPr>
                              <m:chr m:val="̂"/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600" i="1" smtClean="0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TW" sz="16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zh-TW" sz="1600" b="0" i="1" smtClean="0">
                              <a:latin typeface="Cambria Math"/>
                            </a:rPr>
                            <m:t>𝑘𝑑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altLang="zh-TW" sz="16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zh-TW" sz="1600" b="0" i="1" smtClean="0">
                              <a:latin typeface="Cambria Math"/>
                            </a:rPr>
                            <m:t>𝑘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baseline="-25000" smtClean="0">
                                  <a:latin typeface="Cambria Math"/>
                                </a:rPr>
                                <m:t>𝑑</m:t>
                              </m:r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4" name="文字方塊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350" y="5340350"/>
                <a:ext cx="2353016" cy="665952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629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640080" y="1478280"/>
            <a:ext cx="8193932" cy="3916680"/>
            <a:chOff x="640080" y="1478280"/>
            <a:chExt cx="8193932" cy="3916680"/>
          </a:xfrm>
        </p:grpSpPr>
        <p:pic>
          <p:nvPicPr>
            <p:cNvPr id="10245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683" y="1752199"/>
              <a:ext cx="7483766" cy="3130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字方塊 1"/>
            <p:cNvSpPr txBox="1"/>
            <p:nvPr/>
          </p:nvSpPr>
          <p:spPr>
            <a:xfrm>
              <a:off x="1158240" y="2151380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1183640" y="3878580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1983740" y="1605280"/>
              <a:ext cx="4732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2713990" y="3078480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2733040" y="4831080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2009140" y="3357880"/>
              <a:ext cx="4732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4549140" y="2157730"/>
              <a:ext cx="5229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LPF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4568190" y="3891280"/>
              <a:ext cx="5229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LPF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4199890" y="2164080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4218940" y="3923030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7025640" y="2970530"/>
              <a:ext cx="593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Cos()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7095490" y="4354830"/>
              <a:ext cx="5517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Sin()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7844790" y="1484630"/>
              <a:ext cx="4812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726440" y="2386330"/>
              <a:ext cx="389850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726440" y="4132580"/>
              <a:ext cx="380232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3336290" y="1649730"/>
              <a:ext cx="330540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3298190" y="3357880"/>
              <a:ext cx="320922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8365490" y="2367280"/>
              <a:ext cx="410690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q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8352790" y="1732280"/>
              <a:ext cx="481222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6897370" y="1869440"/>
              <a:ext cx="441146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 flipV="1">
              <a:off x="7368540" y="2034540"/>
              <a:ext cx="320040" cy="0"/>
            </a:xfrm>
            <a:prstGeom prst="line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圓角矩形 17"/>
            <p:cNvSpPr/>
            <p:nvPr/>
          </p:nvSpPr>
          <p:spPr>
            <a:xfrm>
              <a:off x="640080" y="1478280"/>
              <a:ext cx="4663440" cy="3916680"/>
            </a:xfrm>
            <a:prstGeom prst="roundRect">
              <a:avLst/>
            </a:prstGeom>
            <a:noFill/>
            <a:ln w="12700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圓角矩形 19"/>
            <p:cNvSpPr/>
            <p:nvPr/>
          </p:nvSpPr>
          <p:spPr>
            <a:xfrm>
              <a:off x="5737860" y="2278380"/>
              <a:ext cx="2598420" cy="2712720"/>
            </a:xfrm>
            <a:prstGeom prst="roundRect">
              <a:avLst/>
            </a:prstGeom>
            <a:noFill/>
            <a:ln w="12700">
              <a:solidFill>
                <a:srgbClr val="FF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1051560" y="4930140"/>
              <a:ext cx="6527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SMO</a:t>
              </a:r>
              <a:endParaRPr lang="zh-TW" altLang="en-US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>
              <a:off x="6644640" y="3832860"/>
              <a:ext cx="5822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solidFill>
                    <a:srgbClr val="FF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PLL</a:t>
              </a:r>
              <a:endParaRPr lang="zh-TW" altLang="en-US" sz="16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文字方塊 29"/>
            <p:cNvSpPr txBox="1"/>
            <p:nvPr/>
          </p:nvSpPr>
          <p:spPr>
            <a:xfrm>
              <a:off x="4716780" y="2689860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zh-TW" sz="14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4701540" y="4442460"/>
              <a:ext cx="4235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zh-TW" sz="14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709491" y="1697474"/>
              <a:ext cx="3834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800931" y="3434834"/>
              <a:ext cx="3738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3657600" y="2164080"/>
              <a:ext cx="4940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sign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文字方塊 39"/>
            <p:cNvSpPr txBox="1"/>
            <p:nvPr/>
          </p:nvSpPr>
          <p:spPr>
            <a:xfrm>
              <a:off x="3649980" y="3924300"/>
              <a:ext cx="4940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sign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文字方塊 13"/>
          <p:cNvSpPr txBox="1"/>
          <p:nvPr/>
        </p:nvSpPr>
        <p:spPr>
          <a:xfrm>
            <a:off x="552450" y="466725"/>
            <a:ext cx="3811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SMO+PLL Speed Observer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139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118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439931" y="6550223"/>
            <a:ext cx="1754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A_sensorless_SMO1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74135" y="118532"/>
            <a:ext cx="2631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635001"/>
            <a:ext cx="8986963" cy="574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2489703" y="4083113"/>
            <a:ext cx="6527548" cy="234484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4961299" y="4101220"/>
            <a:ext cx="2525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PLL+SMO</a:t>
            </a:r>
            <a:r>
              <a:rPr lang="zh-TW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speed observer</a:t>
            </a:r>
            <a:endParaRPr lang="zh-TW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41665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119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474134" y="237066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32" y="826558"/>
            <a:ext cx="8586008" cy="526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1086415" y="1032094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peed (rpm)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548143" y="2073243"/>
            <a:ext cx="3432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rotor angle and estimated rotor angle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131683" y="3711921"/>
            <a:ext cx="2076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i="1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Dq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-axis current tracking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000815" y="4680642"/>
            <a:ext cx="3557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current and estimated current in SMO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51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4493" y="253447"/>
            <a:ext cx="7119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Elements for TI F2833X Hardware Target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1303867" y="846402"/>
            <a:ext cx="62738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 generators: 3-phase, 2-phase, 1-phase, and APWM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frequency PWM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Start/Stop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functions for PWM generators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Trip-zone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trip-zone state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A/D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converter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 and output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configuration, input, and output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configuration, device, input, and output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configuration, input, and output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Capture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capture state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Encoder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encoder state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Up/Down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counter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Interrupt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DSP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clock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Hardware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90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120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18534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30466" y="6306828"/>
            <a:ext cx="2023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Lab4_sensorless_SMO1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347135" y="567267"/>
            <a:ext cx="8561475" cy="5733945"/>
            <a:chOff x="347135" y="567267"/>
            <a:chExt cx="8561475" cy="5733945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135" y="567267"/>
              <a:ext cx="8551332" cy="568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圓角矩形 5"/>
            <p:cNvSpPr/>
            <p:nvPr/>
          </p:nvSpPr>
          <p:spPr>
            <a:xfrm>
              <a:off x="2661719" y="4083113"/>
              <a:ext cx="6246891" cy="22180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4961299" y="4101220"/>
              <a:ext cx="25250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PLL+SMO</a:t>
              </a:r>
              <a:r>
                <a:rPr lang="zh-TW" alt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TW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speed observer</a:t>
              </a:r>
              <a:endParaRPr lang="zh-TW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20321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121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270934" y="127000"/>
            <a:ext cx="2536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Simulation Result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34" y="735541"/>
            <a:ext cx="8297963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字方塊 9"/>
          <p:cNvSpPr txBox="1"/>
          <p:nvPr/>
        </p:nvSpPr>
        <p:spPr>
          <a:xfrm>
            <a:off x="1086415" y="1032094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peed (rpm)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810694" y="2037029"/>
            <a:ext cx="3432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rotor angle and estimated rotor angle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3168712" y="3693814"/>
            <a:ext cx="2076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i="1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Dq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-axis current tracking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3060070" y="4780230"/>
            <a:ext cx="3557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current and estimated current in SMO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60007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群組 128"/>
          <p:cNvGrpSpPr/>
          <p:nvPr/>
        </p:nvGrpSpPr>
        <p:grpSpPr>
          <a:xfrm>
            <a:off x="428625" y="1739397"/>
            <a:ext cx="8107680" cy="3835837"/>
            <a:chOff x="428625" y="1485900"/>
            <a:chExt cx="8107680" cy="3835837"/>
          </a:xfrm>
        </p:grpSpPr>
        <p:cxnSp>
          <p:nvCxnSpPr>
            <p:cNvPr id="130" name="直線接點 129"/>
            <p:cNvCxnSpPr/>
            <p:nvPr/>
          </p:nvCxnSpPr>
          <p:spPr>
            <a:xfrm flipV="1">
              <a:off x="5570220" y="3505200"/>
              <a:ext cx="0" cy="7162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矩形 130"/>
            <p:cNvSpPr/>
            <p:nvPr/>
          </p:nvSpPr>
          <p:spPr>
            <a:xfrm>
              <a:off x="6821805" y="1813560"/>
              <a:ext cx="838200" cy="6858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32" name="直線接點 131"/>
            <p:cNvCxnSpPr>
              <a:endCxn id="252" idx="2"/>
            </p:cNvCxnSpPr>
            <p:nvPr/>
          </p:nvCxnSpPr>
          <p:spPr>
            <a:xfrm flipH="1">
              <a:off x="6958965" y="2484120"/>
              <a:ext cx="0" cy="49264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3" name="文字方塊 132"/>
            <p:cNvSpPr txBox="1"/>
            <p:nvPr/>
          </p:nvSpPr>
          <p:spPr>
            <a:xfrm>
              <a:off x="6859905" y="1859280"/>
              <a:ext cx="7537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3-Phase</a:t>
              </a:r>
            </a:p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Inverter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4" name="群組 133"/>
            <p:cNvGrpSpPr/>
            <p:nvPr/>
          </p:nvGrpSpPr>
          <p:grpSpPr>
            <a:xfrm>
              <a:off x="1499919" y="1973580"/>
              <a:ext cx="919098" cy="571500"/>
              <a:chOff x="1711374" y="2110740"/>
              <a:chExt cx="919098" cy="571500"/>
            </a:xfrm>
          </p:grpSpPr>
          <p:sp>
            <p:nvSpPr>
              <p:cNvPr id="255" name="矩形 254"/>
              <p:cNvSpPr/>
              <p:nvPr/>
            </p:nvSpPr>
            <p:spPr>
              <a:xfrm>
                <a:off x="1744980" y="2110740"/>
                <a:ext cx="861060" cy="5715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56" name="文字方塊 255"/>
              <p:cNvSpPr txBox="1"/>
              <p:nvPr/>
            </p:nvSpPr>
            <p:spPr>
              <a:xfrm>
                <a:off x="1711374" y="2133600"/>
                <a:ext cx="9190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Speed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Controller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35" name="群組 134"/>
            <p:cNvGrpSpPr/>
            <p:nvPr/>
          </p:nvGrpSpPr>
          <p:grpSpPr>
            <a:xfrm>
              <a:off x="2917239" y="1889760"/>
              <a:ext cx="919098" cy="548640"/>
              <a:chOff x="2480994" y="3619500"/>
              <a:chExt cx="919098" cy="548640"/>
            </a:xfrm>
          </p:grpSpPr>
          <p:sp>
            <p:nvSpPr>
              <p:cNvPr id="253" name="矩形 252"/>
              <p:cNvSpPr/>
              <p:nvPr/>
            </p:nvSpPr>
            <p:spPr>
              <a:xfrm>
                <a:off x="2514600" y="3619500"/>
                <a:ext cx="85344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54" name="文字方塊 253"/>
              <p:cNvSpPr txBox="1"/>
              <p:nvPr/>
            </p:nvSpPr>
            <p:spPr>
              <a:xfrm>
                <a:off x="2480994" y="3627120"/>
                <a:ext cx="9190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Controller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6" name="矩形 135"/>
            <p:cNvSpPr/>
            <p:nvPr/>
          </p:nvSpPr>
          <p:spPr>
            <a:xfrm>
              <a:off x="4398645" y="1844040"/>
              <a:ext cx="906780" cy="6324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5793105" y="1920240"/>
              <a:ext cx="594360" cy="5181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8" name="文字方塊 137"/>
            <p:cNvSpPr txBox="1"/>
            <p:nvPr/>
          </p:nvSpPr>
          <p:spPr>
            <a:xfrm>
              <a:off x="4436745" y="2019300"/>
              <a:ext cx="8435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SVPWM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9" name="群組 138"/>
            <p:cNvGrpSpPr/>
            <p:nvPr/>
          </p:nvGrpSpPr>
          <p:grpSpPr>
            <a:xfrm rot="5400000">
              <a:off x="6852285" y="2979420"/>
              <a:ext cx="213360" cy="198120"/>
              <a:chOff x="2125980" y="3992880"/>
              <a:chExt cx="243840" cy="243840"/>
            </a:xfrm>
          </p:grpSpPr>
          <p:grpSp>
            <p:nvGrpSpPr>
              <p:cNvPr id="249" name="群組 248"/>
              <p:cNvGrpSpPr/>
              <p:nvPr/>
            </p:nvGrpSpPr>
            <p:grpSpPr>
              <a:xfrm>
                <a:off x="2125980" y="3992880"/>
                <a:ext cx="243840" cy="243840"/>
                <a:chOff x="2125980" y="3992880"/>
                <a:chExt cx="327660" cy="190500"/>
              </a:xfrm>
            </p:grpSpPr>
            <p:sp>
              <p:nvSpPr>
                <p:cNvPr id="251" name="弧形 250"/>
                <p:cNvSpPr/>
                <p:nvPr/>
              </p:nvSpPr>
              <p:spPr>
                <a:xfrm>
                  <a:off x="212598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52" name="弧形 251"/>
                <p:cNvSpPr/>
                <p:nvPr/>
              </p:nvSpPr>
              <p:spPr>
                <a:xfrm flipH="1">
                  <a:off x="213360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250" name="橢圓 249"/>
              <p:cNvSpPr/>
              <p:nvPr/>
            </p:nvSpPr>
            <p:spPr>
              <a:xfrm>
                <a:off x="2209800" y="4069080"/>
                <a:ext cx="7620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140" name="直線接點 139"/>
            <p:cNvCxnSpPr>
              <a:endCxn id="235" idx="1"/>
            </p:cNvCxnSpPr>
            <p:nvPr/>
          </p:nvCxnSpPr>
          <p:spPr>
            <a:xfrm>
              <a:off x="6989445" y="3154680"/>
              <a:ext cx="0" cy="155677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直線接點 140"/>
            <p:cNvCxnSpPr>
              <a:stCxn id="131" idx="2"/>
              <a:endCxn id="248" idx="2"/>
            </p:cNvCxnSpPr>
            <p:nvPr/>
          </p:nvCxnSpPr>
          <p:spPr>
            <a:xfrm>
              <a:off x="7240905" y="2499360"/>
              <a:ext cx="0" cy="69838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42" name="群組 141"/>
            <p:cNvGrpSpPr/>
            <p:nvPr/>
          </p:nvGrpSpPr>
          <p:grpSpPr>
            <a:xfrm rot="5400000">
              <a:off x="7141845" y="3200400"/>
              <a:ext cx="213360" cy="198120"/>
              <a:chOff x="2125980" y="3992880"/>
              <a:chExt cx="243840" cy="243840"/>
            </a:xfrm>
          </p:grpSpPr>
          <p:grpSp>
            <p:nvGrpSpPr>
              <p:cNvPr id="245" name="群組 244"/>
              <p:cNvGrpSpPr/>
              <p:nvPr/>
            </p:nvGrpSpPr>
            <p:grpSpPr>
              <a:xfrm>
                <a:off x="2125980" y="3992880"/>
                <a:ext cx="243840" cy="243840"/>
                <a:chOff x="2125980" y="3992880"/>
                <a:chExt cx="327660" cy="190500"/>
              </a:xfrm>
            </p:grpSpPr>
            <p:sp>
              <p:nvSpPr>
                <p:cNvPr id="247" name="弧形 246"/>
                <p:cNvSpPr/>
                <p:nvPr/>
              </p:nvSpPr>
              <p:spPr>
                <a:xfrm>
                  <a:off x="212598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48" name="弧形 247"/>
                <p:cNvSpPr/>
                <p:nvPr/>
              </p:nvSpPr>
              <p:spPr>
                <a:xfrm flipH="1">
                  <a:off x="213360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246" name="橢圓 245"/>
              <p:cNvSpPr/>
              <p:nvPr/>
            </p:nvSpPr>
            <p:spPr>
              <a:xfrm>
                <a:off x="2209800" y="4069080"/>
                <a:ext cx="7620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143" name="直線接點 142"/>
            <p:cNvCxnSpPr/>
            <p:nvPr/>
          </p:nvCxnSpPr>
          <p:spPr>
            <a:xfrm flipH="1">
              <a:off x="7233285" y="3398520"/>
              <a:ext cx="0" cy="12344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直線接點 143"/>
            <p:cNvCxnSpPr>
              <a:endCxn id="244" idx="2"/>
            </p:cNvCxnSpPr>
            <p:nvPr/>
          </p:nvCxnSpPr>
          <p:spPr>
            <a:xfrm>
              <a:off x="7484745" y="2476500"/>
              <a:ext cx="0" cy="94984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45" name="群組 144"/>
            <p:cNvGrpSpPr/>
            <p:nvPr/>
          </p:nvGrpSpPr>
          <p:grpSpPr>
            <a:xfrm rot="5400000">
              <a:off x="7378065" y="3429000"/>
              <a:ext cx="213360" cy="198120"/>
              <a:chOff x="2125980" y="3992880"/>
              <a:chExt cx="243840" cy="243840"/>
            </a:xfrm>
          </p:grpSpPr>
          <p:grpSp>
            <p:nvGrpSpPr>
              <p:cNvPr id="241" name="群組 240"/>
              <p:cNvGrpSpPr/>
              <p:nvPr/>
            </p:nvGrpSpPr>
            <p:grpSpPr>
              <a:xfrm>
                <a:off x="2125980" y="3992880"/>
                <a:ext cx="243840" cy="243840"/>
                <a:chOff x="2125980" y="3992880"/>
                <a:chExt cx="327660" cy="190500"/>
              </a:xfrm>
            </p:grpSpPr>
            <p:sp>
              <p:nvSpPr>
                <p:cNvPr id="243" name="弧形 242"/>
                <p:cNvSpPr/>
                <p:nvPr/>
              </p:nvSpPr>
              <p:spPr>
                <a:xfrm>
                  <a:off x="212598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44" name="弧形 243"/>
                <p:cNvSpPr/>
                <p:nvPr/>
              </p:nvSpPr>
              <p:spPr>
                <a:xfrm flipH="1">
                  <a:off x="213360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242" name="橢圓 241"/>
              <p:cNvSpPr/>
              <p:nvPr/>
            </p:nvSpPr>
            <p:spPr>
              <a:xfrm>
                <a:off x="2209800" y="4069080"/>
                <a:ext cx="7620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146" name="直線接點 145"/>
            <p:cNvCxnSpPr>
              <a:stCxn id="243" idx="2"/>
              <a:endCxn id="235" idx="7"/>
            </p:cNvCxnSpPr>
            <p:nvPr/>
          </p:nvCxnSpPr>
          <p:spPr>
            <a:xfrm flipH="1">
              <a:off x="7470364" y="3629778"/>
              <a:ext cx="0" cy="108168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7" name="直線單箭頭接點 146"/>
            <p:cNvCxnSpPr/>
            <p:nvPr/>
          </p:nvCxnSpPr>
          <p:spPr>
            <a:xfrm flipH="1" flipV="1">
              <a:off x="6471285" y="3086100"/>
              <a:ext cx="476653" cy="714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8" name="直線單箭頭接點 147"/>
            <p:cNvCxnSpPr/>
            <p:nvPr/>
          </p:nvCxnSpPr>
          <p:spPr>
            <a:xfrm flipH="1" flipV="1">
              <a:off x="6485197" y="3318272"/>
              <a:ext cx="726181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9" name="直線單箭頭接點 148"/>
            <p:cNvCxnSpPr/>
            <p:nvPr/>
          </p:nvCxnSpPr>
          <p:spPr>
            <a:xfrm flipH="1" flipV="1">
              <a:off x="6469958" y="3524012"/>
              <a:ext cx="9885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0" name="直線單箭頭接點 149"/>
            <p:cNvCxnSpPr/>
            <p:nvPr/>
          </p:nvCxnSpPr>
          <p:spPr>
            <a:xfrm flipH="1">
              <a:off x="6469380" y="4107180"/>
              <a:ext cx="518161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1" name="直線單箭頭接點 150"/>
            <p:cNvCxnSpPr/>
            <p:nvPr/>
          </p:nvCxnSpPr>
          <p:spPr>
            <a:xfrm>
              <a:off x="3811905" y="2004060"/>
              <a:ext cx="60198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2" name="直線單箭頭接點 151"/>
            <p:cNvCxnSpPr/>
            <p:nvPr/>
          </p:nvCxnSpPr>
          <p:spPr>
            <a:xfrm flipV="1">
              <a:off x="3819525" y="2324100"/>
              <a:ext cx="5791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3" name="直線單箭頭接點 152"/>
            <p:cNvCxnSpPr/>
            <p:nvPr/>
          </p:nvCxnSpPr>
          <p:spPr>
            <a:xfrm flipV="1">
              <a:off x="2409825" y="2265670"/>
              <a:ext cx="53789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4" name="直線單箭頭接點 153"/>
            <p:cNvCxnSpPr/>
            <p:nvPr/>
          </p:nvCxnSpPr>
          <p:spPr>
            <a:xfrm>
              <a:off x="2623185" y="2026920"/>
              <a:ext cx="31691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5" name="直線接點 154"/>
            <p:cNvCxnSpPr/>
            <p:nvPr/>
          </p:nvCxnSpPr>
          <p:spPr>
            <a:xfrm flipV="1">
              <a:off x="2607945" y="1790700"/>
              <a:ext cx="0" cy="23622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6" name="直線單箭頭接點 155"/>
            <p:cNvCxnSpPr>
              <a:stCxn id="157" idx="6"/>
            </p:cNvCxnSpPr>
            <p:nvPr/>
          </p:nvCxnSpPr>
          <p:spPr>
            <a:xfrm>
              <a:off x="1167765" y="2236470"/>
              <a:ext cx="36263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7" name="橢圓 156"/>
            <p:cNvSpPr/>
            <p:nvPr/>
          </p:nvSpPr>
          <p:spPr>
            <a:xfrm>
              <a:off x="1068705" y="2179320"/>
              <a:ext cx="99060" cy="1143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58" name="直線單箭頭接點 157"/>
            <p:cNvCxnSpPr/>
            <p:nvPr/>
          </p:nvCxnSpPr>
          <p:spPr>
            <a:xfrm>
              <a:off x="741045" y="2232660"/>
              <a:ext cx="31691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9" name="直線單箭頭接點 158"/>
            <p:cNvCxnSpPr>
              <a:stCxn id="237" idx="0"/>
            </p:cNvCxnSpPr>
            <p:nvPr/>
          </p:nvCxnSpPr>
          <p:spPr>
            <a:xfrm flipV="1">
              <a:off x="1121092" y="2299492"/>
              <a:ext cx="953" cy="1159988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0" name="直線接點 159"/>
            <p:cNvCxnSpPr>
              <a:stCxn id="171" idx="1"/>
            </p:cNvCxnSpPr>
            <p:nvPr/>
          </p:nvCxnSpPr>
          <p:spPr>
            <a:xfrm flipH="1" flipV="1">
              <a:off x="1120141" y="4328160"/>
              <a:ext cx="3162300" cy="1905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1" name="直線單箭頭接點 160"/>
            <p:cNvCxnSpPr/>
            <p:nvPr/>
          </p:nvCxnSpPr>
          <p:spPr>
            <a:xfrm flipV="1">
              <a:off x="3171825" y="2444274"/>
              <a:ext cx="0" cy="103806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2" name="直線單箭頭接點 161"/>
            <p:cNvCxnSpPr/>
            <p:nvPr/>
          </p:nvCxnSpPr>
          <p:spPr>
            <a:xfrm flipV="1">
              <a:off x="3568065" y="2444274"/>
              <a:ext cx="0" cy="64182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3" name="直線接點 162"/>
            <p:cNvCxnSpPr/>
            <p:nvPr/>
          </p:nvCxnSpPr>
          <p:spPr>
            <a:xfrm flipH="1">
              <a:off x="3552826" y="3063240"/>
              <a:ext cx="82867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直線接點 163"/>
            <p:cNvCxnSpPr/>
            <p:nvPr/>
          </p:nvCxnSpPr>
          <p:spPr>
            <a:xfrm flipH="1">
              <a:off x="3154680" y="3497580"/>
              <a:ext cx="1219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5" name="直線單箭頭接點 164"/>
            <p:cNvCxnSpPr/>
            <p:nvPr/>
          </p:nvCxnSpPr>
          <p:spPr>
            <a:xfrm flipH="1" flipV="1">
              <a:off x="5012056" y="4442460"/>
              <a:ext cx="864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6" name="文字方塊 165"/>
            <p:cNvSpPr txBox="1"/>
            <p:nvPr/>
          </p:nvSpPr>
          <p:spPr>
            <a:xfrm>
              <a:off x="862965" y="1927860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文字方塊 166"/>
            <p:cNvSpPr txBox="1"/>
            <p:nvPr/>
          </p:nvSpPr>
          <p:spPr>
            <a:xfrm>
              <a:off x="885825" y="2308860"/>
              <a:ext cx="289560" cy="312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文字方塊 167"/>
            <p:cNvSpPr txBox="1"/>
            <p:nvPr/>
          </p:nvSpPr>
          <p:spPr>
            <a:xfrm>
              <a:off x="680085" y="2583180"/>
              <a:ext cx="4876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文字方塊 168"/>
            <p:cNvSpPr txBox="1"/>
            <p:nvPr/>
          </p:nvSpPr>
          <p:spPr>
            <a:xfrm>
              <a:off x="2150745" y="4008120"/>
              <a:ext cx="441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0" name="文字方塊 169"/>
            <p:cNvSpPr txBox="1"/>
            <p:nvPr/>
          </p:nvSpPr>
          <p:spPr>
            <a:xfrm>
              <a:off x="4229115" y="3970020"/>
              <a:ext cx="843501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Self-</a:t>
              </a:r>
            </a:p>
            <a:p>
              <a:pPr algn="ctr"/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Adaptive</a:t>
              </a:r>
            </a:p>
            <a:p>
              <a:pPr algn="ctr"/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SMO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4282441" y="3931920"/>
              <a:ext cx="739140" cy="8305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72" name="群組 171"/>
            <p:cNvGrpSpPr/>
            <p:nvPr/>
          </p:nvGrpSpPr>
          <p:grpSpPr>
            <a:xfrm>
              <a:off x="1670685" y="3352800"/>
              <a:ext cx="723900" cy="657424"/>
              <a:chOff x="1670685" y="3368040"/>
              <a:chExt cx="723900" cy="657424"/>
            </a:xfrm>
          </p:grpSpPr>
          <p:sp>
            <p:nvSpPr>
              <p:cNvPr id="239" name="矩形 238"/>
              <p:cNvSpPr/>
              <p:nvPr/>
            </p:nvSpPr>
            <p:spPr>
              <a:xfrm>
                <a:off x="1670685" y="3436620"/>
                <a:ext cx="723900" cy="4724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0" name="文字方塊 239"/>
                  <p:cNvSpPr txBox="1"/>
                  <p:nvPr/>
                </p:nvSpPr>
                <p:spPr>
                  <a:xfrm>
                    <a:off x="1685925" y="3368040"/>
                    <a:ext cx="584835" cy="6574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zh-TW" altLang="en-US" sz="1400" i="1" smtClean="0">
                                  <a:latin typeface="Cambria Math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altLang="zh-TW" sz="14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400" i="1" smtClean="0">
                                      <a:latin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𝑑𝑡</m:t>
                              </m:r>
                            </m:e>
                          </m:nary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82" name="文字方塊 8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85925" y="3368040"/>
                    <a:ext cx="584835" cy="657424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 r="-9375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文字方塊 172"/>
                <p:cNvSpPr txBox="1"/>
                <p:nvPr/>
              </p:nvSpPr>
              <p:spPr>
                <a:xfrm>
                  <a:off x="2478405" y="3307080"/>
                  <a:ext cx="50308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𝒆𝑬</m:t>
                            </m:r>
                          </m:sub>
                        </m:sSub>
                      </m:oMath>
                    </m:oMathPara>
                  </a14:m>
                  <a:endParaRPr lang="zh-TW" altLang="en-US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73" name="文字方塊 17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78405" y="3307080"/>
                  <a:ext cx="503086" cy="30777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74" name="群組 173"/>
            <p:cNvGrpSpPr/>
            <p:nvPr/>
          </p:nvGrpSpPr>
          <p:grpSpPr>
            <a:xfrm>
              <a:off x="847724" y="3459480"/>
              <a:ext cx="546735" cy="358140"/>
              <a:chOff x="2836544" y="4991100"/>
              <a:chExt cx="546735" cy="358140"/>
            </a:xfrm>
          </p:grpSpPr>
          <p:sp>
            <p:nvSpPr>
              <p:cNvPr id="237" name="矩形 236"/>
              <p:cNvSpPr/>
              <p:nvPr/>
            </p:nvSpPr>
            <p:spPr>
              <a:xfrm>
                <a:off x="2836544" y="4991100"/>
                <a:ext cx="546735" cy="3581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38" name="文字方塊 237"/>
              <p:cNvSpPr txBox="1"/>
              <p:nvPr/>
            </p:nvSpPr>
            <p:spPr>
              <a:xfrm>
                <a:off x="2882265" y="5006340"/>
                <a:ext cx="4732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lang="en-US" altLang="zh-TW" sz="14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TW" sz="14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TW" altLang="en-US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75" name="直線單箭頭接點 174"/>
            <p:cNvCxnSpPr/>
            <p:nvPr/>
          </p:nvCxnSpPr>
          <p:spPr>
            <a:xfrm flipH="1" flipV="1">
              <a:off x="2025015" y="3901440"/>
              <a:ext cx="0" cy="41910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6" name="文字方塊 175"/>
            <p:cNvSpPr txBox="1"/>
            <p:nvPr/>
          </p:nvSpPr>
          <p:spPr>
            <a:xfrm>
              <a:off x="428625" y="1889760"/>
              <a:ext cx="4603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mc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7" name="文字方塊 176"/>
            <p:cNvSpPr txBox="1"/>
            <p:nvPr/>
          </p:nvSpPr>
          <p:spPr>
            <a:xfrm>
              <a:off x="6517005" y="2720340"/>
              <a:ext cx="3401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8" name="文字方塊 177"/>
            <p:cNvSpPr txBox="1"/>
            <p:nvPr/>
          </p:nvSpPr>
          <p:spPr>
            <a:xfrm>
              <a:off x="6577965" y="3025140"/>
              <a:ext cx="3401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9" name="文字方塊 178"/>
            <p:cNvSpPr txBox="1"/>
            <p:nvPr/>
          </p:nvSpPr>
          <p:spPr>
            <a:xfrm>
              <a:off x="6646545" y="3246120"/>
              <a:ext cx="3337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0" name="文字方塊 179"/>
            <p:cNvSpPr txBox="1"/>
            <p:nvPr/>
          </p:nvSpPr>
          <p:spPr>
            <a:xfrm>
              <a:off x="3606165" y="2720340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1" name="文字方塊 180"/>
            <p:cNvSpPr txBox="1"/>
            <p:nvPr/>
          </p:nvSpPr>
          <p:spPr>
            <a:xfrm>
              <a:off x="3430905" y="3200400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2" name="文字方塊 181"/>
            <p:cNvSpPr txBox="1"/>
            <p:nvPr/>
          </p:nvSpPr>
          <p:spPr>
            <a:xfrm>
              <a:off x="2356485" y="1950720"/>
              <a:ext cx="3465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qc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3" name="文字方塊 182"/>
            <p:cNvSpPr txBox="1"/>
            <p:nvPr/>
          </p:nvSpPr>
          <p:spPr>
            <a:xfrm>
              <a:off x="2425065" y="1485900"/>
              <a:ext cx="5597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=0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" name="文字方塊 183"/>
            <p:cNvSpPr txBox="1"/>
            <p:nvPr/>
          </p:nvSpPr>
          <p:spPr>
            <a:xfrm>
              <a:off x="3819525" y="1684020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conq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文字方塊 184"/>
            <p:cNvSpPr txBox="1"/>
            <p:nvPr/>
          </p:nvSpPr>
          <p:spPr>
            <a:xfrm>
              <a:off x="3842385" y="2011680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cond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" name="向右箭號 185"/>
            <p:cNvSpPr/>
            <p:nvPr/>
          </p:nvSpPr>
          <p:spPr>
            <a:xfrm>
              <a:off x="6456045" y="2034540"/>
              <a:ext cx="342900" cy="2819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7" name="文字方塊 186"/>
            <p:cNvSpPr txBox="1"/>
            <p:nvPr/>
          </p:nvSpPr>
          <p:spPr>
            <a:xfrm>
              <a:off x="6250305" y="161544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~Q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8" name="向右箭號 187"/>
            <p:cNvSpPr/>
            <p:nvPr/>
          </p:nvSpPr>
          <p:spPr>
            <a:xfrm>
              <a:off x="5396865" y="2049780"/>
              <a:ext cx="350520" cy="2819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9" name="文字方塊 188"/>
            <p:cNvSpPr txBox="1"/>
            <p:nvPr/>
          </p:nvSpPr>
          <p:spPr>
            <a:xfrm>
              <a:off x="5800725" y="1927860"/>
              <a:ext cx="5934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Gate</a:t>
              </a:r>
            </a:p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Drive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" name="文字方塊 189"/>
            <p:cNvSpPr txBox="1"/>
            <p:nvPr/>
          </p:nvSpPr>
          <p:spPr>
            <a:xfrm>
              <a:off x="5267325" y="163830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~G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91" name="群組 190"/>
            <p:cNvGrpSpPr/>
            <p:nvPr/>
          </p:nvGrpSpPr>
          <p:grpSpPr>
            <a:xfrm>
              <a:off x="6898005" y="4312920"/>
              <a:ext cx="1638300" cy="1008817"/>
              <a:chOff x="6928485" y="3726180"/>
              <a:chExt cx="1638300" cy="1008817"/>
            </a:xfrm>
          </p:grpSpPr>
          <p:grpSp>
            <p:nvGrpSpPr>
              <p:cNvPr id="226" name="群組 225"/>
              <p:cNvGrpSpPr/>
              <p:nvPr/>
            </p:nvGrpSpPr>
            <p:grpSpPr>
              <a:xfrm>
                <a:off x="6928485" y="4030980"/>
                <a:ext cx="719279" cy="640080"/>
                <a:chOff x="6659880" y="4518660"/>
                <a:chExt cx="719279" cy="640080"/>
              </a:xfrm>
            </p:grpSpPr>
            <p:sp>
              <p:nvSpPr>
                <p:cNvPr id="235" name="橢圓 234"/>
                <p:cNvSpPr/>
                <p:nvPr/>
              </p:nvSpPr>
              <p:spPr>
                <a:xfrm>
                  <a:off x="6659880" y="4518660"/>
                  <a:ext cx="670560" cy="64008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36" name="文字方塊 235"/>
                <p:cNvSpPr txBox="1"/>
                <p:nvPr/>
              </p:nvSpPr>
              <p:spPr>
                <a:xfrm>
                  <a:off x="6675120" y="4671060"/>
                  <a:ext cx="70403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PMSM</a:t>
                  </a:r>
                  <a:endParaRPr lang="zh-TW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27" name="圓角矩形 226"/>
              <p:cNvSpPr/>
              <p:nvPr/>
            </p:nvSpPr>
            <p:spPr>
              <a:xfrm>
                <a:off x="7606665" y="4312920"/>
                <a:ext cx="365760" cy="91440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8" name="矩形 227"/>
              <p:cNvSpPr/>
              <p:nvPr/>
            </p:nvSpPr>
            <p:spPr>
              <a:xfrm>
                <a:off x="7995285" y="4183380"/>
                <a:ext cx="571500" cy="35814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9" name="弧形 228"/>
              <p:cNvSpPr/>
              <p:nvPr/>
            </p:nvSpPr>
            <p:spPr>
              <a:xfrm rot="979067">
                <a:off x="6958964" y="4038600"/>
                <a:ext cx="784860" cy="693420"/>
              </a:xfrm>
              <a:prstGeom prst="arc">
                <a:avLst>
                  <a:gd name="adj1" fmla="val 19226420"/>
                  <a:gd name="adj2" fmla="val 356812"/>
                </a:avLst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30" name="文字方塊 229"/>
              <p:cNvSpPr txBox="1"/>
              <p:nvPr/>
            </p:nvSpPr>
            <p:spPr>
              <a:xfrm>
                <a:off x="8002905" y="4213860"/>
                <a:ext cx="5533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Load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1" name="弧形 230"/>
              <p:cNvSpPr/>
              <p:nvPr/>
            </p:nvSpPr>
            <p:spPr>
              <a:xfrm rot="21030502" flipV="1">
                <a:off x="7118985" y="3931920"/>
                <a:ext cx="784860" cy="693420"/>
              </a:xfrm>
              <a:prstGeom prst="arc">
                <a:avLst>
                  <a:gd name="adj1" fmla="val 19226420"/>
                  <a:gd name="adj2" fmla="val 356812"/>
                </a:avLst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32" name="文字方塊 231"/>
              <p:cNvSpPr txBox="1"/>
              <p:nvPr/>
            </p:nvSpPr>
            <p:spPr>
              <a:xfrm>
                <a:off x="7499985" y="3931920"/>
                <a:ext cx="3300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3" name="文字方塊 232"/>
              <p:cNvSpPr txBox="1"/>
              <p:nvPr/>
            </p:nvSpPr>
            <p:spPr>
              <a:xfrm>
                <a:off x="7652385" y="4427220"/>
                <a:ext cx="3674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4" name="文字方塊 233"/>
              <p:cNvSpPr txBox="1"/>
              <p:nvPr/>
            </p:nvSpPr>
            <p:spPr>
              <a:xfrm>
                <a:off x="7522845" y="3726180"/>
                <a:ext cx="4074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2" name="群組 191"/>
            <p:cNvGrpSpPr/>
            <p:nvPr/>
          </p:nvGrpSpPr>
          <p:grpSpPr>
            <a:xfrm>
              <a:off x="5867400" y="2901434"/>
              <a:ext cx="596264" cy="786646"/>
              <a:chOff x="5890260" y="2870954"/>
              <a:chExt cx="596264" cy="786646"/>
            </a:xfrm>
          </p:grpSpPr>
          <p:sp>
            <p:nvSpPr>
              <p:cNvPr id="224" name="矩形 223"/>
              <p:cNvSpPr/>
              <p:nvPr/>
            </p:nvSpPr>
            <p:spPr>
              <a:xfrm>
                <a:off x="5890260" y="2872740"/>
                <a:ext cx="596264" cy="7848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5" name="矩形 224"/>
              <p:cNvSpPr/>
              <p:nvPr/>
            </p:nvSpPr>
            <p:spPr>
              <a:xfrm>
                <a:off x="5903141" y="2870954"/>
                <a:ext cx="553357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-b-c</a:t>
                </a:r>
              </a:p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  <a:p>
                <a:pPr algn="ctr"/>
                <a:r>
                  <a:rPr lang="en-US" altLang="zh-TW" sz="1400" dirty="0" smtClean="0">
                    <a:latin typeface="Symbol" panose="05050102010706020507" pitchFamily="18" charset="2"/>
                    <a:cs typeface="Times New Roman" panose="02020603050405020304" pitchFamily="18" charset="0"/>
                  </a:rPr>
                  <a:t>a-b</a:t>
                </a:r>
                <a:endParaRPr lang="en-US" altLang="zh-TW" sz="1400" dirty="0">
                  <a:latin typeface="Symbol" panose="05050102010706020507" pitchFamily="18" charset="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3" name="群組 192"/>
            <p:cNvGrpSpPr/>
            <p:nvPr/>
          </p:nvGrpSpPr>
          <p:grpSpPr>
            <a:xfrm>
              <a:off x="4373880" y="2901434"/>
              <a:ext cx="596264" cy="786646"/>
              <a:chOff x="5890260" y="2870954"/>
              <a:chExt cx="596264" cy="786646"/>
            </a:xfrm>
          </p:grpSpPr>
          <p:sp>
            <p:nvSpPr>
              <p:cNvPr id="222" name="矩形 221"/>
              <p:cNvSpPr/>
              <p:nvPr/>
            </p:nvSpPr>
            <p:spPr>
              <a:xfrm>
                <a:off x="5890260" y="2872740"/>
                <a:ext cx="596264" cy="7848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3" name="矩形 222"/>
              <p:cNvSpPr/>
              <p:nvPr/>
            </p:nvSpPr>
            <p:spPr>
              <a:xfrm>
                <a:off x="5924779" y="2870954"/>
                <a:ext cx="510076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 smtClean="0">
                    <a:latin typeface="Symbol" panose="05050102010706020507" pitchFamily="18" charset="2"/>
                    <a:cs typeface="Times New Roman" panose="02020603050405020304" pitchFamily="18" charset="0"/>
                  </a:rPr>
                  <a:t>a-b</a:t>
                </a:r>
              </a:p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d-q</a:t>
                </a:r>
                <a:endParaRPr lang="en-US" altLang="zh-TW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4" name="群組 193"/>
            <p:cNvGrpSpPr/>
            <p:nvPr/>
          </p:nvGrpSpPr>
          <p:grpSpPr>
            <a:xfrm>
              <a:off x="5882640" y="3968234"/>
              <a:ext cx="596264" cy="786646"/>
              <a:chOff x="5890260" y="2870954"/>
              <a:chExt cx="596264" cy="786646"/>
            </a:xfrm>
          </p:grpSpPr>
          <p:sp>
            <p:nvSpPr>
              <p:cNvPr id="220" name="矩形 219"/>
              <p:cNvSpPr/>
              <p:nvPr/>
            </p:nvSpPr>
            <p:spPr>
              <a:xfrm>
                <a:off x="5890260" y="2872740"/>
                <a:ext cx="596264" cy="7848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1" name="矩形 220"/>
              <p:cNvSpPr/>
              <p:nvPr/>
            </p:nvSpPr>
            <p:spPr>
              <a:xfrm>
                <a:off x="5903141" y="2870954"/>
                <a:ext cx="553357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-b-c</a:t>
                </a:r>
              </a:p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  <a:p>
                <a:pPr algn="ctr"/>
                <a:r>
                  <a:rPr lang="en-US" altLang="zh-TW" sz="1400" dirty="0" smtClean="0">
                    <a:latin typeface="Symbol" panose="05050102010706020507" pitchFamily="18" charset="2"/>
                    <a:cs typeface="Times New Roman" panose="02020603050405020304" pitchFamily="18" charset="0"/>
                  </a:rPr>
                  <a:t>a-b</a:t>
                </a:r>
                <a:endParaRPr lang="en-US" altLang="zh-TW" sz="1400" dirty="0">
                  <a:latin typeface="Symbol" panose="05050102010706020507" pitchFamily="18" charset="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95" name="直線單箭頭接點 194"/>
            <p:cNvCxnSpPr/>
            <p:nvPr/>
          </p:nvCxnSpPr>
          <p:spPr>
            <a:xfrm flipH="1">
              <a:off x="4960620" y="3101340"/>
              <a:ext cx="9144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6" name="直線單箭頭接點 195"/>
            <p:cNvCxnSpPr/>
            <p:nvPr/>
          </p:nvCxnSpPr>
          <p:spPr>
            <a:xfrm flipH="1">
              <a:off x="4975860" y="3497580"/>
              <a:ext cx="899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直線單箭頭接點 196"/>
            <p:cNvCxnSpPr/>
            <p:nvPr/>
          </p:nvCxnSpPr>
          <p:spPr>
            <a:xfrm>
              <a:off x="2409825" y="3661410"/>
              <a:ext cx="36263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8" name="橢圓 197"/>
            <p:cNvSpPr/>
            <p:nvPr/>
          </p:nvSpPr>
          <p:spPr>
            <a:xfrm>
              <a:off x="5326380" y="307086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9" name="橢圓 198"/>
            <p:cNvSpPr/>
            <p:nvPr/>
          </p:nvSpPr>
          <p:spPr>
            <a:xfrm>
              <a:off x="5547360" y="347472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0" name="橢圓 199"/>
            <p:cNvSpPr/>
            <p:nvPr/>
          </p:nvSpPr>
          <p:spPr>
            <a:xfrm>
              <a:off x="1996440" y="431292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01" name="直線單箭頭接點 200"/>
            <p:cNvCxnSpPr/>
            <p:nvPr/>
          </p:nvCxnSpPr>
          <p:spPr>
            <a:xfrm flipH="1" flipV="1">
              <a:off x="5027296" y="4632960"/>
              <a:ext cx="864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2" name="直線單箭頭接點 201"/>
            <p:cNvCxnSpPr>
              <a:endCxn id="220" idx="3"/>
            </p:cNvCxnSpPr>
            <p:nvPr/>
          </p:nvCxnSpPr>
          <p:spPr>
            <a:xfrm flipH="1">
              <a:off x="6478904" y="4313634"/>
              <a:ext cx="782956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3" name="直線單箭頭接點 202"/>
            <p:cNvCxnSpPr/>
            <p:nvPr/>
          </p:nvCxnSpPr>
          <p:spPr>
            <a:xfrm flipH="1">
              <a:off x="6469380" y="4518660"/>
              <a:ext cx="10134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4" name="橢圓 203"/>
            <p:cNvSpPr/>
            <p:nvPr/>
          </p:nvSpPr>
          <p:spPr>
            <a:xfrm>
              <a:off x="6957060" y="409194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5" name="橢圓 204"/>
            <p:cNvSpPr/>
            <p:nvPr/>
          </p:nvSpPr>
          <p:spPr>
            <a:xfrm>
              <a:off x="7200900" y="428244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6" name="橢圓 205"/>
            <p:cNvSpPr/>
            <p:nvPr/>
          </p:nvSpPr>
          <p:spPr>
            <a:xfrm>
              <a:off x="7444740" y="448056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07" name="直線單箭頭接點 206"/>
            <p:cNvCxnSpPr/>
            <p:nvPr/>
          </p:nvCxnSpPr>
          <p:spPr>
            <a:xfrm flipH="1">
              <a:off x="4657725" y="2674620"/>
              <a:ext cx="0" cy="23622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8" name="文字方塊 207"/>
                <p:cNvSpPr txBox="1"/>
                <p:nvPr/>
              </p:nvSpPr>
              <p:spPr>
                <a:xfrm>
                  <a:off x="4703445" y="2522220"/>
                  <a:ext cx="50308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𝒆𝑬</m:t>
                            </m:r>
                          </m:sub>
                        </m:sSub>
                      </m:oMath>
                    </m:oMathPara>
                  </a14:m>
                  <a:endParaRPr lang="zh-TW" altLang="en-US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08" name="文字方塊 20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3445" y="2522220"/>
                  <a:ext cx="503086" cy="30777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9" name="文字方塊 208"/>
            <p:cNvSpPr txBox="1"/>
            <p:nvPr/>
          </p:nvSpPr>
          <p:spPr>
            <a:xfrm>
              <a:off x="5534025" y="2788920"/>
              <a:ext cx="3097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210" name="文字方塊 209"/>
            <p:cNvSpPr txBox="1"/>
            <p:nvPr/>
          </p:nvSpPr>
          <p:spPr>
            <a:xfrm>
              <a:off x="5594985" y="3169920"/>
              <a:ext cx="3000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211" name="文字方塊 210"/>
            <p:cNvSpPr txBox="1"/>
            <p:nvPr/>
          </p:nvSpPr>
          <p:spPr>
            <a:xfrm>
              <a:off x="6608445" y="3802380"/>
              <a:ext cx="3433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文字方塊 211"/>
            <p:cNvSpPr txBox="1"/>
            <p:nvPr/>
          </p:nvSpPr>
          <p:spPr>
            <a:xfrm>
              <a:off x="6616065" y="4046220"/>
              <a:ext cx="3433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3" name="文字方塊 212"/>
            <p:cNvSpPr txBox="1"/>
            <p:nvPr/>
          </p:nvSpPr>
          <p:spPr>
            <a:xfrm>
              <a:off x="6593205" y="4236720"/>
              <a:ext cx="3369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4" name="直線單箭頭接點 213"/>
            <p:cNvCxnSpPr/>
            <p:nvPr/>
          </p:nvCxnSpPr>
          <p:spPr>
            <a:xfrm flipH="1" flipV="1">
              <a:off x="5004436" y="4236720"/>
              <a:ext cx="576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5" name="直線單箭頭接點 214"/>
            <p:cNvCxnSpPr/>
            <p:nvPr/>
          </p:nvCxnSpPr>
          <p:spPr>
            <a:xfrm flipH="1" flipV="1">
              <a:off x="5004436" y="4038600"/>
              <a:ext cx="360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6" name="直線接點 215"/>
            <p:cNvCxnSpPr/>
            <p:nvPr/>
          </p:nvCxnSpPr>
          <p:spPr>
            <a:xfrm flipV="1">
              <a:off x="5356860" y="3117504"/>
              <a:ext cx="0" cy="9210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7" name="文字方塊 216"/>
            <p:cNvSpPr txBox="1"/>
            <p:nvPr/>
          </p:nvSpPr>
          <p:spPr>
            <a:xfrm>
              <a:off x="5564505" y="4137660"/>
              <a:ext cx="3593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218" name="文字方塊 217"/>
            <p:cNvSpPr txBox="1"/>
            <p:nvPr/>
          </p:nvSpPr>
          <p:spPr>
            <a:xfrm>
              <a:off x="5434965" y="4381500"/>
              <a:ext cx="3497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cxnSp>
          <p:nvCxnSpPr>
            <p:cNvPr id="219" name="直線單箭頭接點 218"/>
            <p:cNvCxnSpPr/>
            <p:nvPr/>
          </p:nvCxnSpPr>
          <p:spPr>
            <a:xfrm flipH="1" flipV="1">
              <a:off x="1118235" y="3817620"/>
              <a:ext cx="0" cy="51816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419025" y="414995"/>
            <a:ext cx="78867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5: Position Sensor-less Control of PMSM with Self-adaptive Sliding Mode Observer 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658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圓角矩形 15"/>
          <p:cNvSpPr/>
          <p:nvPr/>
        </p:nvSpPr>
        <p:spPr>
          <a:xfrm>
            <a:off x="561975" y="552450"/>
            <a:ext cx="8096250" cy="27146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962025" y="586740"/>
                <a:ext cx="2435667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𝐵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025" y="586740"/>
                <a:ext cx="2435667" cy="55983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1106805" y="1238250"/>
                <a:ext cx="1741310" cy="11328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805" y="1238250"/>
                <a:ext cx="1741310" cy="113287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3017520" y="1272540"/>
                <a:ext cx="1749645" cy="1136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𝐵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520" y="1272540"/>
                <a:ext cx="1749645" cy="113608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5267325" y="1318260"/>
                <a:ext cx="1830565" cy="1136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dirty="0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600" b="0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7325" y="1318260"/>
                <a:ext cx="1830565" cy="113608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3659505" y="586740"/>
                <a:ext cx="983924" cy="577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𝛼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𝛽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9505" y="586740"/>
                <a:ext cx="983924" cy="57772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4852035" y="579120"/>
                <a:ext cx="1107931" cy="577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𝛼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𝛽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2035" y="579120"/>
                <a:ext cx="1107931" cy="57772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6183630" y="563880"/>
                <a:ext cx="1960152" cy="640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𝑓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𝑠</m:t>
                                </m:r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𝑖𝑛</m:t>
                                </m:r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  <m:r>
                                  <a:rPr lang="en-US" altLang="zh-TW" sz="16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𝑐𝑜</m:t>
                                </m:r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3630" y="563880"/>
                <a:ext cx="1960152" cy="640303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1192530" y="2459355"/>
                <a:ext cx="3321870" cy="640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b="0" i="1" smtClean="0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  <m: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𝑐𝑜</m:t>
                                </m:r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  <m: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𝑖𝑛</m:t>
                                </m:r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𝛽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𝛼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2530" y="2459355"/>
                <a:ext cx="3321870" cy="640303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/>
              <p:cNvSpPr txBox="1"/>
              <p:nvPr/>
            </p:nvSpPr>
            <p:spPr>
              <a:xfrm>
                <a:off x="3434715" y="3545205"/>
                <a:ext cx="2166106" cy="657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𝑠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TW" altLang="en-US" sz="1600" b="0" i="1" smtClean="0">
                                            <a:latin typeface="Cambria Math"/>
                                          </a:rPr>
                                          <m:t>𝛼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zh-TW" altLang="en-US" sz="1600" b="0" i="1" smtClean="0">
                                            <a:latin typeface="Cambria Math"/>
                                          </a:rPr>
                                          <m:t>𝛽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0" name="文字方塊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4715" y="3545205"/>
                <a:ext cx="2166106" cy="65761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/>
              <p:cNvSpPr txBox="1"/>
              <p:nvPr/>
            </p:nvSpPr>
            <p:spPr>
              <a:xfrm>
                <a:off x="2724150" y="4150995"/>
                <a:ext cx="3498009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𝐵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𝐾𝑠𝑖𝑔𝑛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𝑠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1" name="文字方塊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150" y="4150995"/>
                <a:ext cx="3498009" cy="559833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/>
              <p:cNvSpPr txBox="1"/>
              <p:nvPr/>
            </p:nvSpPr>
            <p:spPr>
              <a:xfrm>
                <a:off x="6290310" y="4227195"/>
                <a:ext cx="1242711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𝐾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𝑘</m:t>
                                </m:r>
                              </m:e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𝑘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2" name="文字方塊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0310" y="4227195"/>
                <a:ext cx="1242711" cy="507831"/>
              </a:xfrm>
              <a:prstGeom prst="rect">
                <a:avLst/>
              </a:prstGeom>
              <a:blipFill rotWithShape="1">
                <a:blip r:embed="rId12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字方塊 12"/>
              <p:cNvSpPr txBox="1"/>
              <p:nvPr/>
            </p:nvSpPr>
            <p:spPr>
              <a:xfrm>
                <a:off x="2045970" y="4791075"/>
                <a:ext cx="4250331" cy="5965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𝑘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&lt;</m:t>
                      </m:r>
                      <m:r>
                        <m:rPr>
                          <m:sty m:val="p"/>
                        </m:rPr>
                        <a:rPr lang="en-US" altLang="zh-TW" sz="1600" b="0" i="0" smtClean="0">
                          <a:latin typeface="Cambria Math"/>
                        </a:rPr>
                        <m:t>min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⁡[−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|"/>
                          <m:endChr m:val="|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acc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|"/>
                          <m:endChr m:val="|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</m:acc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, 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|"/>
                          <m:endChr m:val="|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acc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|"/>
                          <m:endChr m:val="|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acc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3" name="文字方塊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5970" y="4791075"/>
                <a:ext cx="4250331" cy="596510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/>
              <p:cNvSpPr txBox="1"/>
              <p:nvPr/>
            </p:nvSpPr>
            <p:spPr>
              <a:xfrm>
                <a:off x="6301740" y="4701540"/>
                <a:ext cx="1960152" cy="6913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𝑓</m:t>
                                    </m:r>
                                  </m:sub>
                                </m:sSub>
                                <m:acc>
                                  <m:accPr>
                                    <m:chr m:val="̂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TW" altLang="en-US" sz="1600" b="0" i="1" smtClean="0">
                                            <a:latin typeface="Cambria Math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e>
                                </m:acc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𝑠</m:t>
                                </m:r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𝑖𝑛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TW" altLang="en-US" sz="1600" b="0" i="1" smtClean="0"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sub>
                                </m:sSub>
                                <m:acc>
                                  <m:accPr>
                                    <m:chr m:val="̂"/>
                                    <m:ctrlPr>
                                      <a:rPr lang="en-US" altLang="zh-TW" sz="1600" b="0" i="1" smtClean="0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TW" altLang="en-US" sz="16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e>
                                </m:acc>
                                <m:r>
                                  <a:rPr lang="en-US" altLang="zh-TW" sz="16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𝑐𝑜</m:t>
                                </m:r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altLang="zh-TW" sz="1600" b="0" i="1" smtClean="0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TW" altLang="en-US" sz="16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4" name="文字方塊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740" y="4701540"/>
                <a:ext cx="1960152" cy="691343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字方塊 14"/>
              <p:cNvSpPr txBox="1"/>
              <p:nvPr/>
            </p:nvSpPr>
            <p:spPr>
              <a:xfrm>
                <a:off x="2924175" y="6181725"/>
                <a:ext cx="1420902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̃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5" name="文字方塊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4175" y="6181725"/>
                <a:ext cx="1420902" cy="559833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4652722" y="6284397"/>
                <a:ext cx="2028632" cy="3460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zh-TW" alt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=−</m:t>
                      </m:r>
                      <m:sSubSup>
                        <m:sSubSupPr>
                          <m:ctrlP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  <m:sup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bSup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𝐾𝑠𝑖𝑔𝑛</m:t>
                      </m:r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(</m:t>
                      </m:r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𝑠</m:t>
                      </m:r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2722" y="6284397"/>
                <a:ext cx="2028632" cy="346057"/>
              </a:xfrm>
              <a:prstGeom prst="rect">
                <a:avLst/>
              </a:prstGeom>
              <a:blipFill rotWithShape="1">
                <a:blip r:embed="rId16"/>
                <a:stretch>
                  <a:fillRect t="-1754" b="-105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436317" y="101084"/>
            <a:ext cx="4297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Sliding Mode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Observer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(SMO)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endParaRPr lang="zh-TW" altLang="en-US" sz="2400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5019675" y="2533650"/>
            <a:ext cx="1685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PMSM Model in </a:t>
            </a:r>
            <a:r>
              <a:rPr lang="en-US" altLang="zh-TW" b="1" dirty="0" smtClean="0">
                <a:solidFill>
                  <a:srgbClr val="0000FF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a-b</a:t>
            </a:r>
            <a:endParaRPr lang="zh-TW" altLang="en-US" b="1" dirty="0">
              <a:solidFill>
                <a:srgbClr val="0000FF"/>
              </a:solidFill>
              <a:latin typeface="Symbol" panose="05050102010706020507" pitchFamily="18" charset="2"/>
              <a:cs typeface="Times New Roman" panose="02020603050405020304" pitchFamily="18" charset="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438150" y="3629025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Sliding surface function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字方塊 20"/>
          <p:cNvSpPr txBox="1"/>
          <p:nvPr/>
        </p:nvSpPr>
        <p:spPr>
          <a:xfrm>
            <a:off x="733425" y="4352925"/>
            <a:ext cx="1353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law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704850" y="5905500"/>
            <a:ext cx="3800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enter into and stay on the sliding surface, it will be</a:t>
            </a:r>
            <a:endParaRPr lang="zh-TW" altLang="en-US" b="1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字方塊 22"/>
              <p:cNvSpPr txBox="1"/>
              <p:nvPr/>
            </p:nvSpPr>
            <p:spPr>
              <a:xfrm>
                <a:off x="2447925" y="5332095"/>
                <a:ext cx="2900473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𝐾𝑠𝑖𝑔𝑛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𝑠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3" name="文字方塊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7925" y="5332095"/>
                <a:ext cx="2900473" cy="559833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字方塊 23"/>
          <p:cNvSpPr txBox="1"/>
          <p:nvPr/>
        </p:nvSpPr>
        <p:spPr>
          <a:xfrm>
            <a:off x="733425" y="5486400"/>
            <a:ext cx="1670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Error equation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投影片編號版面配置區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08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1371600" y="590550"/>
                <a:ext cx="2126158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acc>
                        <m:accPr>
                          <m:chr m:val="̂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𝛽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𝑙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590550"/>
                <a:ext cx="2126158" cy="55983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1447800" y="1133475"/>
                <a:ext cx="1965282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𝛽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acc>
                        <m:accPr>
                          <m:chr m:val="̂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𝑙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𝛽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1133475"/>
                <a:ext cx="1965282" cy="55983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1390650" y="1752600"/>
                <a:ext cx="2124299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̃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</m:e>
                      </m:acc>
                      <m:acc>
                        <m:accPr>
                          <m:chr m:val="̂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𝛽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</m:e>
                      </m:acc>
                      <m:acc>
                        <m:accPr>
                          <m:chr m:val="̃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𝛽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0650" y="1752600"/>
                <a:ext cx="2124299" cy="55983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5019675" y="771525"/>
                <a:ext cx="2153218" cy="5533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𝑉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𝛽</m:t>
                              </m:r>
                            </m:sub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9675" y="771525"/>
                <a:ext cx="2153218" cy="55335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4200525" y="1581150"/>
                <a:ext cx="4252318" cy="4319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𝑉</m:t>
                          </m:r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</m:e>
                      </m:acc>
                      <m:acc>
                        <m:accPr>
                          <m:chr m:val="̇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acc>
                            <m:accPr>
                              <m:chr m:val="̃"/>
                              <m:ctrlPr>
                                <a:rPr lang="zh-TW" altLang="en-US" sz="160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i="1" smtClean="0"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</m:sSub>
                            </m:e>
                          </m:acc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𝛽</m:t>
                              </m:r>
                            </m:sub>
                          </m:sSub>
                        </m:e>
                      </m:acc>
                      <m:acc>
                        <m:accPr>
                          <m:chr m:val="̇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acc>
                            <m:accPr>
                              <m:chr m:val="̃"/>
                              <m:ctrlPr>
                                <a:rPr lang="zh-TW" altLang="en-US" sz="160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zh-TW" altLang="en-US" sz="1600" i="1" smtClean="0">
                                      <a:latin typeface="Cambria Math"/>
                                    </a:rPr>
                                    <m:t>𝛽</m:t>
                                  </m:r>
                                </m:sub>
                              </m:sSub>
                            </m:e>
                          </m:acc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acc>
                        <m:accPr>
                          <m:chr m:val="̇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acc>
                            <m:accPr>
                              <m:chr m:val="̃"/>
                              <m:ctrlPr>
                                <a:rPr lang="zh-TW" altLang="en-US" sz="160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600" i="1" smtClean="0">
                                      <a:latin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e>
                          </m:acc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𝑙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𝛼</m:t>
                              </m:r>
                            </m:sub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𝛽</m:t>
                              </m:r>
                            </m:sub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  <m:r>
                        <a:rPr lang="en-US" altLang="zh-TW" sz="1600" b="0" i="1" smtClean="0">
                          <a:latin typeface="Cambria Math"/>
                          <a:ea typeface="Cambria Math"/>
                        </a:rPr>
                        <m:t>≤0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0525" y="1581150"/>
                <a:ext cx="4252318" cy="431978"/>
              </a:xfrm>
              <a:prstGeom prst="rect">
                <a:avLst/>
              </a:prstGeom>
              <a:blipFill rotWithShape="1">
                <a:blip r:embed="rId6"/>
                <a:stretch>
                  <a:fillRect r="-430" b="-563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240" name="群組 10239"/>
          <p:cNvGrpSpPr/>
          <p:nvPr/>
        </p:nvGrpSpPr>
        <p:grpSpPr>
          <a:xfrm>
            <a:off x="870416" y="2457450"/>
            <a:ext cx="7337558" cy="4150757"/>
            <a:chOff x="956141" y="2333625"/>
            <a:chExt cx="7337558" cy="4150757"/>
          </a:xfrm>
        </p:grpSpPr>
        <p:grpSp>
          <p:nvGrpSpPr>
            <p:cNvPr id="27" name="群組 26"/>
            <p:cNvGrpSpPr/>
            <p:nvPr/>
          </p:nvGrpSpPr>
          <p:grpSpPr>
            <a:xfrm>
              <a:off x="956141" y="2333625"/>
              <a:ext cx="7337558" cy="3629025"/>
              <a:chOff x="956141" y="2333625"/>
              <a:chExt cx="7337558" cy="3629025"/>
            </a:xfrm>
          </p:grpSpPr>
          <p:pic>
            <p:nvPicPr>
              <p:cNvPr id="10242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harpenSoften amount="250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66000" contrast="-3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90651" y="2511426"/>
                <a:ext cx="6775768" cy="345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文字方塊 6"/>
              <p:cNvSpPr txBox="1"/>
              <p:nvPr/>
            </p:nvSpPr>
            <p:spPr>
              <a:xfrm>
                <a:off x="2333625" y="3286125"/>
                <a:ext cx="2343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endParaRPr lang="zh-TW" altLang="en-US" sz="14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文字方塊 8"/>
              <p:cNvSpPr txBox="1"/>
              <p:nvPr/>
            </p:nvSpPr>
            <p:spPr>
              <a:xfrm>
                <a:off x="2324100" y="5638800"/>
                <a:ext cx="2343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endParaRPr lang="zh-TW" altLang="en-US" sz="14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矩形 7"/>
                  <p:cNvSpPr/>
                  <p:nvPr/>
                </p:nvSpPr>
                <p:spPr>
                  <a:xfrm>
                    <a:off x="961530" y="2739509"/>
                    <a:ext cx="43736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zh-TW" altLang="en-US" sz="1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𝜶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8" name="矩形 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1530" y="2739509"/>
                    <a:ext cx="437363" cy="307777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矩形 9"/>
                  <p:cNvSpPr/>
                  <p:nvPr/>
                </p:nvSpPr>
                <p:spPr>
                  <a:xfrm>
                    <a:off x="4476255" y="3031194"/>
                    <a:ext cx="437363" cy="31341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en-US" altLang="zh-TW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𝑬</m:t>
                                  </m:r>
                                </m:e>
                                <m:sub>
                                  <m:r>
                                    <a:rPr lang="zh-TW" altLang="en-US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𝜶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0" name="矩形 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76255" y="3031194"/>
                    <a:ext cx="437363" cy="313419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 t="-3922" r="-5556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矩形 10"/>
                  <p:cNvSpPr/>
                  <p:nvPr/>
                </p:nvSpPr>
                <p:spPr>
                  <a:xfrm>
                    <a:off x="4514169" y="5387369"/>
                    <a:ext cx="437363" cy="33778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en-US" altLang="zh-TW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𝑬</m:t>
                                  </m:r>
                                </m:e>
                                <m:sub>
                                  <m:r>
                                    <a:rPr lang="zh-TW" altLang="en-US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𝜷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1" name="矩形 10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514169" y="5387369"/>
                    <a:ext cx="437363" cy="337785"/>
                  </a:xfrm>
                  <a:prstGeom prst="rect">
                    <a:avLst/>
                  </a:prstGeom>
                  <a:blipFill rotWithShape="1">
                    <a:blip r:embed="rId11"/>
                    <a:stretch>
                      <a:fillRect t="-1818" r="-5556" b="-1818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矩形 11"/>
                  <p:cNvSpPr/>
                  <p:nvPr/>
                </p:nvSpPr>
                <p:spPr>
                  <a:xfrm>
                    <a:off x="956141" y="5070284"/>
                    <a:ext cx="437363" cy="32720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zh-TW" altLang="en-US" sz="14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𝜷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2" name="矩形 11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6141" y="5070284"/>
                    <a:ext cx="437363" cy="327205"/>
                  </a:xfrm>
                  <a:prstGeom prst="rect">
                    <a:avLst/>
                  </a:prstGeom>
                  <a:blipFill rotWithShape="1">
                    <a:blip r:embed="rId12"/>
                    <a:stretch>
                      <a:fillRect b="-1852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矩形 12"/>
                  <p:cNvSpPr/>
                  <p:nvPr/>
                </p:nvSpPr>
                <p:spPr>
                  <a:xfrm>
                    <a:off x="1847355" y="3021092"/>
                    <a:ext cx="437363" cy="31431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̃"/>
                              <m:ctrlPr>
                                <a:rPr lang="en-US" altLang="zh-TW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𝑬</m:t>
                                  </m:r>
                                </m:e>
                                <m:sub>
                                  <m:r>
                                    <a:rPr lang="zh-TW" altLang="en-US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𝜶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3" name="矩形 1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47355" y="3021092"/>
                    <a:ext cx="437363" cy="314317"/>
                  </a:xfrm>
                  <a:prstGeom prst="rect">
                    <a:avLst/>
                  </a:prstGeom>
                  <a:blipFill rotWithShape="1">
                    <a:blip r:embed="rId13"/>
                    <a:stretch>
                      <a:fillRect r="-1389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矩形 13"/>
                  <p:cNvSpPr/>
                  <p:nvPr/>
                </p:nvSpPr>
                <p:spPr>
                  <a:xfrm>
                    <a:off x="1832441" y="5405842"/>
                    <a:ext cx="437363" cy="3386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̃"/>
                              <m:ctrlPr>
                                <a:rPr lang="en-US" altLang="zh-TW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𝑬</m:t>
                                  </m:r>
                                </m:e>
                                <m:sub>
                                  <m:r>
                                    <a:rPr lang="zh-TW" altLang="en-US" sz="14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𝜷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4" name="矩形 1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32441" y="5405842"/>
                    <a:ext cx="437363" cy="338682"/>
                  </a:xfrm>
                  <a:prstGeom prst="rect">
                    <a:avLst/>
                  </a:prstGeom>
                  <a:blipFill rotWithShape="1">
                    <a:blip r:embed="rId14"/>
                    <a:stretch>
                      <a:fillRect r="-2817" b="-1786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8" name="文字方塊 17"/>
              <p:cNvSpPr txBox="1"/>
              <p:nvPr/>
            </p:nvSpPr>
            <p:spPr>
              <a:xfrm>
                <a:off x="2819400" y="3114675"/>
                <a:ext cx="2391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solidFill>
                      <a:srgbClr val="FF0000"/>
                    </a:solidFill>
                  </a:rPr>
                  <a:t>-</a:t>
                </a:r>
                <a:endParaRPr lang="zh-TW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文字方塊 18"/>
              <p:cNvSpPr txBox="1"/>
              <p:nvPr/>
            </p:nvSpPr>
            <p:spPr>
              <a:xfrm>
                <a:off x="2971800" y="3495675"/>
                <a:ext cx="2391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solidFill>
                      <a:srgbClr val="FF0000"/>
                    </a:solidFill>
                  </a:rPr>
                  <a:t>-</a:t>
                </a:r>
                <a:endParaRPr lang="zh-TW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文字方塊 19"/>
              <p:cNvSpPr txBox="1"/>
              <p:nvPr/>
            </p:nvSpPr>
            <p:spPr>
              <a:xfrm>
                <a:off x="2752725" y="5495925"/>
                <a:ext cx="2391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solidFill>
                      <a:srgbClr val="FF0000"/>
                    </a:solidFill>
                  </a:rPr>
                  <a:t>-</a:t>
                </a:r>
                <a:endParaRPr lang="zh-TW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文字方塊 20"/>
              <p:cNvSpPr txBox="1"/>
              <p:nvPr/>
            </p:nvSpPr>
            <p:spPr>
              <a:xfrm>
                <a:off x="2933700" y="5343525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solidFill>
                      <a:srgbClr val="FF0000"/>
                    </a:solidFill>
                  </a:rPr>
                  <a:t>+</a:t>
                </a:r>
                <a:endParaRPr lang="zh-TW" altLang="en-US" sz="1400" b="1" dirty="0">
                  <a:solidFill>
                    <a:srgbClr val="FF0000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文字方塊 21"/>
                  <p:cNvSpPr txBox="1"/>
                  <p:nvPr/>
                </p:nvSpPr>
                <p:spPr>
                  <a:xfrm>
                    <a:off x="6505575" y="2771775"/>
                    <a:ext cx="44858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zh-TW" altLang="en-US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en-US" altLang="zh-TW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𝒆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2" name="文字方塊 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05575" y="2771775"/>
                    <a:ext cx="448584" cy="307777"/>
                  </a:xfrm>
                  <a:prstGeom prst="rect">
                    <a:avLst/>
                  </a:prstGeom>
                  <a:blipFill rotWithShape="1">
                    <a:blip r:embed="rId15"/>
                    <a:stretch>
                      <a:fillRect t="-4000" r="-8108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" name="文字方塊 23"/>
                  <p:cNvSpPr txBox="1"/>
                  <p:nvPr/>
                </p:nvSpPr>
                <p:spPr>
                  <a:xfrm>
                    <a:off x="3705225" y="3810000"/>
                    <a:ext cx="44858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zh-TW" altLang="en-US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en-US" altLang="zh-TW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𝒆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4" name="文字方塊 2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05225" y="3810000"/>
                    <a:ext cx="448584" cy="307777"/>
                  </a:xfrm>
                  <a:prstGeom prst="rect">
                    <a:avLst/>
                  </a:prstGeom>
                  <a:blipFill rotWithShape="1">
                    <a:blip r:embed="rId16"/>
                    <a:stretch>
                      <a:fillRect t="-3922" r="-8219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3" name="文字方塊 22"/>
              <p:cNvSpPr txBox="1"/>
              <p:nvPr/>
            </p:nvSpPr>
            <p:spPr>
              <a:xfrm>
                <a:off x="7286625" y="2505075"/>
                <a:ext cx="3417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文字方塊 24"/>
                  <p:cNvSpPr txBox="1"/>
                  <p:nvPr/>
                </p:nvSpPr>
                <p:spPr>
                  <a:xfrm>
                    <a:off x="7705725" y="2333625"/>
                    <a:ext cx="49827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zh-TW" altLang="en-US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en-US" altLang="zh-TW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𝒎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5" name="文字方塊 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05725" y="2333625"/>
                    <a:ext cx="498278" cy="307777"/>
                  </a:xfrm>
                  <a:prstGeom prst="rect">
                    <a:avLst/>
                  </a:prstGeom>
                  <a:blipFill rotWithShape="1">
                    <a:blip r:embed="rId17"/>
                    <a:stretch>
                      <a:fillRect t="-3922" r="-12195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6" name="文字方塊 25"/>
                  <p:cNvSpPr txBox="1"/>
                  <p:nvPr/>
                </p:nvSpPr>
                <p:spPr>
                  <a:xfrm>
                    <a:off x="7877175" y="3086100"/>
                    <a:ext cx="416524" cy="31669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zh-TW" altLang="en-US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US" altLang="zh-TW" sz="1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𝒆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6" name="文字方塊 2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877175" y="3086100"/>
                    <a:ext cx="416524" cy="316690"/>
                  </a:xfrm>
                  <a:prstGeom prst="rect">
                    <a:avLst/>
                  </a:prstGeom>
                  <a:blipFill rotWithShape="1">
                    <a:blip r:embed="rId18"/>
                    <a:stretch>
                      <a:fillRect t="-3846" r="-2941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8" name="矩形 27"/>
            <p:cNvSpPr/>
            <p:nvPr/>
          </p:nvSpPr>
          <p:spPr>
            <a:xfrm>
              <a:off x="1562100" y="2381250"/>
              <a:ext cx="3352800" cy="3686175"/>
            </a:xfrm>
            <a:prstGeom prst="rect">
              <a:avLst/>
            </a:prstGeom>
            <a:noFill/>
            <a:ln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2324100" y="6115050"/>
              <a:ext cx="1479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Self-adaptive</a:t>
              </a:r>
              <a:endParaRPr lang="zh-TW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972050" y="3181350"/>
              <a:ext cx="2924175" cy="2895600"/>
            </a:xfrm>
            <a:prstGeom prst="rect">
              <a:avLst/>
            </a:prstGeom>
            <a:noFill/>
            <a:ln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文字方塊 29"/>
            <p:cNvSpPr txBox="1"/>
            <p:nvPr/>
          </p:nvSpPr>
          <p:spPr>
            <a:xfrm>
              <a:off x="5981700" y="6105525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PLL</a:t>
              </a:r>
              <a:endParaRPr lang="zh-TW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241" name="文字方塊 10240"/>
          <p:cNvSpPr txBox="1"/>
          <p:nvPr/>
        </p:nvSpPr>
        <p:spPr>
          <a:xfrm>
            <a:off x="438150" y="85725"/>
            <a:ext cx="3818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Self-adaptive Law and PLL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4700985" y="453509"/>
            <a:ext cx="2691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Lyapunov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向下箭號 10243"/>
          <p:cNvSpPr/>
          <p:nvPr/>
        </p:nvSpPr>
        <p:spPr>
          <a:xfrm>
            <a:off x="5905500" y="1304925"/>
            <a:ext cx="304800" cy="257175"/>
          </a:xfrm>
          <a:prstGeom prst="down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245" name="文字方塊 10244"/>
          <p:cNvSpPr txBox="1"/>
          <p:nvPr/>
        </p:nvSpPr>
        <p:spPr>
          <a:xfrm>
            <a:off x="4629150" y="1990725"/>
            <a:ext cx="3743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Stability of the system is guaranteed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129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群組 56"/>
          <p:cNvGrpSpPr/>
          <p:nvPr/>
        </p:nvGrpSpPr>
        <p:grpSpPr>
          <a:xfrm>
            <a:off x="236220" y="1417320"/>
            <a:ext cx="8746614" cy="3873111"/>
            <a:chOff x="236220" y="1417320"/>
            <a:chExt cx="8746614" cy="3873111"/>
          </a:xfrm>
        </p:grpSpPr>
        <p:pic>
          <p:nvPicPr>
            <p:cNvPr id="10246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097" y="1577658"/>
              <a:ext cx="8091804" cy="3712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文字方塊 5"/>
            <p:cNvSpPr txBox="1"/>
            <p:nvPr/>
          </p:nvSpPr>
          <p:spPr>
            <a:xfrm>
              <a:off x="8050530" y="1865630"/>
              <a:ext cx="4395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322580" y="2325370"/>
              <a:ext cx="359394" cy="27699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endParaRPr lang="zh-TW" altLang="en-US" sz="12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330200" y="4368800"/>
              <a:ext cx="351378" cy="27699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endParaRPr lang="zh-TW" altLang="en-US" sz="12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2543810" y="1512570"/>
              <a:ext cx="308098" cy="27699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endParaRPr lang="zh-TW" altLang="en-US" sz="12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2559050" y="3525520"/>
              <a:ext cx="300082" cy="27699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endParaRPr lang="zh-TW" altLang="en-US" sz="12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358140" y="4937760"/>
              <a:ext cx="593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SMO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7909560" y="4846320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PLL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6377940" y="2590800"/>
              <a:ext cx="4299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zh-TW" sz="12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r>
                <a:rPr lang="en-US" altLang="zh-TW" sz="12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fe</a:t>
              </a:r>
              <a:endParaRPr lang="zh-TW" altLang="en-US" sz="12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6370320" y="4671060"/>
              <a:ext cx="4219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zh-TW" sz="12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r>
                <a:rPr lang="en-US" altLang="zh-TW" sz="12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fe</a:t>
              </a:r>
              <a:endParaRPr lang="zh-TW" altLang="en-US" sz="12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970351" y="1522214"/>
              <a:ext cx="3529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r>
                <a:rPr lang="en-US" altLang="zh-TW" sz="12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TW" altLang="en-US" sz="12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016071" y="3541514"/>
              <a:ext cx="34496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r>
                <a:rPr lang="en-US" altLang="zh-TW" sz="12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TW" altLang="en-US" sz="12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2842260" y="2080260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sign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2865120" y="4130040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sign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7467600" y="3359150"/>
              <a:ext cx="5341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Cos()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7537450" y="4385310"/>
              <a:ext cx="5004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Sin()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8548370" y="2710180"/>
              <a:ext cx="378630" cy="27699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q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8543290" y="2059940"/>
              <a:ext cx="439544" cy="27699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7148830" y="2242820"/>
              <a:ext cx="404278" cy="27699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 flipV="1">
              <a:off x="7597140" y="2415540"/>
              <a:ext cx="320040" cy="0"/>
            </a:xfrm>
            <a:prstGeom prst="line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文字方塊 31"/>
            <p:cNvSpPr txBox="1"/>
            <p:nvPr/>
          </p:nvSpPr>
          <p:spPr>
            <a:xfrm>
              <a:off x="693420" y="2090420"/>
              <a:ext cx="3994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718820" y="4168140"/>
              <a:ext cx="3994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文字方塊 33"/>
            <p:cNvSpPr txBox="1"/>
            <p:nvPr/>
          </p:nvSpPr>
          <p:spPr>
            <a:xfrm>
              <a:off x="1595120" y="1452880"/>
              <a:ext cx="4331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1929130" y="2636520"/>
              <a:ext cx="3994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文字方塊 35"/>
            <p:cNvSpPr txBox="1"/>
            <p:nvPr/>
          </p:nvSpPr>
          <p:spPr>
            <a:xfrm>
              <a:off x="1948180" y="4686300"/>
              <a:ext cx="3994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1559560" y="3510280"/>
              <a:ext cx="4331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3741420" y="2104390"/>
              <a:ext cx="4764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LPF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文字方塊 38"/>
            <p:cNvSpPr txBox="1"/>
            <p:nvPr/>
          </p:nvSpPr>
          <p:spPr>
            <a:xfrm>
              <a:off x="3722370" y="4135120"/>
              <a:ext cx="4764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LPF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文字方塊 39"/>
            <p:cNvSpPr txBox="1"/>
            <p:nvPr/>
          </p:nvSpPr>
          <p:spPr>
            <a:xfrm>
              <a:off x="3384550" y="2087880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文字方塊 40"/>
            <p:cNvSpPr txBox="1"/>
            <p:nvPr/>
          </p:nvSpPr>
          <p:spPr>
            <a:xfrm>
              <a:off x="3380740" y="4144010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文字方塊 50"/>
            <p:cNvSpPr txBox="1"/>
            <p:nvPr/>
          </p:nvSpPr>
          <p:spPr>
            <a:xfrm>
              <a:off x="4969510" y="2506980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4984750" y="4564380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" name="直線接點 2"/>
            <p:cNvCxnSpPr/>
            <p:nvPr/>
          </p:nvCxnSpPr>
          <p:spPr>
            <a:xfrm>
              <a:off x="5836920" y="3436620"/>
              <a:ext cx="20574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直線接點 4"/>
            <p:cNvCxnSpPr/>
            <p:nvPr/>
          </p:nvCxnSpPr>
          <p:spPr>
            <a:xfrm flipH="1" flipV="1">
              <a:off x="6032709" y="3312299"/>
              <a:ext cx="0" cy="1243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字方塊 52"/>
            <p:cNvSpPr txBox="1"/>
            <p:nvPr/>
          </p:nvSpPr>
          <p:spPr>
            <a:xfrm>
              <a:off x="5838190" y="3050540"/>
              <a:ext cx="404278" cy="27699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文字方塊 57"/>
            <p:cNvSpPr txBox="1"/>
            <p:nvPr/>
          </p:nvSpPr>
          <p:spPr>
            <a:xfrm>
              <a:off x="3756660" y="2750820"/>
              <a:ext cx="3850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zh-TW" sz="12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r>
                <a:rPr lang="en-US" altLang="zh-TW" sz="12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TW" altLang="en-US" sz="12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文字方塊 58"/>
            <p:cNvSpPr txBox="1"/>
            <p:nvPr/>
          </p:nvSpPr>
          <p:spPr>
            <a:xfrm>
              <a:off x="3733800" y="4770120"/>
              <a:ext cx="4191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zh-TW" sz="1200" b="1" i="1" baseline="-250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r>
                <a:rPr lang="en-US" altLang="zh-TW" sz="12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TW" altLang="en-US" sz="12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6220" y="1417320"/>
              <a:ext cx="4015740" cy="385572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6743700" y="2621280"/>
              <a:ext cx="1744980" cy="255270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617720" y="2011680"/>
              <a:ext cx="1813560" cy="321564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4922520" y="1684020"/>
              <a:ext cx="11897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Self-adaptive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69754" y="491609"/>
            <a:ext cx="3558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SMO+Self-adaptive+PLL</a:t>
            </a:r>
            <a:endParaRPr lang="zh-TW" alt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251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126</a:t>
            </a:fld>
            <a:endParaRPr lang="zh-TW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2" y="796925"/>
            <a:ext cx="9075978" cy="536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533400" y="279400"/>
            <a:ext cx="2631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08001" y="6163733"/>
            <a:ext cx="20922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A_sensorless_SMO_apt1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53441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127</a:t>
            </a:fld>
            <a:endParaRPr lang="zh-TW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48242"/>
            <a:ext cx="8932333" cy="537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533400" y="279400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806573" y="83291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peed (rpm)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883122" y="1774478"/>
            <a:ext cx="3432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rotor angle and estimated rotor angle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2797520" y="3032911"/>
            <a:ext cx="2076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i="1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Dq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-axis current tracking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272418" y="3920151"/>
            <a:ext cx="3557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current and estimated current in SMO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2370497" y="4778721"/>
            <a:ext cx="4432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speed voltage and estimated speed voltage in SMO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12524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128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118534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68" y="584200"/>
            <a:ext cx="8839200" cy="580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508001" y="6426199"/>
            <a:ext cx="2361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Lab5_sensorless_SMO_apt1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740183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129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533400" y="279400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80" y="835151"/>
            <a:ext cx="8864600" cy="53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2806573" y="83291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peed (rpm)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883122" y="1774478"/>
            <a:ext cx="3432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rotor angle and estimated rotor angle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2806573" y="3204927"/>
            <a:ext cx="2076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i="1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Dq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-axis current tracking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571183" y="4970354"/>
            <a:ext cx="3557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current and estimated current in SMO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2189428" y="3945802"/>
            <a:ext cx="4432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speed voltage and estimated speed voltage in SMO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996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763" y="1399032"/>
            <a:ext cx="1259069" cy="1908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3774" y="1879092"/>
            <a:ext cx="111328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5958" y="1933956"/>
            <a:ext cx="111328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25846" y="1933956"/>
            <a:ext cx="111328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5169" y="1981961"/>
            <a:ext cx="795201" cy="79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32204" y="3872484"/>
            <a:ext cx="95424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84932" y="3881628"/>
            <a:ext cx="95424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09110" y="3707891"/>
            <a:ext cx="1113282" cy="1590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0438" y="4009644"/>
            <a:ext cx="111328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字方塊 10"/>
          <p:cNvSpPr txBox="1"/>
          <p:nvPr/>
        </p:nvSpPr>
        <p:spPr>
          <a:xfrm>
            <a:off x="411480" y="301752"/>
            <a:ext cx="58087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Elements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for TI F28335 Target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557784" y="923544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TW" alt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PWM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361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群組 174"/>
          <p:cNvGrpSpPr/>
          <p:nvPr/>
        </p:nvGrpSpPr>
        <p:grpSpPr>
          <a:xfrm>
            <a:off x="549149" y="1875576"/>
            <a:ext cx="8107680" cy="3835837"/>
            <a:chOff x="451485" y="1455420"/>
            <a:chExt cx="8107680" cy="3835837"/>
          </a:xfrm>
        </p:grpSpPr>
        <p:sp>
          <p:nvSpPr>
            <p:cNvPr id="12" name="矩形 11"/>
            <p:cNvSpPr/>
            <p:nvPr/>
          </p:nvSpPr>
          <p:spPr>
            <a:xfrm>
              <a:off x="6844665" y="1783080"/>
              <a:ext cx="838200" cy="6858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3" name="直線接點 12"/>
            <p:cNvCxnSpPr>
              <a:endCxn id="98" idx="2"/>
            </p:cNvCxnSpPr>
            <p:nvPr/>
          </p:nvCxnSpPr>
          <p:spPr>
            <a:xfrm flipH="1">
              <a:off x="6981825" y="2453640"/>
              <a:ext cx="0" cy="49264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文字方塊 14"/>
            <p:cNvSpPr txBox="1"/>
            <p:nvPr/>
          </p:nvSpPr>
          <p:spPr>
            <a:xfrm>
              <a:off x="6882765" y="1828800"/>
              <a:ext cx="7537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3-Phase</a:t>
              </a:r>
            </a:p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Inverter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群組 15"/>
            <p:cNvGrpSpPr/>
            <p:nvPr/>
          </p:nvGrpSpPr>
          <p:grpSpPr>
            <a:xfrm>
              <a:off x="1522779" y="1943100"/>
              <a:ext cx="919098" cy="571500"/>
              <a:chOff x="1711374" y="2110740"/>
              <a:chExt cx="919098" cy="571500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1744980" y="2110740"/>
                <a:ext cx="861060" cy="5715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4" name="文字方塊 103"/>
              <p:cNvSpPr txBox="1"/>
              <p:nvPr/>
            </p:nvSpPr>
            <p:spPr>
              <a:xfrm>
                <a:off x="1711374" y="2133600"/>
                <a:ext cx="9190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Speed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Controller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群組 16"/>
            <p:cNvGrpSpPr/>
            <p:nvPr/>
          </p:nvGrpSpPr>
          <p:grpSpPr>
            <a:xfrm>
              <a:off x="2940099" y="1859280"/>
              <a:ext cx="919098" cy="548640"/>
              <a:chOff x="2480994" y="3619500"/>
              <a:chExt cx="919098" cy="548640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2514600" y="3619500"/>
                <a:ext cx="85344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" name="文字方塊 101"/>
              <p:cNvSpPr txBox="1"/>
              <p:nvPr/>
            </p:nvSpPr>
            <p:spPr>
              <a:xfrm>
                <a:off x="2480994" y="3627120"/>
                <a:ext cx="9190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Controller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4421505" y="1813560"/>
              <a:ext cx="906780" cy="6324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15965" y="1889760"/>
              <a:ext cx="594360" cy="5181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4459605" y="1988820"/>
              <a:ext cx="8435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SVPWM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2" name="群組 21"/>
            <p:cNvGrpSpPr/>
            <p:nvPr/>
          </p:nvGrpSpPr>
          <p:grpSpPr>
            <a:xfrm rot="5400000">
              <a:off x="6875145" y="2948940"/>
              <a:ext cx="213360" cy="198120"/>
              <a:chOff x="2125980" y="3992880"/>
              <a:chExt cx="243840" cy="243840"/>
            </a:xfrm>
          </p:grpSpPr>
          <p:grpSp>
            <p:nvGrpSpPr>
              <p:cNvPr id="95" name="群組 94"/>
              <p:cNvGrpSpPr/>
              <p:nvPr/>
            </p:nvGrpSpPr>
            <p:grpSpPr>
              <a:xfrm>
                <a:off x="2125980" y="3992880"/>
                <a:ext cx="243840" cy="243840"/>
                <a:chOff x="2125980" y="3992880"/>
                <a:chExt cx="327660" cy="190500"/>
              </a:xfrm>
            </p:grpSpPr>
            <p:sp>
              <p:nvSpPr>
                <p:cNvPr id="97" name="弧形 96"/>
                <p:cNvSpPr/>
                <p:nvPr/>
              </p:nvSpPr>
              <p:spPr>
                <a:xfrm>
                  <a:off x="212598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flipH="1">
                  <a:off x="213360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96" name="橢圓 95"/>
              <p:cNvSpPr/>
              <p:nvPr/>
            </p:nvSpPr>
            <p:spPr>
              <a:xfrm>
                <a:off x="2209800" y="4069080"/>
                <a:ext cx="7620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23" name="直線接點 22"/>
            <p:cNvCxnSpPr>
              <a:endCxn id="105" idx="1"/>
            </p:cNvCxnSpPr>
            <p:nvPr/>
          </p:nvCxnSpPr>
          <p:spPr>
            <a:xfrm>
              <a:off x="7012305" y="3124200"/>
              <a:ext cx="0" cy="155677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>
              <a:stCxn id="12" idx="2"/>
              <a:endCxn id="94" idx="2"/>
            </p:cNvCxnSpPr>
            <p:nvPr/>
          </p:nvCxnSpPr>
          <p:spPr>
            <a:xfrm>
              <a:off x="7263765" y="2468880"/>
              <a:ext cx="0" cy="69838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5" name="群組 24"/>
            <p:cNvGrpSpPr/>
            <p:nvPr/>
          </p:nvGrpSpPr>
          <p:grpSpPr>
            <a:xfrm rot="5400000">
              <a:off x="7164705" y="3169920"/>
              <a:ext cx="213360" cy="198120"/>
              <a:chOff x="2125980" y="3992880"/>
              <a:chExt cx="243840" cy="243840"/>
            </a:xfrm>
          </p:grpSpPr>
          <p:grpSp>
            <p:nvGrpSpPr>
              <p:cNvPr id="91" name="群組 90"/>
              <p:cNvGrpSpPr/>
              <p:nvPr/>
            </p:nvGrpSpPr>
            <p:grpSpPr>
              <a:xfrm>
                <a:off x="2125980" y="3992880"/>
                <a:ext cx="243840" cy="243840"/>
                <a:chOff x="2125980" y="3992880"/>
                <a:chExt cx="327660" cy="190500"/>
              </a:xfrm>
            </p:grpSpPr>
            <p:sp>
              <p:nvSpPr>
                <p:cNvPr id="93" name="弧形 92"/>
                <p:cNvSpPr/>
                <p:nvPr/>
              </p:nvSpPr>
              <p:spPr>
                <a:xfrm>
                  <a:off x="212598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flipH="1">
                  <a:off x="213360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92" name="橢圓 91"/>
              <p:cNvSpPr/>
              <p:nvPr/>
            </p:nvSpPr>
            <p:spPr>
              <a:xfrm>
                <a:off x="2209800" y="4069080"/>
                <a:ext cx="7620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26" name="直線接點 25"/>
            <p:cNvCxnSpPr/>
            <p:nvPr/>
          </p:nvCxnSpPr>
          <p:spPr>
            <a:xfrm flipH="1">
              <a:off x="7256145" y="3368040"/>
              <a:ext cx="0" cy="12344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>
              <a:endCxn id="90" idx="2"/>
            </p:cNvCxnSpPr>
            <p:nvPr/>
          </p:nvCxnSpPr>
          <p:spPr>
            <a:xfrm>
              <a:off x="7507605" y="2446020"/>
              <a:ext cx="0" cy="94984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8" name="群組 27"/>
            <p:cNvGrpSpPr/>
            <p:nvPr/>
          </p:nvGrpSpPr>
          <p:grpSpPr>
            <a:xfrm rot="5400000">
              <a:off x="7400925" y="3398520"/>
              <a:ext cx="213360" cy="198120"/>
              <a:chOff x="2125980" y="3992880"/>
              <a:chExt cx="243840" cy="243840"/>
            </a:xfrm>
          </p:grpSpPr>
          <p:grpSp>
            <p:nvGrpSpPr>
              <p:cNvPr id="87" name="群組 86"/>
              <p:cNvGrpSpPr/>
              <p:nvPr/>
            </p:nvGrpSpPr>
            <p:grpSpPr>
              <a:xfrm>
                <a:off x="2125980" y="3992880"/>
                <a:ext cx="243840" cy="243840"/>
                <a:chOff x="2125980" y="3992880"/>
                <a:chExt cx="327660" cy="190500"/>
              </a:xfrm>
            </p:grpSpPr>
            <p:sp>
              <p:nvSpPr>
                <p:cNvPr id="89" name="弧形 88"/>
                <p:cNvSpPr/>
                <p:nvPr/>
              </p:nvSpPr>
              <p:spPr>
                <a:xfrm>
                  <a:off x="212598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flipH="1">
                  <a:off x="2133600" y="3992880"/>
                  <a:ext cx="320040" cy="190500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88" name="橢圓 87"/>
              <p:cNvSpPr/>
              <p:nvPr/>
            </p:nvSpPr>
            <p:spPr>
              <a:xfrm>
                <a:off x="2209800" y="4069080"/>
                <a:ext cx="7620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29" name="直線接點 28"/>
            <p:cNvCxnSpPr>
              <a:stCxn id="89" idx="2"/>
              <a:endCxn id="105" idx="7"/>
            </p:cNvCxnSpPr>
            <p:nvPr/>
          </p:nvCxnSpPr>
          <p:spPr>
            <a:xfrm flipH="1">
              <a:off x="7493224" y="3599298"/>
              <a:ext cx="0" cy="108168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線單箭頭接點 29"/>
            <p:cNvCxnSpPr/>
            <p:nvPr/>
          </p:nvCxnSpPr>
          <p:spPr>
            <a:xfrm flipH="1" flipV="1">
              <a:off x="6494145" y="3055620"/>
              <a:ext cx="476653" cy="714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線單箭頭接點 30"/>
            <p:cNvCxnSpPr/>
            <p:nvPr/>
          </p:nvCxnSpPr>
          <p:spPr>
            <a:xfrm flipH="1" flipV="1">
              <a:off x="6508057" y="3287792"/>
              <a:ext cx="726181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線單箭頭接點 31"/>
            <p:cNvCxnSpPr/>
            <p:nvPr/>
          </p:nvCxnSpPr>
          <p:spPr>
            <a:xfrm flipH="1" flipV="1">
              <a:off x="6492818" y="3493532"/>
              <a:ext cx="9885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線單箭頭接點 33"/>
            <p:cNvCxnSpPr/>
            <p:nvPr/>
          </p:nvCxnSpPr>
          <p:spPr>
            <a:xfrm flipH="1">
              <a:off x="6014085" y="4076700"/>
              <a:ext cx="996315" cy="714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線單箭頭接點 34"/>
            <p:cNvCxnSpPr/>
            <p:nvPr/>
          </p:nvCxnSpPr>
          <p:spPr>
            <a:xfrm>
              <a:off x="3834765" y="1973580"/>
              <a:ext cx="60198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線單箭頭接點 35"/>
            <p:cNvCxnSpPr/>
            <p:nvPr/>
          </p:nvCxnSpPr>
          <p:spPr>
            <a:xfrm flipV="1">
              <a:off x="3842385" y="2293620"/>
              <a:ext cx="5791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直線單箭頭接點 36"/>
            <p:cNvCxnSpPr/>
            <p:nvPr/>
          </p:nvCxnSpPr>
          <p:spPr>
            <a:xfrm flipV="1">
              <a:off x="2432685" y="2235190"/>
              <a:ext cx="53789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線單箭頭接點 37"/>
            <p:cNvCxnSpPr/>
            <p:nvPr/>
          </p:nvCxnSpPr>
          <p:spPr>
            <a:xfrm>
              <a:off x="2646045" y="1996440"/>
              <a:ext cx="31691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線接點 38"/>
            <p:cNvCxnSpPr/>
            <p:nvPr/>
          </p:nvCxnSpPr>
          <p:spPr>
            <a:xfrm flipV="1">
              <a:off x="2630805" y="1760220"/>
              <a:ext cx="0" cy="23622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直線單箭頭接點 39"/>
            <p:cNvCxnSpPr>
              <a:stCxn id="41" idx="6"/>
            </p:cNvCxnSpPr>
            <p:nvPr/>
          </p:nvCxnSpPr>
          <p:spPr>
            <a:xfrm>
              <a:off x="1190625" y="2205990"/>
              <a:ext cx="36263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橢圓 40"/>
            <p:cNvSpPr/>
            <p:nvPr/>
          </p:nvSpPr>
          <p:spPr>
            <a:xfrm>
              <a:off x="1091565" y="2148840"/>
              <a:ext cx="99060" cy="1143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42" name="直線單箭頭接點 41"/>
            <p:cNvCxnSpPr/>
            <p:nvPr/>
          </p:nvCxnSpPr>
          <p:spPr>
            <a:xfrm>
              <a:off x="763905" y="2202180"/>
              <a:ext cx="31691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線單箭頭接點 42"/>
            <p:cNvCxnSpPr/>
            <p:nvPr/>
          </p:nvCxnSpPr>
          <p:spPr>
            <a:xfrm flipH="1" flipV="1">
              <a:off x="1144905" y="2269012"/>
              <a:ext cx="0" cy="2028668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/>
            <p:nvPr/>
          </p:nvCxnSpPr>
          <p:spPr>
            <a:xfrm flipH="1">
              <a:off x="1143000" y="4297680"/>
              <a:ext cx="295656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線單箭頭接點 46"/>
            <p:cNvCxnSpPr/>
            <p:nvPr/>
          </p:nvCxnSpPr>
          <p:spPr>
            <a:xfrm flipV="1">
              <a:off x="3194685" y="2413794"/>
              <a:ext cx="0" cy="103806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線單箭頭接點 47"/>
            <p:cNvCxnSpPr/>
            <p:nvPr/>
          </p:nvCxnSpPr>
          <p:spPr>
            <a:xfrm flipV="1">
              <a:off x="3590925" y="2413794"/>
              <a:ext cx="0" cy="64182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線接點 48"/>
            <p:cNvCxnSpPr/>
            <p:nvPr/>
          </p:nvCxnSpPr>
          <p:spPr>
            <a:xfrm flipH="1">
              <a:off x="3575686" y="3032760"/>
              <a:ext cx="128587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線接點 49"/>
            <p:cNvCxnSpPr/>
            <p:nvPr/>
          </p:nvCxnSpPr>
          <p:spPr>
            <a:xfrm flipH="1">
              <a:off x="3177540" y="3467100"/>
              <a:ext cx="169164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線單箭頭接點 52"/>
            <p:cNvCxnSpPr/>
            <p:nvPr/>
          </p:nvCxnSpPr>
          <p:spPr>
            <a:xfrm flipH="1" flipV="1">
              <a:off x="4737736" y="4099560"/>
              <a:ext cx="70294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文字方塊 53"/>
            <p:cNvSpPr txBox="1"/>
            <p:nvPr/>
          </p:nvSpPr>
          <p:spPr>
            <a:xfrm>
              <a:off x="885825" y="1897380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文字方塊 54"/>
            <p:cNvSpPr txBox="1"/>
            <p:nvPr/>
          </p:nvSpPr>
          <p:spPr>
            <a:xfrm>
              <a:off x="908685" y="2278380"/>
              <a:ext cx="289560" cy="312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702945" y="2552700"/>
              <a:ext cx="4876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文字方塊 56"/>
            <p:cNvSpPr txBox="1"/>
            <p:nvPr/>
          </p:nvSpPr>
          <p:spPr>
            <a:xfrm>
              <a:off x="2173605" y="3977640"/>
              <a:ext cx="441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文字方塊 82"/>
            <p:cNvSpPr txBox="1"/>
            <p:nvPr/>
          </p:nvSpPr>
          <p:spPr>
            <a:xfrm>
              <a:off x="4067435" y="4130040"/>
              <a:ext cx="6944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MRAS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091939" y="3886200"/>
              <a:ext cx="647701" cy="8305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34" name="群組 133"/>
            <p:cNvGrpSpPr/>
            <p:nvPr/>
          </p:nvGrpSpPr>
          <p:grpSpPr>
            <a:xfrm>
              <a:off x="1693545" y="3322320"/>
              <a:ext cx="723900" cy="657424"/>
              <a:chOff x="1670685" y="3368040"/>
              <a:chExt cx="723900" cy="657424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1670685" y="3436620"/>
                <a:ext cx="723900" cy="4724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2" name="文字方塊 81"/>
                  <p:cNvSpPr txBox="1"/>
                  <p:nvPr/>
                </p:nvSpPr>
                <p:spPr>
                  <a:xfrm>
                    <a:off x="1685925" y="3368040"/>
                    <a:ext cx="584835" cy="6574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zh-TW" altLang="en-US" sz="1400" i="1" smtClean="0">
                                  <a:latin typeface="Cambria Math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altLang="zh-TW" sz="14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400" i="1" smtClean="0">
                                      <a:latin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𝑑𝑡</m:t>
                              </m:r>
                            </m:e>
                          </m:nary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82" name="文字方塊 8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85925" y="3368040"/>
                    <a:ext cx="584835" cy="657424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 r="-9375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文字方塊 60"/>
                <p:cNvSpPr txBox="1"/>
                <p:nvPr/>
              </p:nvSpPr>
              <p:spPr>
                <a:xfrm>
                  <a:off x="2501265" y="3276600"/>
                  <a:ext cx="50308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𝒆𝑬</m:t>
                            </m:r>
                          </m:sub>
                        </m:sSub>
                      </m:oMath>
                    </m:oMathPara>
                  </a14:m>
                  <a:endParaRPr lang="zh-TW" altLang="en-US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61" name="文字方塊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01265" y="3276600"/>
                  <a:ext cx="503086" cy="30777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73" name="群組 172"/>
            <p:cNvGrpSpPr/>
            <p:nvPr/>
          </p:nvGrpSpPr>
          <p:grpSpPr>
            <a:xfrm>
              <a:off x="870584" y="3429000"/>
              <a:ext cx="546735" cy="358140"/>
              <a:chOff x="2836544" y="4991100"/>
              <a:chExt cx="546735" cy="358140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2836544" y="4991100"/>
                <a:ext cx="546735" cy="3581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" name="文字方塊 51"/>
              <p:cNvSpPr txBox="1"/>
              <p:nvPr/>
            </p:nvSpPr>
            <p:spPr>
              <a:xfrm>
                <a:off x="2882265" y="5006340"/>
                <a:ext cx="4732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lang="en-US" altLang="zh-TW" sz="14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TW" sz="14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TW" altLang="en-US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63" name="直線單箭頭接點 62"/>
            <p:cNvCxnSpPr/>
            <p:nvPr/>
          </p:nvCxnSpPr>
          <p:spPr>
            <a:xfrm flipH="1" flipV="1">
              <a:off x="2047875" y="3870960"/>
              <a:ext cx="0" cy="41910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文字方塊 64"/>
            <p:cNvSpPr txBox="1"/>
            <p:nvPr/>
          </p:nvSpPr>
          <p:spPr>
            <a:xfrm>
              <a:off x="451485" y="1859280"/>
              <a:ext cx="4603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mc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6539865" y="2689860"/>
              <a:ext cx="3401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6600825" y="2994660"/>
              <a:ext cx="3401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6669405" y="3215640"/>
              <a:ext cx="3337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文字方塊 68"/>
            <p:cNvSpPr txBox="1"/>
            <p:nvPr/>
          </p:nvSpPr>
          <p:spPr>
            <a:xfrm>
              <a:off x="3720465" y="2727960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文字方塊 69"/>
            <p:cNvSpPr txBox="1"/>
            <p:nvPr/>
          </p:nvSpPr>
          <p:spPr>
            <a:xfrm>
              <a:off x="3453765" y="3169920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文字方塊 70"/>
            <p:cNvSpPr txBox="1"/>
            <p:nvPr/>
          </p:nvSpPr>
          <p:spPr>
            <a:xfrm>
              <a:off x="2379345" y="1920240"/>
              <a:ext cx="3465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qc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字方塊 71"/>
            <p:cNvSpPr txBox="1"/>
            <p:nvPr/>
          </p:nvSpPr>
          <p:spPr>
            <a:xfrm>
              <a:off x="2447925" y="1455420"/>
              <a:ext cx="5597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=0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文字方塊 72"/>
            <p:cNvSpPr txBox="1"/>
            <p:nvPr/>
          </p:nvSpPr>
          <p:spPr>
            <a:xfrm>
              <a:off x="3842385" y="1653540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conq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文字方塊 73"/>
            <p:cNvSpPr txBox="1"/>
            <p:nvPr/>
          </p:nvSpPr>
          <p:spPr>
            <a:xfrm>
              <a:off x="3865245" y="1981200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cond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向右箭號 74"/>
            <p:cNvSpPr/>
            <p:nvPr/>
          </p:nvSpPr>
          <p:spPr>
            <a:xfrm>
              <a:off x="6478905" y="2004060"/>
              <a:ext cx="342900" cy="2819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文字方塊 75"/>
            <p:cNvSpPr txBox="1"/>
            <p:nvPr/>
          </p:nvSpPr>
          <p:spPr>
            <a:xfrm>
              <a:off x="6273165" y="158496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~Q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向右箭號 76"/>
            <p:cNvSpPr/>
            <p:nvPr/>
          </p:nvSpPr>
          <p:spPr>
            <a:xfrm>
              <a:off x="5419725" y="2019300"/>
              <a:ext cx="350520" cy="2819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文字方塊 77"/>
            <p:cNvSpPr txBox="1"/>
            <p:nvPr/>
          </p:nvSpPr>
          <p:spPr>
            <a:xfrm>
              <a:off x="5823585" y="1897380"/>
              <a:ext cx="5934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Gate</a:t>
              </a:r>
            </a:p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Drive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文字方塊 78"/>
            <p:cNvSpPr txBox="1"/>
            <p:nvPr/>
          </p:nvSpPr>
          <p:spPr>
            <a:xfrm>
              <a:off x="5290185" y="160782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~G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7" name="群組 106"/>
            <p:cNvGrpSpPr/>
            <p:nvPr/>
          </p:nvGrpSpPr>
          <p:grpSpPr>
            <a:xfrm>
              <a:off x="6920865" y="4282440"/>
              <a:ext cx="1638300" cy="1008817"/>
              <a:chOff x="6928485" y="3726180"/>
              <a:chExt cx="1638300" cy="1008817"/>
            </a:xfrm>
          </p:grpSpPr>
          <p:grpSp>
            <p:nvGrpSpPr>
              <p:cNvPr id="14" name="群組 13"/>
              <p:cNvGrpSpPr/>
              <p:nvPr/>
            </p:nvGrpSpPr>
            <p:grpSpPr>
              <a:xfrm>
                <a:off x="6928485" y="4030980"/>
                <a:ext cx="719279" cy="640080"/>
                <a:chOff x="6659880" y="4518660"/>
                <a:chExt cx="719279" cy="640080"/>
              </a:xfrm>
            </p:grpSpPr>
            <p:sp>
              <p:nvSpPr>
                <p:cNvPr id="105" name="橢圓 104"/>
                <p:cNvSpPr/>
                <p:nvPr/>
              </p:nvSpPr>
              <p:spPr>
                <a:xfrm>
                  <a:off x="6659880" y="4518660"/>
                  <a:ext cx="670560" cy="64008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6" name="文字方塊 105"/>
                <p:cNvSpPr txBox="1"/>
                <p:nvPr/>
              </p:nvSpPr>
              <p:spPr>
                <a:xfrm>
                  <a:off x="6675120" y="4671060"/>
                  <a:ext cx="70403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PMSM</a:t>
                  </a:r>
                  <a:endParaRPr lang="zh-TW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" name="圓角矩形 3"/>
              <p:cNvSpPr/>
              <p:nvPr/>
            </p:nvSpPr>
            <p:spPr>
              <a:xfrm>
                <a:off x="7606665" y="4312920"/>
                <a:ext cx="365760" cy="91440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7995285" y="4183380"/>
                <a:ext cx="571500" cy="35814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" name="弧形 5"/>
              <p:cNvSpPr/>
              <p:nvPr/>
            </p:nvSpPr>
            <p:spPr>
              <a:xfrm rot="979067">
                <a:off x="6958964" y="4038600"/>
                <a:ext cx="784860" cy="693420"/>
              </a:xfrm>
              <a:prstGeom prst="arc">
                <a:avLst>
                  <a:gd name="adj1" fmla="val 19226420"/>
                  <a:gd name="adj2" fmla="val 356812"/>
                </a:avLst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" name="文字方塊 6"/>
              <p:cNvSpPr txBox="1"/>
              <p:nvPr/>
            </p:nvSpPr>
            <p:spPr>
              <a:xfrm>
                <a:off x="8002905" y="4213860"/>
                <a:ext cx="5533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Load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 rot="21030502" flipV="1">
                <a:off x="7118985" y="3931920"/>
                <a:ext cx="784860" cy="693420"/>
              </a:xfrm>
              <a:prstGeom prst="arc">
                <a:avLst>
                  <a:gd name="adj1" fmla="val 19226420"/>
                  <a:gd name="adj2" fmla="val 356812"/>
                </a:avLst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" name="文字方塊 8"/>
              <p:cNvSpPr txBox="1"/>
              <p:nvPr/>
            </p:nvSpPr>
            <p:spPr>
              <a:xfrm>
                <a:off x="7499985" y="3931920"/>
                <a:ext cx="3300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文字方塊 9"/>
              <p:cNvSpPr txBox="1"/>
              <p:nvPr/>
            </p:nvSpPr>
            <p:spPr>
              <a:xfrm>
                <a:off x="7652385" y="4427220"/>
                <a:ext cx="3674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文字方塊 10"/>
              <p:cNvSpPr txBox="1"/>
              <p:nvPr/>
            </p:nvSpPr>
            <p:spPr>
              <a:xfrm>
                <a:off x="7522845" y="3726180"/>
                <a:ext cx="4074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9" name="群組 108"/>
            <p:cNvGrpSpPr/>
            <p:nvPr/>
          </p:nvGrpSpPr>
          <p:grpSpPr>
            <a:xfrm>
              <a:off x="5890260" y="2870954"/>
              <a:ext cx="596264" cy="786646"/>
              <a:chOff x="5890260" y="2870954"/>
              <a:chExt cx="596264" cy="786646"/>
            </a:xfrm>
          </p:grpSpPr>
          <p:sp>
            <p:nvSpPr>
              <p:cNvPr id="99" name="矩形 98"/>
              <p:cNvSpPr/>
              <p:nvPr/>
            </p:nvSpPr>
            <p:spPr>
              <a:xfrm>
                <a:off x="5890260" y="2872740"/>
                <a:ext cx="596264" cy="7848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5903141" y="2870954"/>
                <a:ext cx="553357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-b-c</a:t>
                </a:r>
              </a:p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  <a:p>
                <a:pPr algn="ctr"/>
                <a:r>
                  <a:rPr lang="en-US" altLang="zh-TW" sz="1400" dirty="0" smtClean="0">
                    <a:latin typeface="Symbol" panose="05050102010706020507" pitchFamily="18" charset="2"/>
                    <a:cs typeface="Times New Roman" panose="02020603050405020304" pitchFamily="18" charset="0"/>
                  </a:rPr>
                  <a:t>a-b</a:t>
                </a:r>
                <a:endParaRPr lang="en-US" altLang="zh-TW" sz="1400" dirty="0">
                  <a:latin typeface="Symbol" panose="05050102010706020507" pitchFamily="18" charset="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1" name="群組 110"/>
            <p:cNvGrpSpPr/>
            <p:nvPr/>
          </p:nvGrpSpPr>
          <p:grpSpPr>
            <a:xfrm>
              <a:off x="4861560" y="2878574"/>
              <a:ext cx="596264" cy="786646"/>
              <a:chOff x="5890260" y="2870954"/>
              <a:chExt cx="596264" cy="786646"/>
            </a:xfrm>
          </p:grpSpPr>
          <p:sp>
            <p:nvSpPr>
              <p:cNvPr id="112" name="矩形 111"/>
              <p:cNvSpPr/>
              <p:nvPr/>
            </p:nvSpPr>
            <p:spPr>
              <a:xfrm>
                <a:off x="5890260" y="2872740"/>
                <a:ext cx="596264" cy="7848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5924779" y="2870954"/>
                <a:ext cx="510076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 smtClean="0">
                    <a:latin typeface="Symbol" panose="05050102010706020507" pitchFamily="18" charset="2"/>
                    <a:cs typeface="Times New Roman" panose="02020603050405020304" pitchFamily="18" charset="0"/>
                  </a:rPr>
                  <a:t>a-b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d-q</a:t>
                </a:r>
                <a:endParaRPr lang="en-US" altLang="zh-TW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6" name="群組 115"/>
            <p:cNvGrpSpPr/>
            <p:nvPr/>
          </p:nvGrpSpPr>
          <p:grpSpPr>
            <a:xfrm>
              <a:off x="5433060" y="3937754"/>
              <a:ext cx="596264" cy="786646"/>
              <a:chOff x="5890260" y="2870954"/>
              <a:chExt cx="596264" cy="786646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5890260" y="2872740"/>
                <a:ext cx="596264" cy="7848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5903141" y="2870954"/>
                <a:ext cx="553357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-b-c</a:t>
                </a:r>
              </a:p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</a:p>
              <a:p>
                <a:pPr algn="ctr"/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d-q</a:t>
                </a:r>
                <a:endParaRPr lang="en-US" altLang="zh-TW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22" name="直線單箭頭接點 121"/>
            <p:cNvCxnSpPr/>
            <p:nvPr/>
          </p:nvCxnSpPr>
          <p:spPr>
            <a:xfrm>
              <a:off x="4244340" y="3040380"/>
              <a:ext cx="0" cy="83058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6" name="直線單箭頭接點 125"/>
            <p:cNvCxnSpPr/>
            <p:nvPr/>
          </p:nvCxnSpPr>
          <p:spPr>
            <a:xfrm flipH="1" flipV="1">
              <a:off x="5457826" y="3070860"/>
              <a:ext cx="44005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9" name="直線單箭頭接點 128"/>
            <p:cNvCxnSpPr/>
            <p:nvPr/>
          </p:nvCxnSpPr>
          <p:spPr>
            <a:xfrm flipH="1" flipV="1">
              <a:off x="5457826" y="3467100"/>
              <a:ext cx="44005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1" name="直線單箭頭接點 130"/>
            <p:cNvCxnSpPr/>
            <p:nvPr/>
          </p:nvCxnSpPr>
          <p:spPr>
            <a:xfrm>
              <a:off x="4564380" y="3467100"/>
              <a:ext cx="0" cy="41910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9" name="直線單箭頭接點 138"/>
            <p:cNvCxnSpPr/>
            <p:nvPr/>
          </p:nvCxnSpPr>
          <p:spPr>
            <a:xfrm>
              <a:off x="2432685" y="3630930"/>
              <a:ext cx="36263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0" name="橢圓 139"/>
            <p:cNvSpPr/>
            <p:nvPr/>
          </p:nvSpPr>
          <p:spPr>
            <a:xfrm>
              <a:off x="4206240" y="301752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" name="橢圓 140"/>
            <p:cNvSpPr/>
            <p:nvPr/>
          </p:nvSpPr>
          <p:spPr>
            <a:xfrm>
              <a:off x="4541520" y="345948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" name="橢圓 141"/>
            <p:cNvSpPr/>
            <p:nvPr/>
          </p:nvSpPr>
          <p:spPr>
            <a:xfrm>
              <a:off x="2019300" y="428244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45" name="直線單箭頭接點 144"/>
            <p:cNvCxnSpPr/>
            <p:nvPr/>
          </p:nvCxnSpPr>
          <p:spPr>
            <a:xfrm flipH="1" flipV="1">
              <a:off x="4745356" y="4495800"/>
              <a:ext cx="70294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0" name="直線單箭頭接點 149"/>
            <p:cNvCxnSpPr/>
            <p:nvPr/>
          </p:nvCxnSpPr>
          <p:spPr>
            <a:xfrm flipH="1" flipV="1">
              <a:off x="6036946" y="4283154"/>
              <a:ext cx="124777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2" name="直線單箭頭接點 151"/>
            <p:cNvCxnSpPr/>
            <p:nvPr/>
          </p:nvCxnSpPr>
          <p:spPr>
            <a:xfrm flipH="1">
              <a:off x="6014086" y="4488180"/>
              <a:ext cx="1491614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4" name="橢圓 153"/>
            <p:cNvSpPr/>
            <p:nvPr/>
          </p:nvSpPr>
          <p:spPr>
            <a:xfrm>
              <a:off x="6979920" y="406146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" name="橢圓 154"/>
            <p:cNvSpPr/>
            <p:nvPr/>
          </p:nvSpPr>
          <p:spPr>
            <a:xfrm>
              <a:off x="7223760" y="425196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" name="橢圓 155"/>
            <p:cNvSpPr/>
            <p:nvPr/>
          </p:nvSpPr>
          <p:spPr>
            <a:xfrm>
              <a:off x="7467600" y="4450080"/>
              <a:ext cx="45720" cy="4572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57" name="直線單箭頭接點 156"/>
            <p:cNvCxnSpPr/>
            <p:nvPr/>
          </p:nvCxnSpPr>
          <p:spPr>
            <a:xfrm flipH="1" flipV="1">
              <a:off x="5770245" y="4730274"/>
              <a:ext cx="0" cy="26082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8" name="直線單箭頭接點 157"/>
            <p:cNvCxnSpPr/>
            <p:nvPr/>
          </p:nvCxnSpPr>
          <p:spPr>
            <a:xfrm flipH="1">
              <a:off x="5145405" y="2651760"/>
              <a:ext cx="0" cy="23622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1" name="文字方塊 160"/>
                <p:cNvSpPr txBox="1"/>
                <p:nvPr/>
              </p:nvSpPr>
              <p:spPr>
                <a:xfrm>
                  <a:off x="4726305" y="2529840"/>
                  <a:ext cx="50308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𝒆𝑬</m:t>
                            </m:r>
                          </m:sub>
                        </m:sSub>
                      </m:oMath>
                    </m:oMathPara>
                  </a14:m>
                  <a:endParaRPr lang="zh-TW" altLang="en-US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61" name="文字方塊 1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6305" y="2529840"/>
                  <a:ext cx="503086" cy="30777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2" name="文字方塊 161"/>
                <p:cNvSpPr txBox="1"/>
                <p:nvPr/>
              </p:nvSpPr>
              <p:spPr>
                <a:xfrm>
                  <a:off x="5739765" y="4800600"/>
                  <a:ext cx="50308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zh-TW" sz="1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𝒆𝑬</m:t>
                            </m:r>
                          </m:sub>
                        </m:sSub>
                      </m:oMath>
                    </m:oMathPara>
                  </a14:m>
                  <a:endParaRPr lang="zh-TW" altLang="en-US" sz="14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62" name="文字方塊 1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9765" y="4800600"/>
                  <a:ext cx="503086" cy="30777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3" name="文字方塊 162"/>
            <p:cNvSpPr txBox="1"/>
            <p:nvPr/>
          </p:nvSpPr>
          <p:spPr>
            <a:xfrm>
              <a:off x="5556885" y="2758440"/>
              <a:ext cx="3097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164" name="文字方塊 163"/>
            <p:cNvSpPr txBox="1"/>
            <p:nvPr/>
          </p:nvSpPr>
          <p:spPr>
            <a:xfrm>
              <a:off x="5534025" y="3177540"/>
              <a:ext cx="3000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166" name="文字方塊 165"/>
            <p:cNvSpPr txBox="1"/>
            <p:nvPr/>
          </p:nvSpPr>
          <p:spPr>
            <a:xfrm>
              <a:off x="4939665" y="3794760"/>
              <a:ext cx="3433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文字方塊 166"/>
            <p:cNvSpPr txBox="1"/>
            <p:nvPr/>
          </p:nvSpPr>
          <p:spPr>
            <a:xfrm>
              <a:off x="4932045" y="4183380"/>
              <a:ext cx="3433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文字方塊 167"/>
            <p:cNvSpPr txBox="1"/>
            <p:nvPr/>
          </p:nvSpPr>
          <p:spPr>
            <a:xfrm>
              <a:off x="6196965" y="3779520"/>
              <a:ext cx="3433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文字方塊 168"/>
            <p:cNvSpPr txBox="1"/>
            <p:nvPr/>
          </p:nvSpPr>
          <p:spPr>
            <a:xfrm>
              <a:off x="6166485" y="4015740"/>
              <a:ext cx="3433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0" name="文字方塊 169"/>
            <p:cNvSpPr txBox="1"/>
            <p:nvPr/>
          </p:nvSpPr>
          <p:spPr>
            <a:xfrm>
              <a:off x="6143625" y="4206240"/>
              <a:ext cx="3369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2" name="矩形 171"/>
          <p:cNvSpPr/>
          <p:nvPr/>
        </p:nvSpPr>
        <p:spPr>
          <a:xfrm>
            <a:off x="551959" y="574637"/>
            <a:ext cx="716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6: Position Sensor-less Control of PMSM with Model Reference Adaptive System (MRAS)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Observer</a:t>
            </a:r>
            <a:endParaRPr lang="en-US" altLang="zh-TW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138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群組 45"/>
          <p:cNvGrpSpPr/>
          <p:nvPr/>
        </p:nvGrpSpPr>
        <p:grpSpPr>
          <a:xfrm>
            <a:off x="2286000" y="1819275"/>
            <a:ext cx="3657600" cy="2308860"/>
            <a:chOff x="1729740" y="1295400"/>
            <a:chExt cx="3657600" cy="2308860"/>
          </a:xfrm>
        </p:grpSpPr>
        <p:cxnSp>
          <p:nvCxnSpPr>
            <p:cNvPr id="28" name="直線單箭頭接點 27"/>
            <p:cNvCxnSpPr/>
            <p:nvPr/>
          </p:nvCxnSpPr>
          <p:spPr>
            <a:xfrm flipV="1">
              <a:off x="3040380" y="1958340"/>
              <a:ext cx="640080" cy="137160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群組 7"/>
            <p:cNvGrpSpPr/>
            <p:nvPr/>
          </p:nvGrpSpPr>
          <p:grpSpPr>
            <a:xfrm>
              <a:off x="2918460" y="1303020"/>
              <a:ext cx="1005840" cy="586740"/>
              <a:chOff x="3436620" y="2240280"/>
              <a:chExt cx="1005840" cy="586740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3436620" y="2240280"/>
                <a:ext cx="1005840" cy="5867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" name="文字方塊 2"/>
              <p:cNvSpPr txBox="1"/>
              <p:nvPr/>
            </p:nvSpPr>
            <p:spPr>
              <a:xfrm>
                <a:off x="3463631" y="2263140"/>
                <a:ext cx="95083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Reference</a:t>
                </a:r>
              </a:p>
              <a:p>
                <a:pPr algn="ctr"/>
                <a:r>
                  <a:rPr lang="en-US" altLang="zh-TW" sz="1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Model</a:t>
                </a:r>
                <a:endParaRPr lang="zh-TW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2918460" y="2225040"/>
              <a:ext cx="1005840" cy="586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2910175" y="2255520"/>
              <a:ext cx="10214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Adjustable</a:t>
              </a:r>
            </a:p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Model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" name="群組 9"/>
            <p:cNvGrpSpPr/>
            <p:nvPr/>
          </p:nvGrpSpPr>
          <p:grpSpPr>
            <a:xfrm>
              <a:off x="3710940" y="3017520"/>
              <a:ext cx="1297173" cy="586740"/>
              <a:chOff x="5410200" y="3459480"/>
              <a:chExt cx="1297173" cy="58674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5410200" y="3459480"/>
                <a:ext cx="1295400" cy="5867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" name="文字方塊 6"/>
              <p:cNvSpPr txBox="1"/>
              <p:nvPr/>
            </p:nvSpPr>
            <p:spPr>
              <a:xfrm>
                <a:off x="5440680" y="3474720"/>
                <a:ext cx="12666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Parameters</a:t>
                </a:r>
              </a:p>
              <a:p>
                <a:pPr algn="ctr"/>
                <a:r>
                  <a:rPr lang="en-US" altLang="zh-TW" sz="1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Adaptive Law</a:t>
                </a:r>
                <a:endParaRPr lang="zh-TW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2" name="直線單箭頭接點 11"/>
            <p:cNvCxnSpPr>
              <a:endCxn id="2" idx="1"/>
            </p:cNvCxnSpPr>
            <p:nvPr/>
          </p:nvCxnSpPr>
          <p:spPr>
            <a:xfrm>
              <a:off x="2346960" y="1577340"/>
              <a:ext cx="57150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線單箭頭接點 12"/>
            <p:cNvCxnSpPr/>
            <p:nvPr/>
          </p:nvCxnSpPr>
          <p:spPr>
            <a:xfrm>
              <a:off x="2354580" y="2514600"/>
              <a:ext cx="57150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>
            <a:xfrm>
              <a:off x="2354580" y="1562100"/>
              <a:ext cx="0" cy="96012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橢圓 15"/>
            <p:cNvSpPr/>
            <p:nvPr/>
          </p:nvSpPr>
          <p:spPr>
            <a:xfrm>
              <a:off x="4518660" y="1958340"/>
              <a:ext cx="205740" cy="20574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7" name="直線單箭頭接點 16"/>
            <p:cNvCxnSpPr/>
            <p:nvPr/>
          </p:nvCxnSpPr>
          <p:spPr>
            <a:xfrm>
              <a:off x="2004060" y="2057400"/>
              <a:ext cx="37338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>
              <a:stCxn id="2" idx="3"/>
            </p:cNvCxnSpPr>
            <p:nvPr/>
          </p:nvCxnSpPr>
          <p:spPr>
            <a:xfrm flipV="1">
              <a:off x="3924300" y="1592580"/>
              <a:ext cx="6858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 flipV="1">
              <a:off x="3924300" y="2529840"/>
              <a:ext cx="6858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線單箭頭接點 22"/>
            <p:cNvCxnSpPr/>
            <p:nvPr/>
          </p:nvCxnSpPr>
          <p:spPr>
            <a:xfrm>
              <a:off x="4610100" y="1592580"/>
              <a:ext cx="0" cy="35814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線單箭頭接點 24"/>
            <p:cNvCxnSpPr>
              <a:endCxn id="16" idx="4"/>
            </p:cNvCxnSpPr>
            <p:nvPr/>
          </p:nvCxnSpPr>
          <p:spPr>
            <a:xfrm flipV="1">
              <a:off x="4617720" y="2164080"/>
              <a:ext cx="0" cy="35814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>
              <a:endCxn id="6" idx="1"/>
            </p:cNvCxnSpPr>
            <p:nvPr/>
          </p:nvCxnSpPr>
          <p:spPr>
            <a:xfrm flipV="1">
              <a:off x="3055620" y="3310890"/>
              <a:ext cx="65532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線單箭頭接點 32"/>
            <p:cNvCxnSpPr/>
            <p:nvPr/>
          </p:nvCxnSpPr>
          <p:spPr>
            <a:xfrm flipH="1">
              <a:off x="5006340" y="3307080"/>
              <a:ext cx="37338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線接點 34"/>
            <p:cNvCxnSpPr/>
            <p:nvPr/>
          </p:nvCxnSpPr>
          <p:spPr>
            <a:xfrm flipV="1">
              <a:off x="5379720" y="2065020"/>
              <a:ext cx="0" cy="124968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直線接點 36"/>
            <p:cNvCxnSpPr>
              <a:stCxn id="16" idx="6"/>
            </p:cNvCxnSpPr>
            <p:nvPr/>
          </p:nvCxnSpPr>
          <p:spPr>
            <a:xfrm>
              <a:off x="4724400" y="2061210"/>
              <a:ext cx="662940" cy="381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文字方塊 39"/>
            <p:cNvSpPr txBox="1"/>
            <p:nvPr/>
          </p:nvSpPr>
          <p:spPr>
            <a:xfrm>
              <a:off x="4351020" y="1638300"/>
              <a:ext cx="2872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文字方塊 40"/>
            <p:cNvSpPr txBox="1"/>
            <p:nvPr/>
          </p:nvSpPr>
          <p:spPr>
            <a:xfrm>
              <a:off x="4358640" y="2148840"/>
              <a:ext cx="2439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文字方塊 41"/>
            <p:cNvSpPr txBox="1"/>
            <p:nvPr/>
          </p:nvSpPr>
          <p:spPr>
            <a:xfrm>
              <a:off x="4853940" y="1767840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TW" alt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文字方塊 42"/>
            <p:cNvSpPr txBox="1"/>
            <p:nvPr/>
          </p:nvSpPr>
          <p:spPr>
            <a:xfrm>
              <a:off x="1729740" y="1859280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TW" alt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文字方塊 43"/>
            <p:cNvSpPr txBox="1"/>
            <p:nvPr/>
          </p:nvSpPr>
          <p:spPr>
            <a:xfrm>
              <a:off x="4084320" y="1295400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zh-TW" alt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文字方塊 44"/>
                <p:cNvSpPr txBox="1"/>
                <p:nvPr/>
              </p:nvSpPr>
              <p:spPr>
                <a:xfrm>
                  <a:off x="4015740" y="2232660"/>
                  <a:ext cx="32893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b="1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altLang="zh-TW" sz="1400" b="1" i="1" smtClean="0">
                                <a:latin typeface="Cambria Math"/>
                              </a:rPr>
                              <m:t>𝒙</m:t>
                            </m:r>
                          </m:e>
                        </m:acc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45" name="文字方塊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15740" y="2232660"/>
                  <a:ext cx="328936" cy="307777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t="-3922" r="-3774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矩形 8"/>
          <p:cNvSpPr/>
          <p:nvPr/>
        </p:nvSpPr>
        <p:spPr>
          <a:xfrm>
            <a:off x="810954" y="653534"/>
            <a:ext cx="4682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Model Reference Adaptive System</a:t>
            </a:r>
            <a:endParaRPr lang="zh-TW" altLang="en-US" sz="2400" dirty="0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460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2327910" y="443865"/>
                <a:ext cx="2820003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7910" y="443865"/>
                <a:ext cx="2820003" cy="55983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2306955" y="963930"/>
                <a:ext cx="3455561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6955" y="963930"/>
                <a:ext cx="3455561" cy="55983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2552700" y="1619250"/>
                <a:ext cx="2865976" cy="6013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2700" y="1619250"/>
                <a:ext cx="2865976" cy="60138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2514600" y="2276475"/>
                <a:ext cx="3601692" cy="6013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2276475"/>
                <a:ext cx="3601692" cy="60138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2695575" y="3095625"/>
                <a:ext cx="4892750" cy="60189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)=−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)+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5575" y="3095625"/>
                <a:ext cx="4892750" cy="60189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2828925" y="3838575"/>
                <a:ext cx="3546419" cy="6013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) 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8925" y="3838575"/>
                <a:ext cx="3546419" cy="60138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/>
              <p:cNvSpPr txBox="1"/>
              <p:nvPr/>
            </p:nvSpPr>
            <p:spPr>
              <a:xfrm>
                <a:off x="666750" y="4619625"/>
                <a:ext cx="1329915" cy="5627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0" name="文字方塊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50" y="4619625"/>
                <a:ext cx="1329915" cy="562783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/>
              <p:cNvSpPr txBox="1"/>
              <p:nvPr/>
            </p:nvSpPr>
            <p:spPr>
              <a:xfrm>
                <a:off x="695325" y="5181600"/>
                <a:ext cx="844462" cy="35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1" name="文字方塊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325" y="5181600"/>
                <a:ext cx="844462" cy="357534"/>
              </a:xfrm>
              <a:prstGeom prst="rect">
                <a:avLst/>
              </a:prstGeom>
              <a:blipFill rotWithShape="1">
                <a:blip r:embed="rId9"/>
                <a:stretch>
                  <a:fillRect b="-169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/>
              <p:cNvSpPr txBox="1"/>
              <p:nvPr/>
            </p:nvSpPr>
            <p:spPr>
              <a:xfrm>
                <a:off x="685800" y="5572125"/>
                <a:ext cx="1680845" cy="5949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2" name="文字方塊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5572125"/>
                <a:ext cx="1680845" cy="59490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/>
              <p:cNvSpPr txBox="1"/>
              <p:nvPr/>
            </p:nvSpPr>
            <p:spPr>
              <a:xfrm>
                <a:off x="752475" y="6153150"/>
                <a:ext cx="961866" cy="35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4" name="文字方塊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475" y="6153150"/>
                <a:ext cx="961866" cy="357534"/>
              </a:xfrm>
              <a:prstGeom prst="rect">
                <a:avLst/>
              </a:prstGeom>
              <a:blipFill rotWithShape="1">
                <a:blip r:embed="rId11"/>
                <a:stretch>
                  <a:fillRect b="-169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字方塊 14"/>
              <p:cNvSpPr txBox="1"/>
              <p:nvPr/>
            </p:nvSpPr>
            <p:spPr>
              <a:xfrm>
                <a:off x="4229100" y="4895850"/>
                <a:ext cx="2865976" cy="6013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𝑞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5" name="文字方塊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100" y="4895850"/>
                <a:ext cx="2865976" cy="601383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字方塊 15"/>
              <p:cNvSpPr txBox="1"/>
              <p:nvPr/>
            </p:nvSpPr>
            <p:spPr>
              <a:xfrm>
                <a:off x="4238625" y="5553075"/>
                <a:ext cx="2852769" cy="6013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𝑞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𝑞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𝑞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6" name="文字方塊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8625" y="5553075"/>
                <a:ext cx="2852769" cy="601383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字方塊 16"/>
          <p:cNvSpPr txBox="1"/>
          <p:nvPr/>
        </p:nvSpPr>
        <p:spPr>
          <a:xfrm>
            <a:off x="342900" y="0"/>
            <a:ext cx="2407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 Model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85725" y="857250"/>
            <a:ext cx="2217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-q Model of PMSM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向右箭號 18"/>
          <p:cNvSpPr/>
          <p:nvPr/>
        </p:nvSpPr>
        <p:spPr>
          <a:xfrm>
            <a:off x="1038225" y="3629025"/>
            <a:ext cx="752475" cy="190500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向右箭號 19"/>
          <p:cNvSpPr/>
          <p:nvPr/>
        </p:nvSpPr>
        <p:spPr>
          <a:xfrm>
            <a:off x="962025" y="2466975"/>
            <a:ext cx="752475" cy="190500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文字方塊 20"/>
          <p:cNvSpPr txBox="1"/>
          <p:nvPr/>
        </p:nvSpPr>
        <p:spPr>
          <a:xfrm>
            <a:off x="285750" y="1714500"/>
            <a:ext cx="2028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Expressed with state equation of current 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790575" y="3162300"/>
            <a:ext cx="1119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Rearrange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向右箭號 22"/>
          <p:cNvSpPr/>
          <p:nvPr/>
        </p:nvSpPr>
        <p:spPr>
          <a:xfrm>
            <a:off x="2952750" y="5534025"/>
            <a:ext cx="552450" cy="409575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文字方塊 23"/>
          <p:cNvSpPr txBox="1"/>
          <p:nvPr/>
        </p:nvSpPr>
        <p:spPr>
          <a:xfrm>
            <a:off x="2371725" y="5010150"/>
            <a:ext cx="1670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 Model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7477125" y="5305425"/>
            <a:ext cx="581025" cy="571500"/>
            <a:chOff x="7477125" y="5305425"/>
            <a:chExt cx="581025" cy="571500"/>
          </a:xfrm>
        </p:grpSpPr>
        <p:sp>
          <p:nvSpPr>
            <p:cNvPr id="4" name="橢圓 3"/>
            <p:cNvSpPr/>
            <p:nvPr/>
          </p:nvSpPr>
          <p:spPr>
            <a:xfrm>
              <a:off x="7477125" y="5305425"/>
              <a:ext cx="581025" cy="5715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7591425" y="541020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TW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投影片編號版面配置區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87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971550" y="628650"/>
                <a:ext cx="1758750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p>
                        <m:sSup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sSup>
                        <m:sSup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𝐵</m:t>
                      </m:r>
                      <m:sSup>
                        <m:sSup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550" y="628650"/>
                <a:ext cx="1758750" cy="55983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962025" y="1371600"/>
                <a:ext cx="979050" cy="640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sub>
                                  <m:sup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𝑞</m:t>
                                    </m:r>
                                  </m:sub>
                                  <m:sup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025" y="1371600"/>
                <a:ext cx="979050" cy="64030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2028825" y="1438275"/>
                <a:ext cx="1104597" cy="640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sub>
                                  <m:sup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𝑞</m:t>
                                    </m:r>
                                  </m:sub>
                                  <m:sup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8825" y="1438275"/>
                <a:ext cx="1104597" cy="64030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3314700" y="1133475"/>
                <a:ext cx="1741310" cy="11328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𝐴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4700" y="1133475"/>
                <a:ext cx="1741310" cy="113287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5391150" y="1143000"/>
                <a:ext cx="1373517" cy="1136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𝐵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f>
                                  <m:f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1150" y="1143000"/>
                <a:ext cx="1373517" cy="113608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2076450" y="2428875"/>
                <a:ext cx="2865976" cy="6013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zh-TW" altLang="en-US" sz="1600" i="1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latin typeface="Cambria Math"/>
                                </a:rPr>
                                <m:t>𝑑</m:t>
                              </m:r>
                            </m:sub>
                            <m:sup>
                              <m:r>
                                <a:rPr lang="en-US" altLang="zh-TW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acc>
                        <m:accPr>
                          <m:chr m:val="̂"/>
                          <m:ctrlPr>
                            <a:rPr lang="zh-TW" altLang="en-US" sz="1600" i="1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latin typeface="Cambria Math"/>
                                </a:rPr>
                                <m:t>𝑑</m:t>
                              </m:r>
                            </m:sub>
                            <m:sup>
                              <m:r>
                                <a:rPr lang="en-US" altLang="zh-TW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acc>
                        <m:accPr>
                          <m:chr m:val="̂"/>
                          <m:ctrlPr>
                            <a:rPr lang="zh-TW" altLang="en-US" sz="1600" i="1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latin typeface="Cambria Math"/>
                                </a:rPr>
                                <m:t>𝑞</m:t>
                              </m:r>
                            </m:sub>
                            <m:sup>
                              <m:r>
                                <a:rPr lang="en-US" altLang="zh-TW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450" y="2428875"/>
                <a:ext cx="2865976" cy="60138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2076450" y="3048000"/>
                <a:ext cx="2852769" cy="6013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zh-TW" altLang="en-US" sz="1600" i="1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latin typeface="Cambria Math"/>
                                </a:rPr>
                                <m:t>𝑞</m:t>
                              </m:r>
                            </m:sub>
                            <m:sup>
                              <m:r>
                                <a:rPr lang="en-US" altLang="zh-TW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acc>
                        <m:accPr>
                          <m:chr m:val="̂"/>
                          <m:ctrlPr>
                            <a:rPr lang="zh-TW" altLang="en-US" sz="1600" i="1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latin typeface="Cambria Math"/>
                                </a:rPr>
                                <m:t>𝑞</m:t>
                              </m:r>
                            </m:sub>
                            <m:sup>
                              <m:r>
                                <a:rPr lang="en-US" altLang="zh-TW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acc>
                        <m:accPr>
                          <m:chr m:val="̂"/>
                          <m:ctrlPr>
                            <a:rPr lang="zh-TW" altLang="en-US" sz="1600" i="1"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latin typeface="Cambria Math"/>
                                </a:rPr>
                                <m:t>𝑑</m:t>
                              </m:r>
                            </m:sub>
                            <m:sup>
                              <m:r>
                                <a:rPr lang="en-US" altLang="zh-TW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Sup>
                        <m:sSubSup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𝑞</m:t>
                          </m:r>
                        </m:sub>
                        <m:sup>
                          <m:r>
                            <a:rPr lang="en-US" altLang="zh-TW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450" y="3048000"/>
                <a:ext cx="2852769" cy="601383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/>
              <p:cNvSpPr txBox="1"/>
              <p:nvPr/>
            </p:nvSpPr>
            <p:spPr>
              <a:xfrm>
                <a:off x="1514475" y="3971925"/>
                <a:ext cx="1816075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p>
                            <m:sSup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𝐴</m:t>
                          </m:r>
                        </m:e>
                      </m:acc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p>
                            <m:sSup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𝐵</m:t>
                      </m:r>
                      <m:sSup>
                        <m:sSup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𝑈</m:t>
                          </m:r>
                        </m:e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4" name="文字方塊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4475" y="3971925"/>
                <a:ext cx="1816075" cy="559833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字方塊 14"/>
              <p:cNvSpPr txBox="1"/>
              <p:nvPr/>
            </p:nvSpPr>
            <p:spPr>
              <a:xfrm>
                <a:off x="3562350" y="3981450"/>
                <a:ext cx="1025217" cy="7309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accPr>
                        <m:e>
                          <m:sSup>
                            <m:sSupPr>
                              <m:ctrlPr>
                                <a:rPr lang="en-US" altLang="zh-TW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TW" sz="1600" i="1">
                                  <a:latin typeface="Cambria Math"/>
                                </a:rPr>
                                <m:t>𝐼</m:t>
                              </m:r>
                            </m:e>
                            <m:sup>
                              <m:r>
                                <a:rPr lang="en-US" altLang="zh-TW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̂"/>
                                    <m:ctrlPr>
                                      <a:rPr lang="zh-TW" altLang="en-US" sz="1600" i="1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Sup>
                                      <m:sSubSupPr>
                                        <m:ctrlPr>
                                          <a:rPr lang="en-US" altLang="zh-TW" sz="16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zh-TW" sz="1600" i="1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latin typeface="Cambria Math"/>
                                          </a:rPr>
                                          <m:t>𝑑</m:t>
                                        </m:r>
                                      </m:sub>
                                      <m:sup>
                                        <m:r>
                                          <a:rPr lang="en-US" altLang="zh-TW" sz="1600" i="1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bSup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̂"/>
                                    <m:ctrlPr>
                                      <a:rPr lang="zh-TW" altLang="en-US" sz="1600" i="1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Sup>
                                      <m:sSubSupPr>
                                        <m:ctrlPr>
                                          <a:rPr lang="en-US" altLang="zh-TW" sz="16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zh-TW" sz="1600" i="1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latin typeface="Cambria Math"/>
                                          </a:rPr>
                                          <m:t>𝑞</m:t>
                                        </m:r>
                                      </m:sub>
                                      <m:sup>
                                        <m:r>
                                          <a:rPr lang="en-US" altLang="zh-TW" sz="1600" i="1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bSup>
                                  </m:e>
                                </m:acc>
                                <m:r>
                                  <m:rPr>
                                    <m:nor/>
                                  </m:rPr>
                                  <a:rPr lang="zh-TW" altLang="en-US" sz="1600" dirty="0"/>
                                  <m:t> 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5" name="文字方塊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2350" y="3981450"/>
                <a:ext cx="1025217" cy="73096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字方塊 15"/>
              <p:cNvSpPr txBox="1"/>
              <p:nvPr/>
            </p:nvSpPr>
            <p:spPr>
              <a:xfrm>
                <a:off x="4924425" y="3771900"/>
                <a:ext cx="1798634" cy="11328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𝐴</m:t>
                          </m:r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TW" altLang="en-US" sz="1600" b="0" i="1" smtClean="0">
                                            <a:latin typeface="Cambria Math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TW" altLang="en-US" sz="1600" b="0" i="1" smtClean="0">
                                            <a:latin typeface="Cambria Math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6" name="文字方塊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4425" y="3771900"/>
                <a:ext cx="1798634" cy="1132874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字方塊 16"/>
              <p:cNvSpPr txBox="1"/>
              <p:nvPr/>
            </p:nvSpPr>
            <p:spPr>
              <a:xfrm>
                <a:off x="1638300" y="4667250"/>
                <a:ext cx="1339789" cy="3475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𝑒𝑟𝑟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p>
                            <m:sSup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p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acc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7" name="文字方塊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8300" y="4667250"/>
                <a:ext cx="1339789" cy="347596"/>
              </a:xfrm>
              <a:prstGeom prst="rect">
                <a:avLst/>
              </a:prstGeom>
              <a:blipFill rotWithShape="1">
                <a:blip r:embed="rId12"/>
                <a:stretch>
                  <a:fillRect r="-2045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字方塊 18"/>
              <p:cNvSpPr txBox="1"/>
              <p:nvPr/>
            </p:nvSpPr>
            <p:spPr>
              <a:xfrm>
                <a:off x="2047875" y="5057775"/>
                <a:ext cx="4596515" cy="11328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𝑒𝑟𝑟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𝑑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𝑒𝑟𝑟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𝑞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</m:m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𝑒𝑟𝑟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𝑑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𝑒𝑟𝑟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𝑞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</m:m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𝐽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̂"/>
                                    <m:ctrlP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Sup>
                                      <m:sSubSup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𝑑</m:t>
                                        </m:r>
                                      </m:sub>
                                      <m:sup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bSup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̂"/>
                                    <m:ctrlPr>
                                      <a:rPr lang="zh-TW" altLang="en-US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Sup>
                                      <m:sSubSup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𝑞</m:t>
                                        </m:r>
                                      </m:sub>
                                      <m:sup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bSup>
                                  </m:e>
                                </m:acc>
                                <m:r>
                                  <m:rPr>
                                    <m:nor/>
                                  </m:rPr>
                                  <a:rPr lang="zh-TW" altLang="en-US" sz="1600" dirty="0">
                                    <a:solidFill>
                                      <a:prstClr val="black"/>
                                    </a:solidFill>
                                  </a:rPr>
                                  <m:t> 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9" name="文字方塊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7875" y="5057775"/>
                <a:ext cx="4596515" cy="1132874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/>
              <p:cNvSpPr txBox="1"/>
              <p:nvPr/>
            </p:nvSpPr>
            <p:spPr>
              <a:xfrm>
                <a:off x="6743700" y="5438775"/>
                <a:ext cx="1318245" cy="5029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𝐽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0" name="文字方塊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3700" y="5438775"/>
                <a:ext cx="1318245" cy="502958"/>
              </a:xfrm>
              <a:prstGeom prst="rect">
                <a:avLst/>
              </a:prstGeom>
              <a:blipFill rotWithShape="1">
                <a:blip r:embed="rId14"/>
                <a:stretch>
                  <a:fillRect b="-241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257175" y="0"/>
            <a:ext cx="2714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Adjustable Model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5619750" y="2743200"/>
            <a:ext cx="581025" cy="571500"/>
            <a:chOff x="4352925" y="2724150"/>
            <a:chExt cx="581025" cy="571500"/>
          </a:xfrm>
        </p:grpSpPr>
        <p:sp>
          <p:nvSpPr>
            <p:cNvPr id="22" name="橢圓 21"/>
            <p:cNvSpPr/>
            <p:nvPr/>
          </p:nvSpPr>
          <p:spPr>
            <a:xfrm>
              <a:off x="4352925" y="2724150"/>
              <a:ext cx="581025" cy="5715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4467225" y="282892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TW" altLang="en-US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文字方塊 9"/>
          <p:cNvSpPr txBox="1"/>
          <p:nvPr/>
        </p:nvSpPr>
        <p:spPr>
          <a:xfrm>
            <a:off x="333375" y="5429250"/>
            <a:ext cx="1670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Error equation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211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838200" y="514350"/>
                <a:ext cx="2017219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𝑒𝑟𝑟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𝑒𝑟𝑟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𝑊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14350"/>
                <a:ext cx="2017219" cy="55983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781050" y="1028700"/>
                <a:ext cx="1843133" cy="11328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b="0" i="1" smtClean="0"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TW" sz="16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600" b="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6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TW" sz="16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TW" sz="16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𝑅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altLang="zh-TW" sz="16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050" y="1028700"/>
                <a:ext cx="1843133" cy="113287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2676525" y="1438275"/>
                <a:ext cx="2019976" cy="385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/>
                        </a:rPr>
                        <m:t>𝑊</m:t>
                      </m:r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r>
                        <a:rPr lang="en-US" altLang="zh-TW" b="0" i="1" smtClean="0">
                          <a:latin typeface="Cambria Math"/>
                        </a:rPr>
                        <m:t>𝐽</m:t>
                      </m:r>
                      <m:r>
                        <a:rPr lang="en-US" altLang="zh-TW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/>
                            </a:rPr>
                            <m:t>)</m:t>
                          </m:r>
                        </m:e>
                      </m:acc>
                      <m:acc>
                        <m:accPr>
                          <m:chr m:val="̂"/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accPr>
                        <m:e>
                          <m:sSup>
                            <m:sSup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p>
                              <m:r>
                                <a:rPr lang="en-US" altLang="zh-TW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acc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6525" y="1438275"/>
                <a:ext cx="2019976" cy="385555"/>
              </a:xfrm>
              <a:prstGeom prst="rect">
                <a:avLst/>
              </a:prstGeom>
              <a:blipFill rotWithShape="1">
                <a:blip r:embed="rId4"/>
                <a:stretch>
                  <a:fillRect t="-1587" r="-18429" b="-1269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474340" y="2177534"/>
            <a:ext cx="3980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Popov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stability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criterion: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676275" y="2628900"/>
                <a:ext cx="8191500" cy="10191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rabicParenBoth"/>
                </a:pPr>
                <a:r>
                  <a:rPr lang="en-US" altLang="zh-TW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)=(</a:t>
                </a:r>
                <a:r>
                  <a:rPr lang="en-US" altLang="zh-TW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TW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TW" b="1" baseline="30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 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</a:t>
                </a:r>
                <a:r>
                  <a:rPr lang="en-US" altLang="zh-TW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strictly positive 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real;</a:t>
                </a:r>
              </a:p>
              <a:p>
                <a:pPr marL="342900" indent="-342900">
                  <a:buAutoNum type="arabicParenBoth"/>
                </a:pPr>
                <a:r>
                  <a:rPr lang="en-US" altLang="zh-TW" b="1" dirty="0">
                    <a:solidFill>
                      <a:srgbClr val="FF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h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(0, t</a:t>
                </a:r>
                <a:r>
                  <a:rPr lang="en-US" altLang="zh-TW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)=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  <m:sup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𝒕</m:t>
                        </m:r>
                      </m:sup>
                      <m:e>
                        <m:sSup>
                          <m:sSupPr>
                            <m:ctrlP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𝑽</m:t>
                            </m:r>
                          </m:e>
                          <m:sup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sup>
                        </m:sSup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𝑾𝒅𝒕</m:t>
                        </m:r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≥−</m:t>
                        </m:r>
                        <m:sSubSup>
                          <m:sSubSupPr>
                            <m:ctrlP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zh-TW" altLang="en-US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𝜸</m:t>
                            </m:r>
                          </m:e>
                          <m:sub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𝒐</m:t>
                            </m:r>
                          </m:sub>
                          <m:sup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bSup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, ∀</m:t>
                        </m:r>
                        <m:sSub>
                          <m:sSubPr>
                            <m:ctrlP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≥</m:t>
                        </m:r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, </m:t>
                        </m:r>
                        <m:sSubSup>
                          <m:sSubSupPr>
                            <m:ctrlP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zh-TW" altLang="en-US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𝜸</m:t>
                            </m:r>
                          </m:e>
                          <m:sub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𝒐</m:t>
                            </m:r>
                          </m:sub>
                          <m:sup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bSup>
                      </m:e>
                    </m:nary>
                  </m:oMath>
                </a14:m>
                <a:r>
                  <a:rPr lang="zh-TW" altLang="en-US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positive and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limLowPr>
                          <m:e>
                            <m:r>
                              <a:rPr lang="en-US" altLang="zh-TW" b="1" i="0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𝐥𝐢𝐦</m:t>
                            </m:r>
                          </m:e>
                          <m:lim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𝒕</m:t>
                            </m:r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𝒆𝒓𝒓</m:t>
                        </m:r>
                        <m:d>
                          <m:dPr>
                            <m:ctrlP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</m:d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func>
                  </m:oMath>
                </a14:m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so MRAS </a:t>
                </a:r>
                <a:r>
                  <a:rPr lang="en-US" altLang="zh-TW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asymptotically </a:t>
                </a:r>
                <a:r>
                  <a:rPr lang="en-US" altLang="zh-TW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stable</a:t>
                </a:r>
                <a:endParaRPr lang="zh-TW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275" y="2628900"/>
                <a:ext cx="8191500" cy="1019125"/>
              </a:xfrm>
              <a:prstGeom prst="rect">
                <a:avLst/>
              </a:prstGeom>
              <a:blipFill rotWithShape="1">
                <a:blip r:embed="rId5"/>
                <a:stretch>
                  <a:fillRect l="-670" t="-21557" b="-5089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1019175" y="3752850"/>
                <a:ext cx="4131644" cy="6429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TW" sz="1600" b="0" i="1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𝑡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  <m:sup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bSup>
                              <m:acc>
                                <m:accPr>
                                  <m:chr m:val="̂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Sup>
                                    <m:sSubSup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𝑞</m:t>
                                      </m:r>
                                    </m:sub>
                                    <m:sup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bSup>
                                </m:e>
                              </m:acc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̂"/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Sup>
                                    <m:sSubSupPr>
                                      <m:ctrlPr>
                                        <a:rPr lang="en-US" altLang="zh-TW" sz="1600" b="0" i="1" smtClean="0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altLang="zh-TW" sz="1600" b="0" i="1" smtClean="0"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bSup>
                                </m:e>
                              </m:acc>
                              <m:sSubSup>
                                <m:sSubSupPr>
                                  <m:ctrlPr>
                                    <a:rPr lang="en-US" altLang="zh-TW" sz="160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𝑞</m:t>
                                  </m:r>
                                </m:sub>
                                <m:sup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bSup>
                            </m:e>
                          </m:d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zh-TW" altLang="en-US" sz="1600" b="0" i="1" smtClean="0">
                              <a:latin typeface="Cambria Math"/>
                            </a:rPr>
                            <m:t>𝜏</m:t>
                          </m:r>
                          <m:r>
                            <a:rPr lang="en-US" altLang="zh-TW" sz="16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e>
                      </m:nary>
                      <m:d>
                        <m:dPr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sub>
                            <m:sup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  <m:acc>
                            <m:accPr>
                              <m:chr m:val="̂"/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Sup>
                                <m:sSubSupPr>
                                  <m:ctrlP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𝑞</m:t>
                                  </m:r>
                                </m:sub>
                                <m:sup>
                                  <m: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bSup>
                            </m:e>
                          </m:acc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̂"/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Sup>
                                <m:sSubSupPr>
                                  <m:ctrlP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  <m:sup>
                                  <m:r>
                                    <a:rPr lang="en-US" altLang="zh-TW" sz="1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bSup>
                            </m:e>
                          </m:acc>
                          <m:sSubSup>
                            <m:sSubSup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𝑞</m:t>
                              </m:r>
                            </m:sub>
                            <m:sup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175" y="3752850"/>
                <a:ext cx="4131644" cy="64293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1263861" y="4444484"/>
                <a:ext cx="2071336" cy="645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zh-TW" alt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16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𝑠</m:t>
                              </m:r>
                            </m:den>
                          </m:f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𝑒𝑟𝑟</m:t>
                          </m:r>
                        </m:e>
                        <m:sub>
                          <m:r>
                            <a:rPr lang="zh-TW" altLang="en-US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𝜔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3861" y="4444484"/>
                <a:ext cx="2071336" cy="64556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/>
              <p:cNvSpPr txBox="1"/>
              <p:nvPr/>
            </p:nvSpPr>
            <p:spPr>
              <a:xfrm>
                <a:off x="1362075" y="5276850"/>
                <a:ext cx="2630657" cy="3878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𝑒𝑟𝑟</m:t>
                          </m:r>
                        </m:e>
                        <m:sub>
                          <m:r>
                            <a:rPr lang="zh-TW" altLang="en-US" sz="1600" i="1" smtClean="0">
                              <a:latin typeface="Cambria Math"/>
                            </a:rPr>
                            <m:t>𝜔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Sup>
                        <m:sSubSupPr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𝑑</m:t>
                          </m:r>
                        </m:sub>
                        <m:sup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bSup>
                      <m:acc>
                        <m:accPr>
                          <m:chr m:val="̂"/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𝑞</m:t>
                              </m:r>
                            </m:sub>
                            <m:sup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acc>
                      <m:r>
                        <a:rPr lang="en-US" altLang="zh-TW" sz="1600" i="1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Sup>
                            <m:sSubSup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sub>
                            <m:sup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acc>
                      <m:sSubSup>
                        <m:sSubSupPr>
                          <m:ctrlP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𝑞</m:t>
                          </m:r>
                        </m:sub>
                        <m:sup>
                          <m:r>
                            <a:rPr lang="en-US" altLang="zh-TW" sz="1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altLang="zh-TW" sz="1600" b="0" i="1" smtClean="0">
                          <a:latin typeface="Cambria Math"/>
                          <a:ea typeface="Cambria Math"/>
                        </a:rPr>
                        <m:t>×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sSup>
                            <m:sSupPr>
                              <m:ctrlPr>
                                <a:rPr lang="en-US" altLang="zh-TW" sz="1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TW" sz="1600" b="0" i="1" smtClean="0">
                                  <a:latin typeface="Cambria Math"/>
                                  <a:ea typeface="Cambria Math"/>
                                </a:rPr>
                                <m:t>𝐼</m:t>
                              </m:r>
                            </m:e>
                            <m:sup>
                              <m:r>
                                <a:rPr lang="en-US" altLang="zh-TW" sz="1600" b="0" i="1" smtClean="0">
                                  <a:latin typeface="Cambria Math"/>
                                  <a:ea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acc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0" name="文字方塊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2075" y="5276850"/>
                <a:ext cx="2630657" cy="387863"/>
              </a:xfrm>
              <a:prstGeom prst="rect">
                <a:avLst/>
              </a:prstGeom>
              <a:blipFill rotWithShape="1">
                <a:blip r:embed="rId8"/>
                <a:stretch>
                  <a:fillRect r="-10417" b="-317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854411" y="5777984"/>
                <a:ext cx="4035079" cy="645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zh-TW" altLang="en-US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16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𝑠</m:t>
                              </m:r>
                            </m:den>
                          </m:f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e>
                      </m:d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[</m:t>
                      </m:r>
                      <m:sSub>
                        <m:sSubPr>
                          <m:ctrlP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𝑑</m:t>
                          </m:r>
                        </m:sub>
                      </m:sSub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𝑞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e>
                      </m:acc>
                      <m:sSub>
                        <m:sSubPr>
                          <m:ctrlPr>
                            <a:rPr lang="en-US" altLang="zh-TW" sz="16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𝑞</m:t>
                              </m:r>
                            </m:sub>
                          </m:sSub>
                          <m:r>
                            <a:rPr lang="en-US" altLang="zh-TW" sz="16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̂"/>
                              <m:ctrlPr>
                                <a:rPr lang="en-US" altLang="zh-TW" sz="16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𝑞</m:t>
                                  </m:r>
                                </m:sub>
                              </m:sSub>
                            </m:e>
                          </m:acc>
                        </m:e>
                      </m:d>
                      <m:r>
                        <a:rPr lang="en-US" altLang="zh-TW" sz="16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4411" y="5777984"/>
                <a:ext cx="4035079" cy="64556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/>
              <p:cNvSpPr txBox="1"/>
              <p:nvPr/>
            </p:nvSpPr>
            <p:spPr>
              <a:xfrm>
                <a:off x="6096000" y="5791200"/>
                <a:ext cx="1350498" cy="7382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zh-TW" altLang="en-US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acc>
                            <m:accPr>
                              <m:chr m:val="̂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e>
                          </m:acc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zh-TW" altLang="en-US" sz="1600" b="0" i="1" smtClean="0">
                              <a:latin typeface="Cambria Math"/>
                            </a:rPr>
                            <m:t>𝜏</m:t>
                          </m:r>
                        </m:e>
                      </m:nary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2" name="文字方塊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5791200"/>
                <a:ext cx="1350498" cy="73821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文字方塊 41"/>
          <p:cNvSpPr txBox="1"/>
          <p:nvPr/>
        </p:nvSpPr>
        <p:spPr>
          <a:xfrm>
            <a:off x="342900" y="66675"/>
            <a:ext cx="2332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Law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向右箭號 42"/>
          <p:cNvSpPr/>
          <p:nvPr/>
        </p:nvSpPr>
        <p:spPr>
          <a:xfrm>
            <a:off x="1476375" y="5905500"/>
            <a:ext cx="400050" cy="409575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文字方塊 43"/>
          <p:cNvSpPr txBox="1"/>
          <p:nvPr/>
        </p:nvSpPr>
        <p:spPr>
          <a:xfrm>
            <a:off x="133350" y="592455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Rearrange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字方塊 44"/>
          <p:cNvSpPr txBox="1"/>
          <p:nvPr/>
        </p:nvSpPr>
        <p:spPr>
          <a:xfrm>
            <a:off x="5410200" y="3876675"/>
            <a:ext cx="3590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(Derived from the solution of Popov inequality)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4" name="群組 63"/>
          <p:cNvGrpSpPr/>
          <p:nvPr/>
        </p:nvGrpSpPr>
        <p:grpSpPr>
          <a:xfrm>
            <a:off x="4695825" y="381000"/>
            <a:ext cx="4324350" cy="2276475"/>
            <a:chOff x="4819650" y="209550"/>
            <a:chExt cx="4324350" cy="2276475"/>
          </a:xfrm>
        </p:grpSpPr>
        <p:cxnSp>
          <p:nvCxnSpPr>
            <p:cNvPr id="14" name="直線單箭頭接點 13"/>
            <p:cNvCxnSpPr/>
            <p:nvPr/>
          </p:nvCxnSpPr>
          <p:spPr>
            <a:xfrm flipV="1">
              <a:off x="6168390" y="910590"/>
              <a:ext cx="640080" cy="137160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6046470" y="255270"/>
              <a:ext cx="1005840" cy="5867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046470" y="1177290"/>
              <a:ext cx="1005840" cy="586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7534274" y="2066925"/>
              <a:ext cx="600075" cy="4191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9" name="直線單箭頭接點 18"/>
            <p:cNvCxnSpPr>
              <a:endCxn id="40" idx="1"/>
            </p:cNvCxnSpPr>
            <p:nvPr/>
          </p:nvCxnSpPr>
          <p:spPr>
            <a:xfrm>
              <a:off x="5474970" y="529590"/>
              <a:ext cx="57150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單箭頭接點 19"/>
            <p:cNvCxnSpPr/>
            <p:nvPr/>
          </p:nvCxnSpPr>
          <p:spPr>
            <a:xfrm>
              <a:off x="5482590" y="1466850"/>
              <a:ext cx="57150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>
              <a:off x="5482590" y="514350"/>
              <a:ext cx="0" cy="96012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橢圓 21"/>
            <p:cNvSpPr/>
            <p:nvPr/>
          </p:nvSpPr>
          <p:spPr>
            <a:xfrm>
              <a:off x="7646670" y="910590"/>
              <a:ext cx="205740" cy="20574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3" name="直線單箭頭接點 22"/>
            <p:cNvCxnSpPr/>
            <p:nvPr/>
          </p:nvCxnSpPr>
          <p:spPr>
            <a:xfrm>
              <a:off x="5132070" y="1009650"/>
              <a:ext cx="37338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>
              <a:stCxn id="40" idx="3"/>
            </p:cNvCxnSpPr>
            <p:nvPr/>
          </p:nvCxnSpPr>
          <p:spPr>
            <a:xfrm flipV="1">
              <a:off x="7052310" y="544830"/>
              <a:ext cx="6858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/>
            <p:nvPr/>
          </p:nvCxnSpPr>
          <p:spPr>
            <a:xfrm flipV="1">
              <a:off x="7052310" y="1482090"/>
              <a:ext cx="6858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線單箭頭接點 25"/>
            <p:cNvCxnSpPr/>
            <p:nvPr/>
          </p:nvCxnSpPr>
          <p:spPr>
            <a:xfrm>
              <a:off x="7738110" y="544830"/>
              <a:ext cx="0" cy="35814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線單箭頭接點 26"/>
            <p:cNvCxnSpPr>
              <a:endCxn id="22" idx="4"/>
            </p:cNvCxnSpPr>
            <p:nvPr/>
          </p:nvCxnSpPr>
          <p:spPr>
            <a:xfrm flipV="1">
              <a:off x="7745730" y="1116330"/>
              <a:ext cx="0" cy="35814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>
              <a:endCxn id="38" idx="1"/>
            </p:cNvCxnSpPr>
            <p:nvPr/>
          </p:nvCxnSpPr>
          <p:spPr>
            <a:xfrm>
              <a:off x="6183630" y="2263141"/>
              <a:ext cx="135064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線單箭頭接點 28"/>
            <p:cNvCxnSpPr/>
            <p:nvPr/>
          </p:nvCxnSpPr>
          <p:spPr>
            <a:xfrm flipH="1">
              <a:off x="8134350" y="2259330"/>
              <a:ext cx="37338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/>
            <p:nvPr/>
          </p:nvCxnSpPr>
          <p:spPr>
            <a:xfrm flipV="1">
              <a:off x="8507730" y="1017270"/>
              <a:ext cx="0" cy="124968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線接點 30"/>
            <p:cNvCxnSpPr>
              <a:stCxn id="22" idx="6"/>
            </p:cNvCxnSpPr>
            <p:nvPr/>
          </p:nvCxnSpPr>
          <p:spPr>
            <a:xfrm>
              <a:off x="7852410" y="1013460"/>
              <a:ext cx="662940" cy="381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文字方塊 31"/>
            <p:cNvSpPr txBox="1"/>
            <p:nvPr/>
          </p:nvSpPr>
          <p:spPr>
            <a:xfrm>
              <a:off x="7479030" y="590550"/>
              <a:ext cx="2872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4819650" y="716280"/>
              <a:ext cx="4748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U, I</a:t>
              </a:r>
              <a:endParaRPr lang="zh-TW" alt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6" name="群組 45"/>
            <p:cNvGrpSpPr/>
            <p:nvPr/>
          </p:nvGrpSpPr>
          <p:grpSpPr>
            <a:xfrm>
              <a:off x="6238875" y="266700"/>
              <a:ext cx="581025" cy="571500"/>
              <a:chOff x="7477125" y="5305425"/>
              <a:chExt cx="581025" cy="571500"/>
            </a:xfrm>
          </p:grpSpPr>
          <p:sp>
            <p:nvSpPr>
              <p:cNvPr id="47" name="橢圓 46"/>
              <p:cNvSpPr/>
              <p:nvPr/>
            </p:nvSpPr>
            <p:spPr>
              <a:xfrm>
                <a:off x="7477125" y="5305425"/>
                <a:ext cx="581025" cy="57150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8" name="文字方塊 47"/>
              <p:cNvSpPr txBox="1"/>
              <p:nvPr/>
            </p:nvSpPr>
            <p:spPr>
              <a:xfrm>
                <a:off x="7591425" y="5410200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b="1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endParaRPr lang="zh-TW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0" name="群組 49"/>
            <p:cNvGrpSpPr/>
            <p:nvPr/>
          </p:nvGrpSpPr>
          <p:grpSpPr>
            <a:xfrm>
              <a:off x="6286500" y="1190625"/>
              <a:ext cx="581025" cy="571500"/>
              <a:chOff x="4352925" y="2724150"/>
              <a:chExt cx="581025" cy="571500"/>
            </a:xfrm>
          </p:grpSpPr>
          <p:sp>
            <p:nvSpPr>
              <p:cNvPr id="51" name="橢圓 50"/>
              <p:cNvSpPr/>
              <p:nvPr/>
            </p:nvSpPr>
            <p:spPr>
              <a:xfrm>
                <a:off x="4352925" y="2724150"/>
                <a:ext cx="581025" cy="5715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" name="文字方塊 51"/>
              <p:cNvSpPr txBox="1"/>
              <p:nvPr/>
            </p:nvSpPr>
            <p:spPr>
              <a:xfrm>
                <a:off x="4467225" y="2828925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b="1" dirty="0" smtClean="0">
                    <a:solidFill>
                      <a:srgbClr val="FF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zh-TW" altLang="en-US" b="1" dirty="0">
                  <a:solidFill>
                    <a:srgbClr val="FF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文字方塊 52"/>
                <p:cNvSpPr txBox="1"/>
                <p:nvPr/>
              </p:nvSpPr>
              <p:spPr>
                <a:xfrm>
                  <a:off x="7105650" y="209550"/>
                  <a:ext cx="37766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6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TW" sz="1600" b="0" i="1" smtClean="0">
                                <a:latin typeface="Cambria Math"/>
                              </a:rPr>
                              <m:t>𝐼</m:t>
                            </m:r>
                          </m:e>
                          <m:sup>
                            <m:r>
                              <a:rPr lang="en-US" altLang="zh-TW" sz="1600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</m:oMath>
                    </m:oMathPara>
                  </a14:m>
                  <a:endParaRPr lang="zh-TW" altLang="en-US" sz="1600" dirty="0"/>
                </a:p>
              </p:txBody>
            </p:sp>
          </mc:Choice>
          <mc:Fallback xmlns="">
            <p:sp>
              <p:nvSpPr>
                <p:cNvPr id="53" name="文字方塊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05650" y="209550"/>
                  <a:ext cx="377667" cy="338554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文字方塊 53"/>
                <p:cNvSpPr txBox="1"/>
                <p:nvPr/>
              </p:nvSpPr>
              <p:spPr>
                <a:xfrm>
                  <a:off x="7096125" y="1152525"/>
                  <a:ext cx="377667" cy="3475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600" i="1" smtClean="0">
                                <a:latin typeface="Cambria Math"/>
                              </a:rPr>
                            </m:ctrlPr>
                          </m:accPr>
                          <m:e>
                            <m:sSup>
                              <m:sSupPr>
                                <m:ctrlPr>
                                  <a:rPr lang="en-US" altLang="zh-TW" sz="160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𝐼</m:t>
                                </m:r>
                              </m:e>
                              <m:sup>
                                <m:r>
                                  <a:rPr lang="en-US" altLang="zh-TW" sz="1600" b="0" i="1" smtClean="0">
                                    <a:latin typeface="Cambria Math"/>
                                  </a:rPr>
                                  <m:t>′</m:t>
                                </m:r>
                              </m:sup>
                            </m:sSup>
                          </m:e>
                        </m:acc>
                      </m:oMath>
                    </m:oMathPara>
                  </a14:m>
                  <a:endParaRPr lang="zh-TW" altLang="en-US" sz="1600" dirty="0"/>
                </a:p>
              </p:txBody>
            </p:sp>
          </mc:Choice>
          <mc:Fallback xmlns="">
            <p:sp>
              <p:nvSpPr>
                <p:cNvPr id="54" name="文字方塊 5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96125" y="1152525"/>
                  <a:ext cx="377667" cy="347596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r="-3226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9" name="文字方塊 58"/>
            <p:cNvSpPr txBox="1"/>
            <p:nvPr/>
          </p:nvSpPr>
          <p:spPr>
            <a:xfrm>
              <a:off x="7639050" y="2095500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PI</a:t>
              </a:r>
              <a:endParaRPr lang="zh-TW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文字方塊 59"/>
                <p:cNvSpPr txBox="1"/>
                <p:nvPr/>
              </p:nvSpPr>
              <p:spPr>
                <a:xfrm>
                  <a:off x="7808506" y="638175"/>
                  <a:ext cx="1335494" cy="3157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𝒆𝒓𝒓</m:t>
                            </m:r>
                          </m:e>
                          <m:sub>
                            <m:r>
                              <a:rPr lang="zh-TW" altLang="en-US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𝝎</m:t>
                            </m:r>
                          </m:sub>
                        </m:sSub>
                        <m:r>
                          <a:rPr lang="en-US" altLang="zh-TW" sz="1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TW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𝑰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US" altLang="zh-TW" sz="14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acc>
                          <m:accPr>
                            <m:chr m:val="̂"/>
                            <m:ctrlPr>
                              <a:rPr lang="en-US" altLang="zh-TW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sSup>
                              <m:sSupPr>
                                <m:ctrlPr>
                                  <a:rPr lang="en-US" altLang="zh-TW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TW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𝑰</m:t>
                                </m:r>
                              </m:e>
                              <m:sup>
                                <m:r>
                                  <a:rPr lang="en-US" altLang="zh-TW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′</m:t>
                                </m:r>
                              </m:sup>
                            </m:sSup>
                          </m:e>
                        </m:acc>
                      </m:oMath>
                    </m:oMathPara>
                  </a14:m>
                  <a:endParaRPr lang="zh-TW" alt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0" name="文字方塊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08506" y="638175"/>
                  <a:ext cx="1335494" cy="315727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t="-3846" r="-18265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矩形 60"/>
                <p:cNvSpPr/>
                <p:nvPr/>
              </p:nvSpPr>
              <p:spPr>
                <a:xfrm>
                  <a:off x="6997911" y="1882259"/>
                  <a:ext cx="4849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600" b="1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600" b="1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600" b="1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𝝎</m:t>
                                </m:r>
                              </m:e>
                              <m:sub>
                                <m:r>
                                  <a:rPr lang="en-US" altLang="zh-TW" sz="1600" b="1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𝒆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zh-TW" altLang="en-US" sz="1600" b="1" dirty="0"/>
                </a:p>
              </p:txBody>
            </p:sp>
          </mc:Choice>
          <mc:Fallback xmlns="">
            <p:sp>
              <p:nvSpPr>
                <p:cNvPr id="61" name="矩形 6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97911" y="1882259"/>
                  <a:ext cx="484941" cy="338554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 r="-7595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文字方塊 61"/>
                <p:cNvSpPr txBox="1"/>
                <p:nvPr/>
              </p:nvSpPr>
              <p:spPr>
                <a:xfrm>
                  <a:off x="5524500" y="1771650"/>
                  <a:ext cx="1256370" cy="6574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zh-TW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𝒆</m:t>
                                </m:r>
                              </m:sub>
                            </m:sSub>
                          </m:e>
                        </m:acc>
                        <m:r>
                          <a:rPr lang="en-US" altLang="zh-TW" sz="1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nary>
                          <m:naryPr>
                            <m:limLoc m:val="undOvr"/>
                            <m:subHide m:val="on"/>
                            <m:supHide m:val="on"/>
                            <m:ctrlPr>
                              <a:rPr lang="en-US" altLang="zh-TW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naryPr>
                          <m:sub/>
                          <m:sup/>
                          <m:e>
                            <m:acc>
                              <m:accPr>
                                <m:chr m:val="̂"/>
                                <m:ctrlPr>
                                  <a:rPr lang="en-US" altLang="zh-TW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TW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𝝎</m:t>
                                    </m:r>
                                  </m:e>
                                  <m:sub>
                                    <m:r>
                                      <a:rPr lang="en-US" altLang="zh-TW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𝒆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en-US" altLang="zh-TW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𝒅</m:t>
                            </m:r>
                            <m:r>
                              <a:rPr lang="zh-TW" altLang="en-US" sz="1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𝝉</m:t>
                            </m:r>
                          </m:e>
                        </m:nary>
                      </m:oMath>
                    </m:oMathPara>
                  </a14:m>
                  <a:endParaRPr lang="zh-TW" alt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2" name="文字方塊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24500" y="1771650"/>
                  <a:ext cx="1256370" cy="657424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3" name="向右箭號 62"/>
            <p:cNvSpPr/>
            <p:nvPr/>
          </p:nvSpPr>
          <p:spPr>
            <a:xfrm flipH="1">
              <a:off x="6734175" y="1952625"/>
              <a:ext cx="276225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692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群組 32"/>
          <p:cNvGrpSpPr/>
          <p:nvPr/>
        </p:nvGrpSpPr>
        <p:grpSpPr>
          <a:xfrm>
            <a:off x="734060" y="1762760"/>
            <a:ext cx="8103530" cy="3767033"/>
            <a:chOff x="779780" y="1785620"/>
            <a:chExt cx="8103530" cy="3767033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7449" y="2057742"/>
              <a:ext cx="7512671" cy="3494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文字方塊 2"/>
            <p:cNvSpPr txBox="1"/>
            <p:nvPr/>
          </p:nvSpPr>
          <p:spPr>
            <a:xfrm>
              <a:off x="1287780" y="1785620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1265555" y="4890135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2861945" y="2344420"/>
              <a:ext cx="5148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TW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US" altLang="zh-TW" sz="1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3624580" y="4371340"/>
              <a:ext cx="5148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TW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US" altLang="zh-TW" sz="1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779780" y="2020570"/>
              <a:ext cx="401072" cy="33855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802640" y="5153660"/>
              <a:ext cx="401072" cy="33855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4639310" y="3051810"/>
              <a:ext cx="333746" cy="33855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5408930" y="4538980"/>
              <a:ext cx="333746" cy="33855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6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974411" y="1865114"/>
              <a:ext cx="3946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6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633541" y="4926449"/>
              <a:ext cx="3946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qe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7854315" y="2741930"/>
              <a:ext cx="5229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8365490" y="3655060"/>
              <a:ext cx="444352" cy="33855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q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8360410" y="2951480"/>
              <a:ext cx="522900" cy="33855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>
              <a:off x="7537450" y="2448560"/>
              <a:ext cx="478016" cy="33855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 rot="5400000" flipV="1">
              <a:off x="7627620" y="2933700"/>
              <a:ext cx="320040" cy="0"/>
            </a:xfrm>
            <a:prstGeom prst="line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文字方塊 29"/>
            <p:cNvSpPr txBox="1"/>
            <p:nvPr/>
          </p:nvSpPr>
          <p:spPr>
            <a:xfrm>
              <a:off x="1807210" y="3545840"/>
              <a:ext cx="478016" cy="33855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eE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文字方塊 1"/>
                <p:cNvSpPr txBox="1"/>
                <p:nvPr/>
              </p:nvSpPr>
              <p:spPr>
                <a:xfrm>
                  <a:off x="2038350" y="4509135"/>
                  <a:ext cx="696537" cy="36189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6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𝝋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𝒇</m:t>
                            </m:r>
                          </m:sub>
                        </m:sSub>
                        <m:r>
                          <a:rPr lang="en-US" altLang="zh-TW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/</m:t>
                        </m:r>
                        <m:r>
                          <a:rPr lang="en-US" altLang="zh-TW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𝑳</m:t>
                        </m:r>
                      </m:oMath>
                    </m:oMathPara>
                  </a14:m>
                  <a:endParaRPr lang="zh-TW" altLang="en-US" sz="16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" name="文字方塊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38350" y="4509135"/>
                  <a:ext cx="696537" cy="36189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b="-678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文字方塊 31"/>
                <p:cNvSpPr txBox="1"/>
                <p:nvPr/>
              </p:nvSpPr>
              <p:spPr>
                <a:xfrm>
                  <a:off x="5412105" y="2175510"/>
                  <a:ext cx="696537" cy="36189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6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𝝋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𝒇</m:t>
                            </m:r>
                          </m:sub>
                        </m:sSub>
                        <m:r>
                          <a:rPr lang="en-US" altLang="zh-TW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/</m:t>
                        </m:r>
                        <m:r>
                          <a:rPr lang="en-US" altLang="zh-TW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𝑳</m:t>
                        </m:r>
                      </m:oMath>
                    </m:oMathPara>
                  </a14:m>
                  <a:endParaRPr lang="zh-TW" altLang="en-US" sz="16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文字方塊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12105" y="2175510"/>
                  <a:ext cx="696537" cy="36189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678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文字方塊 30"/>
            <p:cNvSpPr txBox="1"/>
            <p:nvPr/>
          </p:nvSpPr>
          <p:spPr>
            <a:xfrm>
              <a:off x="6848475" y="3470910"/>
              <a:ext cx="4648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err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矩形 22"/>
              <p:cNvSpPr/>
              <p:nvPr/>
            </p:nvSpPr>
            <p:spPr>
              <a:xfrm>
                <a:off x="1835361" y="815459"/>
                <a:ext cx="4511684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zh-TW" altLang="en-US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e>
                      </m:acc>
                      <m:r>
                        <a:rPr lang="en-US" altLang="zh-TW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altLang="zh-TW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𝑠</m:t>
                              </m:r>
                            </m:den>
                          </m:f>
                          <m: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e>
                      </m:d>
                      <m:r>
                        <a:rPr lang="en-US" altLang="zh-TW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[</m:t>
                      </m:r>
                      <m:sSub>
                        <m:sSubPr>
                          <m:ctrlP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𝑑</m:t>
                          </m:r>
                        </m:sub>
                      </m:sSub>
                      <m:acc>
                        <m:accPr>
                          <m:chr m:val="̂"/>
                          <m:ctrlP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𝑞</m:t>
                              </m:r>
                            </m:sub>
                          </m:sSub>
                        </m:e>
                      </m:acc>
                      <m:r>
                        <a:rPr lang="en-US" altLang="zh-TW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e>
                      </m:acc>
                      <m:sSub>
                        <m:sSubPr>
                          <m:ctrlPr>
                            <a:rPr lang="en-US" altLang="zh-TW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𝑞</m:t>
                              </m:r>
                            </m:sub>
                          </m:sSub>
                          <m:r>
                            <a:rPr lang="en-US" altLang="zh-TW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̂"/>
                              <m:ctrlPr>
                                <a:rPr lang="en-US" altLang="zh-TW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𝑞</m:t>
                                  </m:r>
                                </m:sub>
                              </m:sSub>
                            </m:e>
                          </m:acc>
                        </m:e>
                      </m:d>
                      <m:r>
                        <a:rPr lang="en-US" altLang="zh-TW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361" y="815459"/>
                <a:ext cx="4511684" cy="71468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字方塊 5"/>
          <p:cNvSpPr txBox="1"/>
          <p:nvPr/>
        </p:nvSpPr>
        <p:spPr>
          <a:xfrm>
            <a:off x="523875" y="238125"/>
            <a:ext cx="26548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MRAS Realization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566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136</a:t>
            </a:fld>
            <a:endParaRPr lang="zh-TW" altLang="en-US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09" y="643467"/>
            <a:ext cx="8845284" cy="5554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203200" y="135467"/>
            <a:ext cx="2631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9178" y="6233068"/>
            <a:ext cx="2351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A_sensorless_MARS1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9577046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137</a:t>
            </a:fld>
            <a:endParaRPr lang="zh-TW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939800"/>
            <a:ext cx="8421552" cy="5325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533400" y="304800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199992" y="1023040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peed (rpm)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846908" y="2172831"/>
            <a:ext cx="3432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rotor angle and estimated rotor angle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2869947" y="3775295"/>
            <a:ext cx="2076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i="1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Dq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-axis current tracking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788466" y="4698749"/>
            <a:ext cx="3658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current and estimated current in MRAS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652829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138</a:t>
            </a:fld>
            <a:endParaRPr lang="zh-TW" alt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90" y="533400"/>
            <a:ext cx="8741423" cy="588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5985934" y="6172201"/>
            <a:ext cx="21435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Lab6_sensorless_MARS1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534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686923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139</a:t>
            </a:fld>
            <a:endParaRPr lang="zh-TW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01" y="881455"/>
            <a:ext cx="8788400" cy="54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533400" y="304800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390115" y="1131682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peed (rpm)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846908" y="2172831"/>
            <a:ext cx="3432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rotor angle and estimated rotor angle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2869947" y="3775295"/>
            <a:ext cx="2076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i="1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Dq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-axis current tracking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706985" y="4780231"/>
            <a:ext cx="3658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current and estimated current in MRAS</a:t>
            </a:r>
            <a:endParaRPr lang="zh-TW" altLang="en-US" sz="1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735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350" y="457200"/>
            <a:ext cx="104013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2884" y="518159"/>
            <a:ext cx="1027748" cy="178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1473" y="518160"/>
            <a:ext cx="1040130" cy="178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55698" y="3714941"/>
            <a:ext cx="742950" cy="73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51835" y="3854196"/>
            <a:ext cx="742950" cy="5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07193" y="3873246"/>
            <a:ext cx="730568" cy="5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78324" y="4777931"/>
            <a:ext cx="89154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73952" y="4700207"/>
            <a:ext cx="1188720" cy="1473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07108" y="5138928"/>
            <a:ext cx="891540" cy="5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05556" y="5157216"/>
            <a:ext cx="891540" cy="5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字方塊 11"/>
          <p:cNvSpPr txBox="1"/>
          <p:nvPr/>
        </p:nvSpPr>
        <p:spPr>
          <a:xfrm>
            <a:off x="228600" y="274320"/>
            <a:ext cx="18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A/D Converter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3568827" y="170688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Digital I/O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685800" y="3584448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SCI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804672" y="4956048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SPI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14</a:t>
            </a:fld>
            <a:endParaRPr lang="zh-TW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786063"/>
            <a:ext cx="609600" cy="59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899" y="2733675"/>
            <a:ext cx="71437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49" y="2686050"/>
            <a:ext cx="73478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字方塊 19"/>
          <p:cNvSpPr txBox="1"/>
          <p:nvPr/>
        </p:nvSpPr>
        <p:spPr>
          <a:xfrm>
            <a:off x="3787902" y="2685288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CAN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58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140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6350" y="4965712"/>
            <a:ext cx="91440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Thank you for your attention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5588" y="1409700"/>
            <a:ext cx="58959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5613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3714" y="578549"/>
            <a:ext cx="902970" cy="88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1356" y="576263"/>
            <a:ext cx="1083564" cy="106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694" y="1792224"/>
            <a:ext cx="1264158" cy="144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7932" y="2016252"/>
            <a:ext cx="1083564" cy="108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3278" y="1961388"/>
            <a:ext cx="1264158" cy="108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0714" y="3897821"/>
            <a:ext cx="902970" cy="88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1428" y="3929634"/>
            <a:ext cx="1083564" cy="902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字方塊 8"/>
          <p:cNvSpPr txBox="1"/>
          <p:nvPr/>
        </p:nvSpPr>
        <p:spPr>
          <a:xfrm>
            <a:off x="704088" y="384048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Capture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21792" y="1719072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Encoder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76072" y="3401568"/>
            <a:ext cx="2294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DSP Configuration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591312" y="5666232"/>
            <a:ext cx="2950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PSIM</a:t>
            </a:r>
            <a:r>
              <a:rPr lang="zh-TW" altLang="en-US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Simulation Control</a:t>
            </a:r>
            <a:endParaRPr lang="zh-TW" altLang="en-US" b="1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15</a:t>
            </a:fld>
            <a:endParaRPr lang="zh-TW" alt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5" y="3362325"/>
            <a:ext cx="460367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656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8624" y="1975057"/>
            <a:ext cx="43071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PEK-190</a:t>
            </a:r>
          </a:p>
          <a:p>
            <a:pPr algn="ctr"/>
            <a:endParaRPr lang="en-US" altLang="zh-TW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Hardware Introduction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431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7142" y="404284"/>
            <a:ext cx="4127500" cy="6262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611715" y="343957"/>
            <a:ext cx="2996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Experimental System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949325" y="1255184"/>
            <a:ext cx="3099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PEK-190 Motor Drive</a:t>
            </a:r>
            <a:endParaRPr lang="zh-TW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935134" y="245534"/>
            <a:ext cx="1467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PTS-1000</a:t>
            </a:r>
            <a:endParaRPr lang="zh-TW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1971675" y="5219700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M-G Set</a:t>
            </a:r>
            <a:endParaRPr lang="zh-TW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82" y="1889625"/>
            <a:ext cx="4034709" cy="3194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65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群組 31"/>
          <p:cNvGrpSpPr/>
          <p:nvPr/>
        </p:nvGrpSpPr>
        <p:grpSpPr>
          <a:xfrm>
            <a:off x="676275" y="438150"/>
            <a:ext cx="7754897" cy="5914370"/>
            <a:chOff x="676275" y="438150"/>
            <a:chExt cx="7754897" cy="5914370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475" y="952500"/>
              <a:ext cx="6581775" cy="255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圓角矩形 2"/>
            <p:cNvSpPr/>
            <p:nvPr/>
          </p:nvSpPr>
          <p:spPr>
            <a:xfrm>
              <a:off x="822960" y="733425"/>
              <a:ext cx="655320" cy="2295525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2125980" y="2197735"/>
              <a:ext cx="595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330uF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842497" y="1706245"/>
              <a:ext cx="6755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</a:p>
            <a:p>
              <a:pPr algn="ctr"/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Voltage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1028700" y="115379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+</a:t>
              </a:r>
              <a:endParaRPr lang="zh-TW" altLang="en-US" dirty="0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1043940" y="2228215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-</a:t>
              </a:r>
              <a:endParaRPr lang="zh-TW" altLang="en-US" dirty="0"/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864870" y="847090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VDC+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895350" y="2683510"/>
              <a:ext cx="5677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VDC-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圓角矩形 10"/>
            <p:cNvSpPr/>
            <p:nvPr/>
          </p:nvSpPr>
          <p:spPr>
            <a:xfrm>
              <a:off x="2733675" y="745086"/>
              <a:ext cx="3371850" cy="2294659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120515" y="3365500"/>
              <a:ext cx="1043940" cy="36576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4139565" y="3394075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Gate Drive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3741420" y="1329055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PWM1A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(GPIO0)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3749040" y="2043430"/>
              <a:ext cx="6623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PWM1B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(GPIO1)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4646295" y="1306195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PWM2A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(GPIO2)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4592955" y="2047240"/>
              <a:ext cx="6623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PWM2B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(GPIO3)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向下箭號 17"/>
            <p:cNvSpPr/>
            <p:nvPr/>
          </p:nvSpPr>
          <p:spPr>
            <a:xfrm flipV="1">
              <a:off x="4455795" y="3014980"/>
              <a:ext cx="320040" cy="327660"/>
            </a:xfrm>
            <a:prstGeom prst="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9" name="直線單箭頭接點 18"/>
            <p:cNvCxnSpPr>
              <a:endCxn id="13" idx="3"/>
            </p:cNvCxnSpPr>
            <p:nvPr/>
          </p:nvCxnSpPr>
          <p:spPr>
            <a:xfrm flipH="1">
              <a:off x="5167410" y="3538855"/>
              <a:ext cx="618076" cy="9109"/>
            </a:xfrm>
            <a:prstGeom prst="straightConnector1">
              <a:avLst/>
            </a:pr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字方塊 19"/>
            <p:cNvSpPr txBox="1"/>
            <p:nvPr/>
          </p:nvSpPr>
          <p:spPr>
            <a:xfrm>
              <a:off x="5777313" y="3790315"/>
              <a:ext cx="8595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Start/Stop</a:t>
              </a:r>
            </a:p>
            <a:p>
              <a:pPr algn="ctr"/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PWM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5149215" y="3251200"/>
              <a:ext cx="7328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GPIO49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2" name="群組 21"/>
            <p:cNvGrpSpPr/>
            <p:nvPr/>
          </p:nvGrpSpPr>
          <p:grpSpPr>
            <a:xfrm>
              <a:off x="1674495" y="3483610"/>
              <a:ext cx="434734" cy="307777"/>
              <a:chOff x="4183380" y="1242060"/>
              <a:chExt cx="434734" cy="30777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213860" y="1280160"/>
                <a:ext cx="327660" cy="26670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4" name="文字方塊 23"/>
              <p:cNvSpPr txBox="1"/>
              <p:nvPr/>
            </p:nvSpPr>
            <p:spPr>
              <a:xfrm>
                <a:off x="4183380" y="1242060"/>
                <a:ext cx="4347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" name="文字方塊 24"/>
            <p:cNvSpPr txBox="1"/>
            <p:nvPr/>
          </p:nvSpPr>
          <p:spPr>
            <a:xfrm>
              <a:off x="2223054" y="1532890"/>
              <a:ext cx="43473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  <a:p>
              <a:pPr algn="ctr"/>
              <a:r>
                <a:rPr lang="en-US" altLang="zh-TW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en-US" altLang="zh-TW" sz="1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直線單箭頭接點 25"/>
            <p:cNvCxnSpPr/>
            <p:nvPr/>
          </p:nvCxnSpPr>
          <p:spPr>
            <a:xfrm>
              <a:off x="6421409" y="1903153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5971119" y="712820"/>
              <a:ext cx="97654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K</a:t>
              </a:r>
              <a:r>
                <a:rPr lang="en-US" altLang="zh-TW" sz="1200" b="1" baseline="-25000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s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=1/3.3375</a:t>
              </a:r>
              <a:endParaRPr lang="en-US" altLang="zh-TW" sz="1200" b="1" dirty="0">
                <a:solidFill>
                  <a:srgbClr val="0000FF"/>
                </a:solidFill>
                <a:latin typeface="Times New Roman"/>
                <a:ea typeface="標楷體"/>
              </a:endParaRPr>
            </a:p>
          </p:txBody>
        </p:sp>
        <p:grpSp>
          <p:nvGrpSpPr>
            <p:cNvPr id="28" name="群組 27"/>
            <p:cNvGrpSpPr/>
            <p:nvPr/>
          </p:nvGrpSpPr>
          <p:grpSpPr>
            <a:xfrm>
              <a:off x="5851006" y="3319780"/>
              <a:ext cx="624089" cy="480060"/>
              <a:chOff x="4519411" y="4587240"/>
              <a:chExt cx="624089" cy="48006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4526280" y="4587240"/>
                <a:ext cx="617220" cy="48006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文字方塊 29"/>
              <p:cNvSpPr txBox="1"/>
              <p:nvPr/>
            </p:nvSpPr>
            <p:spPr>
              <a:xfrm>
                <a:off x="4519411" y="4587240"/>
                <a:ext cx="6222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Push</a:t>
                </a:r>
              </a:p>
              <a:p>
                <a:pPr algn="ctr"/>
                <a:r>
                  <a:rPr lang="en-US" altLang="zh-TW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bottom</a:t>
                </a:r>
                <a:endParaRPr lang="zh-TW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2044584" y="3506589"/>
              <a:ext cx="98777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dirty="0" err="1" smtClean="0">
                  <a:solidFill>
                    <a:srgbClr val="0000FF"/>
                  </a:solidFill>
                  <a:latin typeface="Times New Roman"/>
                  <a:ea typeface="標楷體"/>
                </a:rPr>
                <a:t>K</a:t>
              </a:r>
              <a:r>
                <a:rPr lang="en-US" altLang="zh-TW" sz="1200" b="1" baseline="-25000" dirty="0" err="1" smtClean="0">
                  <a:solidFill>
                    <a:srgbClr val="0000FF"/>
                  </a:solidFill>
                  <a:latin typeface="Times New Roman"/>
                  <a:ea typeface="標楷體"/>
                </a:rPr>
                <a:t>v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=1/71.556</a:t>
              </a:r>
              <a:endParaRPr lang="en-US" altLang="zh-TW" sz="1200" b="1" dirty="0">
                <a:solidFill>
                  <a:srgbClr val="0000FF"/>
                </a:solidFill>
                <a:latin typeface="Times New Roman"/>
                <a:ea typeface="標楷體"/>
              </a:endParaRPr>
            </a:p>
          </p:txBody>
        </p:sp>
        <p:sp>
          <p:nvSpPr>
            <p:cNvPr id="34" name="文字方塊 33"/>
            <p:cNvSpPr txBox="1"/>
            <p:nvPr/>
          </p:nvSpPr>
          <p:spPr>
            <a:xfrm>
              <a:off x="6591300" y="438150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ADC-A0(AC)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1525410" y="3804804"/>
              <a:ext cx="6880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</a:t>
              </a:r>
            </a:p>
            <a:p>
              <a:pPr algn="ctr"/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B0(DC)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文字方塊 35"/>
            <p:cNvSpPr txBox="1"/>
            <p:nvPr/>
          </p:nvSpPr>
          <p:spPr>
            <a:xfrm>
              <a:off x="3549361" y="1062008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Q1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3527713" y="2502881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Q2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4471554" y="1067204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Q3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文字方塊 38"/>
            <p:cNvSpPr txBox="1"/>
            <p:nvPr/>
          </p:nvSpPr>
          <p:spPr>
            <a:xfrm>
              <a:off x="4427394" y="2510674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Q4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219575" y="4087495"/>
              <a:ext cx="904875" cy="40005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文字方塊 40"/>
            <p:cNvSpPr txBox="1"/>
            <p:nvPr/>
          </p:nvSpPr>
          <p:spPr>
            <a:xfrm>
              <a:off x="4343400" y="4144645"/>
              <a:ext cx="6735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CPLD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724525" y="4354194"/>
              <a:ext cx="1171575" cy="676275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067175" y="4878069"/>
              <a:ext cx="1171575" cy="676275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4" name="向下箭號 43"/>
            <p:cNvSpPr/>
            <p:nvPr/>
          </p:nvSpPr>
          <p:spPr>
            <a:xfrm flipV="1">
              <a:off x="4474845" y="3738880"/>
              <a:ext cx="320040" cy="327660"/>
            </a:xfrm>
            <a:prstGeom prst="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向下箭號 44"/>
            <p:cNvSpPr/>
            <p:nvPr/>
          </p:nvSpPr>
          <p:spPr>
            <a:xfrm flipV="1">
              <a:off x="4512945" y="4500880"/>
              <a:ext cx="320040" cy="327660"/>
            </a:xfrm>
            <a:prstGeom prst="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6" name="文字方塊 45"/>
            <p:cNvSpPr txBox="1"/>
            <p:nvPr/>
          </p:nvSpPr>
          <p:spPr>
            <a:xfrm>
              <a:off x="4305150" y="4963795"/>
              <a:ext cx="7425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F28335</a:t>
              </a:r>
            </a:p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DSP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文字方塊 46"/>
            <p:cNvSpPr txBox="1"/>
            <p:nvPr/>
          </p:nvSpPr>
          <p:spPr>
            <a:xfrm>
              <a:off x="5835877" y="4420870"/>
              <a:ext cx="9780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Protection</a:t>
              </a:r>
            </a:p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Circuit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8" name="直線單箭頭接點 47"/>
            <p:cNvCxnSpPr>
              <a:endCxn id="40" idx="3"/>
            </p:cNvCxnSpPr>
            <p:nvPr/>
          </p:nvCxnSpPr>
          <p:spPr>
            <a:xfrm flipH="1">
              <a:off x="5124450" y="4258945"/>
              <a:ext cx="390525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線接點 48"/>
            <p:cNvCxnSpPr/>
            <p:nvPr/>
          </p:nvCxnSpPr>
          <p:spPr>
            <a:xfrm>
              <a:off x="5505450" y="4258945"/>
              <a:ext cx="0" cy="4381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接點 49"/>
            <p:cNvCxnSpPr>
              <a:endCxn id="42" idx="1"/>
            </p:cNvCxnSpPr>
            <p:nvPr/>
          </p:nvCxnSpPr>
          <p:spPr>
            <a:xfrm flipV="1">
              <a:off x="5505450" y="4692332"/>
              <a:ext cx="2190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左-右雙向箭號 50"/>
            <p:cNvSpPr/>
            <p:nvPr/>
          </p:nvSpPr>
          <p:spPr bwMode="auto">
            <a:xfrm>
              <a:off x="3622251" y="5069416"/>
              <a:ext cx="411480" cy="274320"/>
            </a:xfrm>
            <a:prstGeom prst="leftRightArrow">
              <a:avLst/>
            </a:prstGeom>
            <a:solidFill>
              <a:srgbClr val="00B05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TW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2998258" y="5093970"/>
              <a:ext cx="6832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RS232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文字方塊 52"/>
            <p:cNvSpPr txBox="1"/>
            <p:nvPr/>
          </p:nvSpPr>
          <p:spPr>
            <a:xfrm>
              <a:off x="2715484" y="5306483"/>
              <a:ext cx="12554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SCIC</a:t>
              </a:r>
            </a:p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 62, 63)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文字方塊 53"/>
            <p:cNvSpPr txBox="1"/>
            <p:nvPr/>
          </p:nvSpPr>
          <p:spPr>
            <a:xfrm>
              <a:off x="5437909" y="1017847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Q5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文字方塊 54"/>
            <p:cNvSpPr txBox="1"/>
            <p:nvPr/>
          </p:nvSpPr>
          <p:spPr>
            <a:xfrm>
              <a:off x="5526924" y="1315720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PWM3A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(GPIO4)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5408295" y="2068195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PWM3B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(GPIO5)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文字方塊 56"/>
            <p:cNvSpPr txBox="1"/>
            <p:nvPr/>
          </p:nvSpPr>
          <p:spPr>
            <a:xfrm>
              <a:off x="5393747" y="2488161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Q6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9" name="直線單箭頭接點 58"/>
            <p:cNvCxnSpPr/>
            <p:nvPr/>
          </p:nvCxnSpPr>
          <p:spPr>
            <a:xfrm>
              <a:off x="6396297" y="1084868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直線單箭頭接點 59"/>
            <p:cNvCxnSpPr/>
            <p:nvPr/>
          </p:nvCxnSpPr>
          <p:spPr>
            <a:xfrm>
              <a:off x="6440459" y="2754341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2" name="群組 61"/>
            <p:cNvGrpSpPr/>
            <p:nvPr/>
          </p:nvGrpSpPr>
          <p:grpSpPr>
            <a:xfrm>
              <a:off x="6917055" y="708025"/>
              <a:ext cx="368616" cy="436245"/>
              <a:chOff x="4345305" y="1049655"/>
              <a:chExt cx="368616" cy="436245"/>
            </a:xfrm>
          </p:grpSpPr>
          <p:grpSp>
            <p:nvGrpSpPr>
              <p:cNvPr id="63" name="群組 62"/>
              <p:cNvGrpSpPr/>
              <p:nvPr/>
            </p:nvGrpSpPr>
            <p:grpSpPr>
              <a:xfrm>
                <a:off x="4345305" y="1049655"/>
                <a:ext cx="368616" cy="307777"/>
                <a:chOff x="4213860" y="1264920"/>
                <a:chExt cx="368616" cy="307777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4213860" y="1280160"/>
                  <a:ext cx="327660" cy="266700"/>
                </a:xfrm>
                <a:prstGeom prst="rect">
                  <a:avLst/>
                </a:prstGeom>
                <a:no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66" name="文字方塊 65"/>
                <p:cNvSpPr txBox="1"/>
                <p:nvPr/>
              </p:nvSpPr>
              <p:spPr>
                <a:xfrm>
                  <a:off x="4221480" y="1264920"/>
                  <a:ext cx="36099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b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1400" b="1" baseline="-250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</a:t>
                  </a:r>
                  <a:r>
                    <a:rPr lang="en-US" altLang="zh-TW" sz="1400" b="1" baseline="-25000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endParaRPr lang="zh-TW" altLang="en-US" sz="1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64" name="直線接點 63"/>
              <p:cNvCxnSpPr>
                <a:endCxn id="66" idx="2"/>
              </p:cNvCxnSpPr>
              <p:nvPr/>
            </p:nvCxnSpPr>
            <p:spPr>
              <a:xfrm flipV="1">
                <a:off x="4524376" y="1357432"/>
                <a:ext cx="9047" cy="12846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群組 66"/>
            <p:cNvGrpSpPr/>
            <p:nvPr/>
          </p:nvGrpSpPr>
          <p:grpSpPr>
            <a:xfrm>
              <a:off x="6919653" y="1505528"/>
              <a:ext cx="376632" cy="436245"/>
              <a:chOff x="4345305" y="1049655"/>
              <a:chExt cx="376632" cy="436245"/>
            </a:xfrm>
          </p:grpSpPr>
          <p:grpSp>
            <p:nvGrpSpPr>
              <p:cNvPr id="68" name="群組 67"/>
              <p:cNvGrpSpPr/>
              <p:nvPr/>
            </p:nvGrpSpPr>
            <p:grpSpPr>
              <a:xfrm>
                <a:off x="4345305" y="1049655"/>
                <a:ext cx="376632" cy="307777"/>
                <a:chOff x="4213860" y="1264920"/>
                <a:chExt cx="376632" cy="307777"/>
              </a:xfrm>
            </p:grpSpPr>
            <p:sp>
              <p:nvSpPr>
                <p:cNvPr id="70" name="矩形 69"/>
                <p:cNvSpPr/>
                <p:nvPr/>
              </p:nvSpPr>
              <p:spPr>
                <a:xfrm>
                  <a:off x="4213860" y="1280160"/>
                  <a:ext cx="327660" cy="266700"/>
                </a:xfrm>
                <a:prstGeom prst="rect">
                  <a:avLst/>
                </a:prstGeom>
                <a:no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1" name="文字方塊 70"/>
                <p:cNvSpPr txBox="1"/>
                <p:nvPr/>
              </p:nvSpPr>
              <p:spPr>
                <a:xfrm>
                  <a:off x="4221480" y="1264920"/>
                  <a:ext cx="369012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b="1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1400" b="1" baseline="-25000" dirty="0" err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</a:t>
                  </a:r>
                  <a:r>
                    <a:rPr lang="en-US" altLang="zh-TW" sz="1400" b="1" baseline="-25000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endParaRPr lang="zh-TW" altLang="en-US" sz="1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69" name="直線接點 68"/>
              <p:cNvCxnSpPr>
                <a:endCxn id="71" idx="2"/>
              </p:cNvCxnSpPr>
              <p:nvPr/>
            </p:nvCxnSpPr>
            <p:spPr>
              <a:xfrm flipV="1">
                <a:off x="4524377" y="1357432"/>
                <a:ext cx="13054" cy="12846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群組 71"/>
            <p:cNvGrpSpPr/>
            <p:nvPr/>
          </p:nvGrpSpPr>
          <p:grpSpPr>
            <a:xfrm>
              <a:off x="6900602" y="2337666"/>
              <a:ext cx="362204" cy="436245"/>
              <a:chOff x="4345305" y="1049655"/>
              <a:chExt cx="362204" cy="436245"/>
            </a:xfrm>
          </p:grpSpPr>
          <p:grpSp>
            <p:nvGrpSpPr>
              <p:cNvPr id="73" name="群組 72"/>
              <p:cNvGrpSpPr/>
              <p:nvPr/>
            </p:nvGrpSpPr>
            <p:grpSpPr>
              <a:xfrm>
                <a:off x="4345305" y="1049655"/>
                <a:ext cx="362204" cy="307777"/>
                <a:chOff x="4213860" y="1264920"/>
                <a:chExt cx="362204" cy="307777"/>
              </a:xfrm>
            </p:grpSpPr>
            <p:sp>
              <p:nvSpPr>
                <p:cNvPr id="75" name="矩形 74"/>
                <p:cNvSpPr/>
                <p:nvPr/>
              </p:nvSpPr>
              <p:spPr>
                <a:xfrm>
                  <a:off x="4213860" y="1280160"/>
                  <a:ext cx="327660" cy="266700"/>
                </a:xfrm>
                <a:prstGeom prst="rect">
                  <a:avLst/>
                </a:prstGeom>
                <a:no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6" name="文字方塊 75"/>
                <p:cNvSpPr txBox="1"/>
                <p:nvPr/>
              </p:nvSpPr>
              <p:spPr>
                <a:xfrm>
                  <a:off x="4221480" y="1264920"/>
                  <a:ext cx="35458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b="1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1400" b="1" baseline="-25000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sc</a:t>
                  </a:r>
                  <a:endParaRPr lang="zh-TW" altLang="en-US" sz="1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74" name="直線接點 73"/>
              <p:cNvCxnSpPr>
                <a:endCxn id="76" idx="2"/>
              </p:cNvCxnSpPr>
              <p:nvPr/>
            </p:nvCxnSpPr>
            <p:spPr>
              <a:xfrm flipV="1">
                <a:off x="4524376" y="1357432"/>
                <a:ext cx="5841" cy="12846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文字方塊 76"/>
            <p:cNvSpPr txBox="1"/>
            <p:nvPr/>
          </p:nvSpPr>
          <p:spPr>
            <a:xfrm>
              <a:off x="6581775" y="1247775"/>
              <a:ext cx="11091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ADC-A1(AC)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文字方塊 77"/>
            <p:cNvSpPr txBox="1"/>
            <p:nvPr/>
          </p:nvSpPr>
          <p:spPr>
            <a:xfrm>
              <a:off x="6572250" y="2066925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ADC-A2(AC)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圓角矩形 78"/>
            <p:cNvSpPr/>
            <p:nvPr/>
          </p:nvSpPr>
          <p:spPr>
            <a:xfrm>
              <a:off x="7716982" y="942975"/>
              <a:ext cx="504825" cy="2105025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文字方塊 79"/>
            <p:cNvSpPr txBox="1"/>
            <p:nvPr/>
          </p:nvSpPr>
          <p:spPr>
            <a:xfrm>
              <a:off x="7682865" y="1043940"/>
              <a:ext cx="4775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Voa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文字方塊 80"/>
            <p:cNvSpPr txBox="1"/>
            <p:nvPr/>
          </p:nvSpPr>
          <p:spPr>
            <a:xfrm>
              <a:off x="7658100" y="1815465"/>
              <a:ext cx="4871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Vob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文字方塊 81"/>
            <p:cNvSpPr txBox="1"/>
            <p:nvPr/>
          </p:nvSpPr>
          <p:spPr>
            <a:xfrm>
              <a:off x="7519191" y="3086100"/>
              <a:ext cx="9119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 Motor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文字方塊 82"/>
            <p:cNvSpPr txBox="1"/>
            <p:nvPr/>
          </p:nvSpPr>
          <p:spPr>
            <a:xfrm>
              <a:off x="7705725" y="2634615"/>
              <a:ext cx="4679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Voc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文字方塊 83"/>
            <p:cNvSpPr txBox="1"/>
            <p:nvPr/>
          </p:nvSpPr>
          <p:spPr>
            <a:xfrm>
              <a:off x="3137188" y="2493356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Q7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文字方塊 1"/>
            <p:cNvSpPr txBox="1"/>
            <p:nvPr/>
          </p:nvSpPr>
          <p:spPr>
            <a:xfrm>
              <a:off x="3057525" y="1409700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TW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文字方塊 85"/>
            <p:cNvSpPr txBox="1"/>
            <p:nvPr/>
          </p:nvSpPr>
          <p:spPr>
            <a:xfrm>
              <a:off x="2731770" y="1995805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PWM4A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(GPIO6)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圓角矩形 84"/>
            <p:cNvSpPr/>
            <p:nvPr/>
          </p:nvSpPr>
          <p:spPr>
            <a:xfrm rot="5400000">
              <a:off x="4507705" y="5641184"/>
              <a:ext cx="385763" cy="84772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文字方塊 86"/>
            <p:cNvSpPr txBox="1"/>
            <p:nvPr/>
          </p:nvSpPr>
          <p:spPr>
            <a:xfrm>
              <a:off x="4333875" y="5905500"/>
              <a:ext cx="7344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A, B, Z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向下箭號 88"/>
            <p:cNvSpPr/>
            <p:nvPr/>
          </p:nvSpPr>
          <p:spPr>
            <a:xfrm flipV="1">
              <a:off x="4503420" y="5501005"/>
              <a:ext cx="320040" cy="327660"/>
            </a:xfrm>
            <a:prstGeom prst="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8" name="文字方塊 87"/>
            <p:cNvSpPr txBox="1"/>
            <p:nvPr/>
          </p:nvSpPr>
          <p:spPr>
            <a:xfrm>
              <a:off x="676275" y="3086100"/>
              <a:ext cx="10149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DC Source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文字方塊 90"/>
            <p:cNvSpPr txBox="1"/>
            <p:nvPr/>
          </p:nvSpPr>
          <p:spPr>
            <a:xfrm>
              <a:off x="5114925" y="5829300"/>
              <a:ext cx="17940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From Encoder</a:t>
              </a:r>
            </a:p>
            <a:p>
              <a:r>
                <a:rPr lang="en-US" altLang="zh-TW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 </a:t>
              </a:r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20, 21, 22, 23)</a:t>
              </a:r>
              <a:endPara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文字方塊 9"/>
          <p:cNvSpPr txBox="1"/>
          <p:nvPr/>
        </p:nvSpPr>
        <p:spPr>
          <a:xfrm>
            <a:off x="474270" y="130993"/>
            <a:ext cx="37345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Inverter I/O Configuration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671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828675" y="668655"/>
            <a:ext cx="7123817" cy="5784830"/>
            <a:chOff x="828675" y="668655"/>
            <a:chExt cx="7123817" cy="5784830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675" y="1571625"/>
              <a:ext cx="7086600" cy="385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" name="直線單箭頭接點 2"/>
            <p:cNvCxnSpPr/>
            <p:nvPr/>
          </p:nvCxnSpPr>
          <p:spPr>
            <a:xfrm flipH="1" flipV="1">
              <a:off x="5638800" y="4314828"/>
              <a:ext cx="847725" cy="134302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單箭頭接點 3"/>
            <p:cNvCxnSpPr/>
            <p:nvPr/>
          </p:nvCxnSpPr>
          <p:spPr>
            <a:xfrm flipH="1" flipV="1">
              <a:off x="6791325" y="4267200"/>
              <a:ext cx="647700" cy="136207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線單箭頭接點 4"/>
            <p:cNvCxnSpPr/>
            <p:nvPr/>
          </p:nvCxnSpPr>
          <p:spPr>
            <a:xfrm flipH="1">
              <a:off x="2524125" y="1621155"/>
              <a:ext cx="55246" cy="12649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單箭頭接點 6"/>
            <p:cNvCxnSpPr/>
            <p:nvPr/>
          </p:nvCxnSpPr>
          <p:spPr>
            <a:xfrm flipH="1" flipV="1">
              <a:off x="4631056" y="5158741"/>
              <a:ext cx="26669" cy="62293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單箭頭接點 7"/>
            <p:cNvCxnSpPr/>
            <p:nvPr/>
          </p:nvCxnSpPr>
          <p:spPr>
            <a:xfrm flipV="1">
              <a:off x="2486025" y="4457700"/>
              <a:ext cx="619125" cy="122301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單箭頭接點 8"/>
            <p:cNvCxnSpPr/>
            <p:nvPr/>
          </p:nvCxnSpPr>
          <p:spPr>
            <a:xfrm flipH="1">
              <a:off x="4183380" y="1428750"/>
              <a:ext cx="93345" cy="200977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單箭頭接點 10"/>
            <p:cNvCxnSpPr/>
            <p:nvPr/>
          </p:nvCxnSpPr>
          <p:spPr>
            <a:xfrm>
              <a:off x="6057900" y="1228725"/>
              <a:ext cx="91441" cy="19583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單箭頭接點 11"/>
            <p:cNvCxnSpPr/>
            <p:nvPr/>
          </p:nvCxnSpPr>
          <p:spPr>
            <a:xfrm flipH="1" flipV="1">
              <a:off x="5467351" y="4743452"/>
              <a:ext cx="104774" cy="116204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字方塊 15"/>
            <p:cNvSpPr txBox="1"/>
            <p:nvPr/>
          </p:nvSpPr>
          <p:spPr>
            <a:xfrm>
              <a:off x="3625215" y="994410"/>
              <a:ext cx="9428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MOSFET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2022070" y="937260"/>
              <a:ext cx="9525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</a:p>
            <a:p>
              <a:pPr algn="ctr"/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Capacitor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5193030" y="5930265"/>
              <a:ext cx="13034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F28335 DSP</a:t>
              </a:r>
            </a:p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 Board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38206" y="5688449"/>
              <a:ext cx="10278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1400" b="1" dirty="0">
                  <a:solidFill>
                    <a:srgbClr val="0000FF"/>
                  </a:solidFill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Gate </a:t>
              </a:r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Drive</a:t>
              </a:r>
            </a:p>
            <a:p>
              <a:pPr algn="ctr"/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Circuit</a:t>
              </a:r>
              <a:endParaRPr lang="zh-TW" altLang="en-US" sz="1400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959873" y="6086594"/>
              <a:ext cx="10209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Test Points</a:t>
              </a:r>
              <a:endParaRPr lang="zh-TW" altLang="en-US" sz="1400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6282690" y="5671185"/>
              <a:ext cx="6832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RS232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7301865" y="5642610"/>
              <a:ext cx="6506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JTAG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5196732" y="668655"/>
              <a:ext cx="13740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Hall</a:t>
              </a:r>
            </a:p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Current Sensor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直線單箭頭接點 24"/>
            <p:cNvCxnSpPr/>
            <p:nvPr/>
          </p:nvCxnSpPr>
          <p:spPr>
            <a:xfrm flipH="1" flipV="1">
              <a:off x="3459482" y="5139693"/>
              <a:ext cx="26668" cy="88010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字方塊 25"/>
            <p:cNvSpPr txBox="1"/>
            <p:nvPr/>
          </p:nvSpPr>
          <p:spPr>
            <a:xfrm>
              <a:off x="4038600" y="5829300"/>
              <a:ext cx="11753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ON/OFF</a:t>
              </a:r>
            </a:p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Push Bottom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文字方塊 26"/>
          <p:cNvSpPr txBox="1"/>
          <p:nvPr/>
        </p:nvSpPr>
        <p:spPr>
          <a:xfrm>
            <a:off x="522404" y="253855"/>
            <a:ext cx="2534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PEK-190 Outlook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035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572436" y="1147221"/>
            <a:ext cx="829203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Introduction of PMSM Principle, Inverter Drive Hardware Circuit and Digital Control Developing Platform Provided by PSIM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1: Vector Control of PMSM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</a:t>
            </a:r>
            <a:r>
              <a:rPr lang="en-US" altLang="zh-CN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2: 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Initial Angle Detection and Starting of PMSM</a:t>
            </a:r>
            <a:endParaRPr lang="en-US" altLang="zh-TW" sz="20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</a:t>
            </a:r>
            <a:r>
              <a:rPr lang="en-US" altLang="zh-TW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: Parameter Measurement and Identification of PMSM</a:t>
            </a:r>
            <a:endParaRPr lang="zh-TW" altLang="en-US" sz="2000" b="1" dirty="0" smtClean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4: Position Sensor-less Control of PMSM with Sliding </a:t>
            </a:r>
            <a:r>
              <a:rPr lang="en-US" altLang="zh-TW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Mode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Observer (SMO)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5: </a:t>
            </a:r>
            <a:r>
              <a:rPr lang="en-US" altLang="zh-TW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Position Sensor-less Control of PMSM with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Self-adaptive </a:t>
            </a:r>
            <a:r>
              <a:rPr lang="en-US" altLang="zh-TW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Sliding Mode Observer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6: </a:t>
            </a:r>
            <a:r>
              <a:rPr lang="en-US" altLang="zh-TW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Position Sensor-less Control of PMSM with Model Reference Adaptive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System (MRAS) </a:t>
            </a:r>
            <a:r>
              <a:rPr lang="en-US" altLang="zh-TW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Observer</a:t>
            </a:r>
            <a:endParaRPr lang="en-US" altLang="zh-TW" sz="2000" b="1" dirty="0" smtClean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2869" y="532180"/>
            <a:ext cx="1366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Contents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37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1228725" y="1212851"/>
            <a:ext cx="6772275" cy="3461556"/>
            <a:chOff x="1228725" y="1212851"/>
            <a:chExt cx="6772275" cy="3461556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8725" y="1212851"/>
              <a:ext cx="6772275" cy="3461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圓角矩形 2"/>
            <p:cNvSpPr/>
            <p:nvPr/>
          </p:nvSpPr>
          <p:spPr>
            <a:xfrm>
              <a:off x="1685924" y="3505200"/>
              <a:ext cx="3324225" cy="65722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" name="文字方塊 3"/>
          <p:cNvSpPr txBox="1"/>
          <p:nvPr/>
        </p:nvSpPr>
        <p:spPr>
          <a:xfrm>
            <a:off x="819150" y="342900"/>
            <a:ext cx="1618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 Points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581150" y="4924425"/>
            <a:ext cx="3903313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Q1, Q2, Q3, Q4, Q5: PWM signal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sensor factor = 1/3.3375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sensing factor =  1/71.556 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041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352425" y="733426"/>
            <a:ext cx="8277225" cy="5650132"/>
            <a:chOff x="352425" y="733426"/>
            <a:chExt cx="8277225" cy="5650132"/>
          </a:xfrm>
        </p:grpSpPr>
        <p:pic>
          <p:nvPicPr>
            <p:cNvPr id="1638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8700" y="749302"/>
              <a:ext cx="3693644" cy="2317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4051" y="3854451"/>
              <a:ext cx="5724524" cy="2529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51" y="733426"/>
              <a:ext cx="3787545" cy="237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直線單箭頭接點 5"/>
            <p:cNvCxnSpPr/>
            <p:nvPr/>
          </p:nvCxnSpPr>
          <p:spPr>
            <a:xfrm flipH="1" flipV="1">
              <a:off x="3629026" y="2514601"/>
              <a:ext cx="95249" cy="70484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單箭頭接點 6"/>
            <p:cNvCxnSpPr>
              <a:stCxn id="9" idx="1"/>
            </p:cNvCxnSpPr>
            <p:nvPr/>
          </p:nvCxnSpPr>
          <p:spPr>
            <a:xfrm flipH="1">
              <a:off x="6837045" y="5519410"/>
              <a:ext cx="1017270" cy="29274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字方塊 7"/>
            <p:cNvSpPr txBox="1"/>
            <p:nvPr/>
          </p:nvSpPr>
          <p:spPr>
            <a:xfrm>
              <a:off x="3295650" y="3228975"/>
              <a:ext cx="8338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Encoder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7854315" y="5257800"/>
              <a:ext cx="7564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Voltage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線單箭頭接點 9"/>
            <p:cNvCxnSpPr>
              <a:stCxn id="11" idx="0"/>
            </p:cNvCxnSpPr>
            <p:nvPr/>
          </p:nvCxnSpPr>
          <p:spPr>
            <a:xfrm flipV="1">
              <a:off x="7617225" y="2647950"/>
              <a:ext cx="117075" cy="44588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604800" y="3093839"/>
              <a:ext cx="20248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標楷體" pitchFamily="65" charset="-120"/>
                  <a:cs typeface="Times New Roman" panose="02020603050405020304" pitchFamily="18" charset="0"/>
                </a:rPr>
                <a:t>Auxiliary Power </a:t>
              </a:r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標楷體" pitchFamily="65" charset="-120"/>
                  <a:cs typeface="Times New Roman" panose="02020603050405020304" pitchFamily="18" charset="0"/>
                </a:rPr>
                <a:t>Supply</a:t>
              </a:r>
            </a:p>
            <a:p>
              <a:pPr algn="ctr"/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標楷體" pitchFamily="65" charset="-120"/>
                  <a:cs typeface="Times New Roman" panose="02020603050405020304" pitchFamily="18" charset="0"/>
                </a:rPr>
                <a:t>Input </a:t>
              </a:r>
              <a:endParaRPr lang="zh-TW" altLang="en-US" sz="1400" dirty="0">
                <a:solidFill>
                  <a:srgbClr val="0000FF"/>
                </a:solidFill>
              </a:endParaRPr>
            </a:p>
          </p:txBody>
        </p:sp>
        <p:cxnSp>
          <p:nvCxnSpPr>
            <p:cNvPr id="12" name="直線單箭頭接點 11"/>
            <p:cNvCxnSpPr/>
            <p:nvPr/>
          </p:nvCxnSpPr>
          <p:spPr>
            <a:xfrm flipH="1" flipV="1">
              <a:off x="7324725" y="2600325"/>
              <a:ext cx="70650" cy="5836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單箭頭接點 17"/>
            <p:cNvCxnSpPr/>
            <p:nvPr/>
          </p:nvCxnSpPr>
          <p:spPr>
            <a:xfrm flipV="1">
              <a:off x="2124075" y="2543178"/>
              <a:ext cx="85727" cy="65722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字方塊 19"/>
            <p:cNvSpPr txBox="1"/>
            <p:nvPr/>
          </p:nvSpPr>
          <p:spPr>
            <a:xfrm>
              <a:off x="1333500" y="3190875"/>
              <a:ext cx="15471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Hall Sensor Input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3" name="直線單箭頭接點 22"/>
            <p:cNvCxnSpPr/>
            <p:nvPr/>
          </p:nvCxnSpPr>
          <p:spPr>
            <a:xfrm>
              <a:off x="1562100" y="5734050"/>
              <a:ext cx="1323977" cy="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字方塊 25"/>
            <p:cNvSpPr txBox="1"/>
            <p:nvPr/>
          </p:nvSpPr>
          <p:spPr>
            <a:xfrm>
              <a:off x="352425" y="5391150"/>
              <a:ext cx="15920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Motor Connection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文字方塊 26"/>
          <p:cNvSpPr txBox="1"/>
          <p:nvPr/>
        </p:nvSpPr>
        <p:spPr>
          <a:xfrm>
            <a:off x="514350" y="123825"/>
            <a:ext cx="1810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Connections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494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22</a:t>
            </a:fld>
            <a:endParaRPr lang="zh-TW" altLang="en-US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608541"/>
            <a:ext cx="8895039" cy="574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347972" y="151815"/>
            <a:ext cx="2804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Main Power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17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23</a:t>
            </a:fld>
            <a:endParaRPr lang="zh-TW" altLang="en-US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617644"/>
            <a:ext cx="8658079" cy="5537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318214" y="116187"/>
            <a:ext cx="5104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Voltage and Current Sensing Circuits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52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24</a:t>
            </a:fld>
            <a:endParaRPr lang="zh-TW" altLang="en-US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516467"/>
            <a:ext cx="8621183" cy="6247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299991" y="115243"/>
            <a:ext cx="2391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Interface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04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mtClean="0"/>
              <a:t>25</a:t>
            </a:fld>
            <a:endParaRPr lang="zh-TW" altLang="en-US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226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339034" y="162396"/>
            <a:ext cx="3642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Encoder Feedback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63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26</a:t>
            </a:fld>
            <a:endParaRPr lang="zh-TW" altLang="en-US"/>
          </a:p>
        </p:txBody>
      </p:sp>
      <p:sp>
        <p:nvSpPr>
          <p:cNvPr id="6" name="投影片編號版面配置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18EE55-359F-461D-8D54-06CB3BC5D359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圖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5466" y="1716278"/>
            <a:ext cx="1934210" cy="170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圖片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1649" y="1368361"/>
            <a:ext cx="3470275" cy="229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圖片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3982" y="4702937"/>
            <a:ext cx="2204085" cy="154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20654" y="887509"/>
            <a:ext cx="3567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DSP Control Board (with Isolated RS232 port)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6576" y="801828"/>
            <a:ext cx="3392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altLang="zh-TW" b="1" dirty="0" err="1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Flyback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Auxiliary Power Supply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45043" y="4168852"/>
            <a:ext cx="1597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JTAG Module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454025" y="280458"/>
            <a:ext cx="2562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Auxiliary Circuits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14866" y="4106332"/>
            <a:ext cx="3940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 Drive Power and Drive Circuit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6201" y="4775199"/>
            <a:ext cx="2116666" cy="130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673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27</a:t>
            </a:fld>
            <a:endParaRPr lang="zh-TW" altLang="en-US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8" y="488662"/>
            <a:ext cx="5576454" cy="260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713" y="3116984"/>
            <a:ext cx="691515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E7D6C7-A205-41C1-B78B-CA588F32A664}" type="slidenum">
              <a:rPr lang="zh-TW" altLang="en-US" smtClean="0"/>
              <a:pPr/>
              <a:t>27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293685" y="139184"/>
            <a:ext cx="29871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Gate Drive Power Circuit</a:t>
            </a:r>
            <a:endParaRPr lang="zh-TW" altLang="en-US" sz="20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6414" y="3263384"/>
            <a:ext cx="22286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Gate Drive Circuit</a:t>
            </a:r>
            <a:endParaRPr lang="zh-TW" altLang="en-US" sz="20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8" name="圖片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4140" y="171450"/>
            <a:ext cx="2204085" cy="154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字方塊 8"/>
          <p:cNvSpPr txBox="1"/>
          <p:nvPr/>
        </p:nvSpPr>
        <p:spPr>
          <a:xfrm>
            <a:off x="1976588" y="471432"/>
            <a:ext cx="16914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12V Input(Isolated)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GND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VIN+(</a:t>
            </a:r>
            <a:r>
              <a:rPr lang="en-US" altLang="zh-TW" sz="1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PWM_outA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VIN-(</a:t>
            </a:r>
            <a:r>
              <a:rPr lang="en-US" altLang="zh-TW" sz="1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PWM_outB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387141" y="3820451"/>
            <a:ext cx="1356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+(+12V)</a:t>
            </a:r>
            <a:endParaRPr lang="en-US" altLang="zh-TW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VIN- (-12V)</a:t>
            </a:r>
            <a:endParaRPr lang="en-US" altLang="zh-TW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3315272" y="6454973"/>
            <a:ext cx="25297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 couple MOSFET Driver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318222" y="5609424"/>
            <a:ext cx="1112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PWM</a:t>
            </a:r>
          </a:p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(CPLD)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1976495" y="2495713"/>
            <a:ext cx="803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UC3845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384964" y="1624446"/>
            <a:ext cx="9269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DRV8800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41876" y="2029559"/>
            <a:ext cx="16305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</a:t>
            </a:r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en-US" altLang="zh-TW" sz="1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PWM_outA</a:t>
            </a:r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TW" sz="1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VIN-(</a:t>
            </a:r>
            <a:r>
              <a:rPr lang="en-US" altLang="zh-TW" sz="1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PWM_outB</a:t>
            </a:r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TW" sz="1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3225800" y="1974850"/>
            <a:ext cx="683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50kHz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7829550" y="3629025"/>
            <a:ext cx="11881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Gate Drive</a:t>
            </a:r>
          </a:p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Voltage</a:t>
            </a:r>
          </a:p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ON: +12V</a:t>
            </a:r>
          </a:p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OFF: -3.3V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279399" y="1964267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12Vdc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4076229" y="362113"/>
            <a:ext cx="2163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UC3845 is used to generate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50KHz CLK signal for DRV8800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74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28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256176" y="127725"/>
            <a:ext cx="2158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DRV8800 IC</a:t>
            </a:r>
            <a:endParaRPr lang="zh-TW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965" y="5154820"/>
            <a:ext cx="5519475" cy="1633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圓角矩形 8"/>
          <p:cNvSpPr/>
          <p:nvPr/>
        </p:nvSpPr>
        <p:spPr>
          <a:xfrm>
            <a:off x="5828306" y="5470497"/>
            <a:ext cx="1113182" cy="1351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2616201" y="0"/>
            <a:ext cx="6369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Generate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12V square wave voltage for gate drive power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It can provide 2.8A output current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1211589" y="630581"/>
            <a:ext cx="6230610" cy="4392281"/>
            <a:chOff x="1211589" y="630581"/>
            <a:chExt cx="6230610" cy="4392281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589" y="630581"/>
              <a:ext cx="5671812" cy="4392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字方塊 6"/>
            <p:cNvSpPr txBox="1"/>
            <p:nvPr/>
          </p:nvSpPr>
          <p:spPr>
            <a:xfrm>
              <a:off x="1596226" y="852189"/>
              <a:ext cx="5966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+12V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圓角矩形 11"/>
            <p:cNvSpPr/>
            <p:nvPr/>
          </p:nvSpPr>
          <p:spPr>
            <a:xfrm>
              <a:off x="6070599" y="1244599"/>
              <a:ext cx="1176867" cy="1388533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 Gate Drive Circuit </a:t>
              </a:r>
              <a:endParaRPr lang="zh-TW" alt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11676" y="793426"/>
              <a:ext cx="16305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12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VIN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+(</a:t>
              </a:r>
              <a:r>
                <a:rPr lang="en-US" altLang="zh-TW" sz="1200" b="1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PWM_outA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altLang="zh-TW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VIN-(</a:t>
              </a:r>
              <a:r>
                <a:rPr lang="en-US" altLang="zh-TW" sz="1200" b="1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PWM_outB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altLang="zh-TW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60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29</a:t>
            </a:fld>
            <a:endParaRPr lang="zh-TW" alt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57350"/>
            <a:ext cx="837812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419179" y="272534"/>
            <a:ext cx="23843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USB_JTAG</a:t>
            </a:r>
            <a:r>
              <a:rPr lang="en-US" altLang="zh-TW" sz="20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Circuit</a:t>
            </a:r>
            <a:endParaRPr lang="zh-TW" altLang="en-US" sz="20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5" name="圖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6948" y="143933"/>
            <a:ext cx="199136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方塊 2"/>
          <p:cNvSpPr txBox="1"/>
          <p:nvPr/>
        </p:nvSpPr>
        <p:spPr>
          <a:xfrm>
            <a:off x="5911538" y="3015476"/>
            <a:ext cx="756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ISO7240</a:t>
            </a:r>
            <a:endParaRPr lang="zh-TW" altLang="en-US" sz="1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972498" y="4152380"/>
            <a:ext cx="756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ISO7242</a:t>
            </a:r>
            <a:endParaRPr lang="zh-TW" altLang="en-US" sz="1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50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82156" y="2278631"/>
            <a:ext cx="695632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PSIM and Its Digital Control Platform</a:t>
            </a:r>
          </a:p>
          <a:p>
            <a:pPr algn="ctr"/>
            <a:r>
              <a:rPr lang="en-US" altLang="zh-TW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42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118533" y="123309"/>
            <a:ext cx="87036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Auxiliary Power Supply (</a:t>
            </a:r>
            <a:r>
              <a:rPr lang="en-US" altLang="zh-TW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Flyback</a:t>
            </a:r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 with multiple outputs and linear regulators)</a:t>
            </a:r>
            <a:endParaRPr lang="zh-TW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47129" y="755707"/>
            <a:ext cx="8182495" cy="5727574"/>
          </a:xfrm>
          <a:prstGeom prst="rect">
            <a:avLst/>
          </a:prstGeom>
          <a:noFill/>
          <a:ln/>
        </p:spPr>
      </p:pic>
      <p:sp>
        <p:nvSpPr>
          <p:cNvPr id="5" name="文字方塊 4"/>
          <p:cNvSpPr txBox="1"/>
          <p:nvPr/>
        </p:nvSpPr>
        <p:spPr>
          <a:xfrm>
            <a:off x="7180942" y="4093027"/>
            <a:ext cx="7120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+15V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-15V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+5V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GND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052689" y="600891"/>
            <a:ext cx="1293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 Input</a:t>
            </a:r>
          </a:p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90Vac~264Vac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573379" y="3533274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12V(Isolated)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圖片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1782" y="2265828"/>
            <a:ext cx="2660418" cy="18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302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68954" y="2206109"/>
            <a:ext cx="21354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PMSM</a:t>
            </a:r>
          </a:p>
          <a:p>
            <a:pPr algn="ctr">
              <a:spcBef>
                <a:spcPts val="1200"/>
              </a:spcBef>
            </a:pP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Introduction</a:t>
            </a:r>
            <a:endParaRPr lang="en-US" altLang="zh-TW" sz="28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396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852" y="1535429"/>
            <a:ext cx="5699760" cy="302514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029970" y="458801"/>
            <a:ext cx="2793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Structure of PMSM</a:t>
            </a:r>
            <a:endParaRPr lang="en-US" altLang="zh-TW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8213" y="4765149"/>
            <a:ext cx="2997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Surface Mounted PMSM </a:t>
            </a:r>
            <a:endParaRPr lang="zh-TW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52146" y="4730235"/>
            <a:ext cx="18952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Interior PMSM</a:t>
            </a:r>
            <a:endParaRPr lang="zh-TW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696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1" y="1981200"/>
            <a:ext cx="7810500" cy="314688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866775" y="695325"/>
            <a:ext cx="6333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PMSM Motor-Generator Set (400W, 3000rpm)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380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5" name="物件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646425"/>
              </p:ext>
            </p:extLst>
          </p:nvPr>
        </p:nvGraphicFramePr>
        <p:xfrm>
          <a:off x="3419872" y="1916832"/>
          <a:ext cx="2556029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2" name="方程式" r:id="rId4" imgW="2362200" imgH="800100" progId="Equation.3">
                  <p:embed/>
                </p:oleObj>
              </mc:Choice>
              <mc:Fallback>
                <p:oleObj name="方程式" r:id="rId4" imgW="2362200" imgH="800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1916832"/>
                        <a:ext cx="2556029" cy="936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2699151" y="1292014"/>
            <a:ext cx="3531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PMSM state equations in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abc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-axis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32" name="物件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383699"/>
              </p:ext>
            </p:extLst>
          </p:nvPr>
        </p:nvGraphicFramePr>
        <p:xfrm>
          <a:off x="3411406" y="3920315"/>
          <a:ext cx="5364088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3" name="方程式" r:id="rId6" imgW="6159500" imgH="2146300" progId="Equation.3">
                  <p:embed/>
                </p:oleObj>
              </mc:Choice>
              <mc:Fallback>
                <p:oleObj name="方程式" r:id="rId6" imgW="6159500" imgH="2146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1406" y="3920315"/>
                        <a:ext cx="5364088" cy="1981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34" name="物件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388404"/>
              </p:ext>
            </p:extLst>
          </p:nvPr>
        </p:nvGraphicFramePr>
        <p:xfrm>
          <a:off x="3419872" y="2991108"/>
          <a:ext cx="388843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4" name="方程式" r:id="rId8" imgW="3543300" imgH="800100" progId="Equation.3">
                  <p:embed/>
                </p:oleObj>
              </mc:Choice>
              <mc:Fallback>
                <p:oleObj name="方程式" r:id="rId8" imgW="3543300" imgH="800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2991108"/>
                        <a:ext cx="3888432" cy="838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36" name="物件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074398"/>
              </p:ext>
            </p:extLst>
          </p:nvPr>
        </p:nvGraphicFramePr>
        <p:xfrm>
          <a:off x="5052052" y="4096431"/>
          <a:ext cx="25803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" name="方程式" r:id="rId10" imgW="279279" imgH="266584" progId="Equation.3">
                  <p:embed/>
                </p:oleObj>
              </mc:Choice>
              <mc:Fallback>
                <p:oleObj name="方程式" r:id="rId10" imgW="279279" imgH="26658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2052" y="4096431"/>
                        <a:ext cx="258032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5304433" y="4060902"/>
            <a:ext cx="19757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：</a:t>
            </a:r>
            <a:r>
              <a:rPr kumimoji="1" lang="en-US" altLang="zh-TW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rotor flux linkage</a:t>
            </a:r>
            <a:r>
              <a:rPr kumimoji="1" lang="zh-TW" altLang="en-US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新細明體" pitchFamily="18" charset="-12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z="1400" smtClean="0"/>
              <a:t>34</a:t>
            </a:fld>
            <a:endParaRPr lang="zh-TW" altLang="en-US" sz="1400"/>
          </a:p>
        </p:txBody>
      </p:sp>
      <p:pic>
        <p:nvPicPr>
          <p:cNvPr id="30" name="圖片 29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61" y="2289821"/>
            <a:ext cx="2537460" cy="227076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651212" y="396359"/>
            <a:ext cx="3647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PMSM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Equivalent Circuit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41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圖片 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90488"/>
            <a:ext cx="2537460" cy="2270760"/>
          </a:xfrm>
          <a:prstGeom prst="rect">
            <a:avLst/>
          </a:prstGeom>
          <a:noFill/>
        </p:spPr>
      </p:pic>
      <p:grpSp>
        <p:nvGrpSpPr>
          <p:cNvPr id="14" name="群組 13"/>
          <p:cNvGrpSpPr/>
          <p:nvPr/>
        </p:nvGrpSpPr>
        <p:grpSpPr>
          <a:xfrm>
            <a:off x="2033613" y="1483494"/>
            <a:ext cx="6998615" cy="3384550"/>
            <a:chOff x="2880395" y="1913226"/>
            <a:chExt cx="7466013" cy="3384550"/>
          </a:xfrm>
        </p:grpSpPr>
        <p:graphicFrame>
          <p:nvGraphicFramePr>
            <p:cNvPr id="7" name="物件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4194259"/>
                </p:ext>
              </p:extLst>
            </p:nvPr>
          </p:nvGraphicFramePr>
          <p:xfrm>
            <a:off x="2880395" y="1913226"/>
            <a:ext cx="7466013" cy="3384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91" name="方程式" r:id="rId5" imgW="6718300" imgH="3009900" progId="Equation.3">
                    <p:embed/>
                  </p:oleObj>
                </mc:Choice>
                <mc:Fallback>
                  <p:oleObj name="方程式" r:id="rId5" imgW="6718300" imgH="30099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0395" y="1913226"/>
                          <a:ext cx="7466013" cy="33845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矩形 8"/>
            <p:cNvSpPr/>
            <p:nvPr/>
          </p:nvSpPr>
          <p:spPr>
            <a:xfrm>
              <a:off x="9345054" y="4581128"/>
              <a:ext cx="576064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z="1400" smtClean="0"/>
              <a:t>35</a:t>
            </a:fld>
            <a:endParaRPr lang="zh-TW" altLang="en-US" sz="1400"/>
          </a:p>
        </p:txBody>
      </p:sp>
      <p:sp>
        <p:nvSpPr>
          <p:cNvPr id="20" name="矩形 19"/>
          <p:cNvSpPr/>
          <p:nvPr/>
        </p:nvSpPr>
        <p:spPr>
          <a:xfrm>
            <a:off x="760231" y="444455"/>
            <a:ext cx="61951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PMSM Equivalent Circuit Model in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abc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-axis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70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957" y="243840"/>
            <a:ext cx="5720485" cy="2487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144720" y="468140"/>
            <a:ext cx="294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Axis Transformation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065" y="3392424"/>
            <a:ext cx="7905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072" y="2730627"/>
            <a:ext cx="4427208" cy="1905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678" y="4753548"/>
            <a:ext cx="4132412" cy="187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7" name="矩形 4096"/>
          <p:cNvSpPr/>
          <p:nvPr/>
        </p:nvSpPr>
        <p:spPr>
          <a:xfrm>
            <a:off x="1045428" y="4881110"/>
            <a:ext cx="1182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dqo</a:t>
            </a:r>
            <a:r>
              <a:rPr lang="en-US" altLang="zh-TW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altLang="zh-TW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endParaRPr lang="zh-TW" altLang="en-US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454" y="5431536"/>
            <a:ext cx="8001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2" name="矩形 4101"/>
          <p:cNvSpPr/>
          <p:nvPr/>
        </p:nvSpPr>
        <p:spPr>
          <a:xfrm>
            <a:off x="909250" y="2841998"/>
            <a:ext cx="1235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altLang="zh-TW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altLang="zh-TW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dqo</a:t>
            </a:r>
            <a:endParaRPr lang="zh-TW" altLang="en-US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605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793" y="1790129"/>
            <a:ext cx="790575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76" y="1027557"/>
            <a:ext cx="3831254" cy="1898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55596" y="1287518"/>
            <a:ext cx="1088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l-GR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αβ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65" y="3604071"/>
            <a:ext cx="3377577" cy="210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02" y="3984689"/>
            <a:ext cx="8001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09876" y="3180326"/>
            <a:ext cx="1088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αβ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TW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endParaRPr lang="en-US" altLang="zh-TW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098" y="354830"/>
            <a:ext cx="5850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Clarke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 Inverse Clarke Transformation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308" y="3167253"/>
            <a:ext cx="2584636" cy="314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23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345" y="1389888"/>
            <a:ext cx="7905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969" y="933450"/>
            <a:ext cx="3686175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991" y="2796731"/>
            <a:ext cx="35718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58" y="3291840"/>
            <a:ext cx="8001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098293" y="2604254"/>
            <a:ext cx="998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l-GR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αβ</a:t>
            </a:r>
          </a:p>
        </p:txBody>
      </p:sp>
      <p:sp>
        <p:nvSpPr>
          <p:cNvPr id="3" name="矩形 2"/>
          <p:cNvSpPr/>
          <p:nvPr/>
        </p:nvSpPr>
        <p:spPr>
          <a:xfrm>
            <a:off x="1052573" y="921758"/>
            <a:ext cx="998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αβ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TW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endParaRPr lang="en-US" altLang="zh-TW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622" y="4177475"/>
            <a:ext cx="3642930" cy="268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63808" y="208526"/>
            <a:ext cx="54141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Park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 Inverse Park Transformation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790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777240" y="920115"/>
                <a:ext cx="2776849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40" y="920115"/>
                <a:ext cx="2776849" cy="61824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673880" y="1664008"/>
                <a:ext cx="2763512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880" y="1664008"/>
                <a:ext cx="2763512" cy="61824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1181100" y="2512695"/>
                <a:ext cx="1799723" cy="391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1100" y="2512695"/>
                <a:ext cx="1799723" cy="391582"/>
              </a:xfrm>
              <a:prstGeom prst="rect">
                <a:avLst/>
              </a:prstGeom>
              <a:blipFill rotWithShape="1">
                <a:blip r:embed="rId4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1234440" y="3023235"/>
                <a:ext cx="1231876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4440" y="3023235"/>
                <a:ext cx="1231876" cy="390748"/>
              </a:xfrm>
              <a:prstGeom prst="rect">
                <a:avLst/>
              </a:prstGeom>
              <a:blipFill rotWithShape="1">
                <a:blip r:embed="rId5"/>
                <a:stretch>
                  <a:fillRect b="-312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784860" y="3587115"/>
                <a:ext cx="3144194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3587115"/>
                <a:ext cx="3144194" cy="61824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792480" y="4173855"/>
                <a:ext cx="3998081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480" y="4173855"/>
                <a:ext cx="3998081" cy="61824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914400" y="4935855"/>
                <a:ext cx="3212674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[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d>
                        <m:d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𝑞</m:t>
                              </m:r>
                            </m:sub>
                          </m:sSub>
                        </m:e>
                      </m:d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4935855"/>
                <a:ext cx="3212674" cy="61093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5168265" y="3497580"/>
                <a:ext cx="13704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8265" y="3497580"/>
                <a:ext cx="1370439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/>
              <p:cNvSpPr txBox="1"/>
              <p:nvPr/>
            </p:nvSpPr>
            <p:spPr>
              <a:xfrm>
                <a:off x="5160645" y="4777740"/>
                <a:ext cx="13350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/>
                        </a:rPr>
                        <m:t>𝑁</m:t>
                      </m:r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30</m:t>
                          </m:r>
                        </m:num>
                        <m:den>
                          <m:r>
                            <a:rPr lang="zh-TW" altLang="en-US" b="0" i="1" smtClean="0">
                              <a:latin typeface="Cambria Math"/>
                            </a:rPr>
                            <m:t>𝜋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1" name="文字方塊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0645" y="4777740"/>
                <a:ext cx="1335044" cy="61279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/>
              <p:cNvSpPr txBox="1"/>
              <p:nvPr/>
            </p:nvSpPr>
            <p:spPr>
              <a:xfrm>
                <a:off x="5107305" y="4000500"/>
                <a:ext cx="1430520" cy="610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𝑁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60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2</m:t>
                      </m:r>
                      <m:r>
                        <a:rPr lang="zh-TW" altLang="en-US" b="0" i="1" smtClean="0">
                          <a:latin typeface="Cambria Math"/>
                        </a:rPr>
                        <m:t>𝜋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2" name="文字方塊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305" y="4000500"/>
                <a:ext cx="1430520" cy="610873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字方塊 12"/>
              <p:cNvSpPr txBox="1"/>
              <p:nvPr/>
            </p:nvSpPr>
            <p:spPr>
              <a:xfrm>
                <a:off x="5168265" y="5455920"/>
                <a:ext cx="1479636" cy="818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i="1" smtClean="0">
                              <a:latin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3" name="文字方塊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8265" y="5455920"/>
                <a:ext cx="1479636" cy="818879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/>
              <p:cNvSpPr txBox="1"/>
              <p:nvPr/>
            </p:nvSpPr>
            <p:spPr>
              <a:xfrm>
                <a:off x="982980" y="5690235"/>
                <a:ext cx="2654958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/>
                        </a:rPr>
                        <m:t>𝐽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r>
                        <a:rPr lang="en-US" altLang="zh-TW" b="0" i="1" smtClean="0">
                          <a:latin typeface="Cambria Math"/>
                        </a:rPr>
                        <m:t>𝐵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4" name="文字方塊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980" y="5690235"/>
                <a:ext cx="2654958" cy="618246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群組 21"/>
          <p:cNvGrpSpPr/>
          <p:nvPr/>
        </p:nvGrpSpPr>
        <p:grpSpPr>
          <a:xfrm>
            <a:off x="5461635" y="512445"/>
            <a:ext cx="2842261" cy="1345919"/>
            <a:chOff x="4602480" y="708660"/>
            <a:chExt cx="2842261" cy="1345919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3459" y="994410"/>
              <a:ext cx="2641282" cy="1060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字方塊 9"/>
            <p:cNvSpPr txBox="1"/>
            <p:nvPr/>
          </p:nvSpPr>
          <p:spPr>
            <a:xfrm>
              <a:off x="5250180" y="769620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TW" alt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5974080" y="754380"/>
              <a:ext cx="3529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6537960" y="708660"/>
              <a:ext cx="7184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altLang="zh-TW" sz="1400" b="1" i="1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線單箭頭接點 17"/>
            <p:cNvCxnSpPr/>
            <p:nvPr/>
          </p:nvCxnSpPr>
          <p:spPr>
            <a:xfrm>
              <a:off x="5402580" y="1356360"/>
              <a:ext cx="51054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字方塊 19"/>
            <p:cNvSpPr txBox="1"/>
            <p:nvPr/>
          </p:nvSpPr>
          <p:spPr>
            <a:xfrm>
              <a:off x="4602480" y="1181100"/>
              <a:ext cx="37382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  <a:p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altLang="zh-TW" sz="1400" b="1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TW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5928360" y="1219200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5476875" y="1975485"/>
            <a:ext cx="2857459" cy="1361159"/>
            <a:chOff x="4602480" y="693420"/>
            <a:chExt cx="2857459" cy="1361159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3459" y="994410"/>
              <a:ext cx="2641282" cy="1060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文字方塊 25"/>
            <p:cNvSpPr txBox="1"/>
            <p:nvPr/>
          </p:nvSpPr>
          <p:spPr>
            <a:xfrm>
              <a:off x="5250180" y="769620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TW" alt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5974080" y="754380"/>
              <a:ext cx="3529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>
              <a:off x="6446520" y="693420"/>
              <a:ext cx="10134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n-US" altLang="zh-TW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r>
                <a:rPr lang="en-US" altLang="zh-TW" sz="1400" b="1" i="1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f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TW" altLang="en-US" sz="1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9" name="直線單箭頭接點 28"/>
            <p:cNvCxnSpPr/>
            <p:nvPr/>
          </p:nvCxnSpPr>
          <p:spPr>
            <a:xfrm>
              <a:off x="5402580" y="1356360"/>
              <a:ext cx="51054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文字方塊 29"/>
            <p:cNvSpPr txBox="1"/>
            <p:nvPr/>
          </p:nvSpPr>
          <p:spPr>
            <a:xfrm>
              <a:off x="4602480" y="1181100"/>
              <a:ext cx="37382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  <a:p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en-US" altLang="zh-TW" sz="1400" b="1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TW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文字方塊 30"/>
            <p:cNvSpPr txBox="1"/>
            <p:nvPr/>
          </p:nvSpPr>
          <p:spPr>
            <a:xfrm>
              <a:off x="5928360" y="1219200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168" name="文字方塊 7167"/>
          <p:cNvSpPr txBox="1"/>
          <p:nvPr/>
        </p:nvSpPr>
        <p:spPr>
          <a:xfrm>
            <a:off x="6544892" y="3432810"/>
            <a:ext cx="2475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</a:t>
            </a:r>
            <a:r>
              <a:rPr lang="en-US" altLang="zh-TW" sz="16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n</a:t>
            </a:r>
            <a:r>
              <a:rPr lang="en-US" altLang="zh-TW" sz="16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is the motor pole-pair number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169" name="文字方塊 7168"/>
          <p:cNvSpPr txBox="1"/>
          <p:nvPr/>
        </p:nvSpPr>
        <p:spPr>
          <a:xfrm>
            <a:off x="6524625" y="4968240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(rpm)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文字方塊 7170"/>
          <p:cNvSpPr txBox="1"/>
          <p:nvPr/>
        </p:nvSpPr>
        <p:spPr>
          <a:xfrm>
            <a:off x="6555105" y="4145280"/>
            <a:ext cx="808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(rad/s)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0586" y="288755"/>
            <a:ext cx="60492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DQ-axis Equivalent Circuit Model of PMSM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9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926657" y="565142"/>
            <a:ext cx="23310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kern="100" baseline="0" dirty="0" smtClean="0">
                <a:solidFill>
                  <a:srgbClr val="FF0000"/>
                </a:solidFill>
                <a:latin typeface="Times New Roman"/>
                <a:ea typeface="標楷體"/>
              </a:rPr>
              <a:t>PSIM</a:t>
            </a:r>
            <a:r>
              <a:rPr lang="zh-TW" altLang="en-US" sz="2400" b="1" kern="100" baseline="0" dirty="0" smtClean="0">
                <a:solidFill>
                  <a:srgbClr val="FF0000"/>
                </a:solidFill>
                <a:latin typeface="Times New Roman"/>
                <a:ea typeface="標楷體"/>
              </a:rPr>
              <a:t> </a:t>
            </a:r>
            <a:r>
              <a:rPr lang="en-US" altLang="zh-TW" sz="2400" b="1" kern="100" baseline="0" dirty="0" smtClean="0">
                <a:solidFill>
                  <a:srgbClr val="FF0000"/>
                </a:solidFill>
                <a:latin typeface="Times New Roman"/>
                <a:ea typeface="標楷體"/>
              </a:rPr>
              <a:t>Functions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32" y="1444625"/>
            <a:ext cx="8424333" cy="409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86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" y="730250"/>
            <a:ext cx="7569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群組 2"/>
          <p:cNvGrpSpPr/>
          <p:nvPr/>
        </p:nvGrpSpPr>
        <p:grpSpPr>
          <a:xfrm>
            <a:off x="757555" y="1295401"/>
            <a:ext cx="7443470" cy="3638550"/>
            <a:chOff x="681355" y="1575435"/>
            <a:chExt cx="7613650" cy="3789045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355" y="1575435"/>
              <a:ext cx="7613650" cy="375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圓角矩形 1"/>
            <p:cNvSpPr/>
            <p:nvPr/>
          </p:nvSpPr>
          <p:spPr>
            <a:xfrm>
              <a:off x="4419600" y="1805940"/>
              <a:ext cx="762000" cy="355854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" name="文字方塊 3"/>
          <p:cNvSpPr txBox="1"/>
          <p:nvPr/>
        </p:nvSpPr>
        <p:spPr>
          <a:xfrm>
            <a:off x="461010" y="5034915"/>
            <a:ext cx="43011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rated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=400W</a:t>
            </a:r>
            <a:r>
              <a:rPr lang="en-US" altLang="zh-TW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rated</a:t>
            </a:r>
            <a:r>
              <a:rPr lang="en-US" altLang="zh-TW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3000rpm</a:t>
            </a:r>
          </a:p>
          <a:p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rated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=1.27Nm (=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,rated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b="1" dirty="0" err="1" smtClean="0">
                <a:solidFill>
                  <a:srgbClr val="0000FF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m,rated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TW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1.55</a:t>
            </a:r>
            <a:r>
              <a:rPr lang="en-US" altLang="zh-TW" b="1" dirty="0" smtClean="0">
                <a:solidFill>
                  <a:srgbClr val="0000FF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TW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=6.71mH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 = 27.7u, Shaft time constant (J/B) = 0.53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Pole = 10</a:t>
            </a:r>
          </a:p>
          <a:p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Vpk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krpm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17.4 * 1.414 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42925" y="200025"/>
            <a:ext cx="2892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Motor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4947708" y="6030383"/>
                <a:ext cx="3927935" cy="6769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/>
                            </a:rPr>
                            <m:t>(3000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𝑟𝑝𝑚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/>
                            </a:rPr>
                            <m:t>(3000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𝑟𝑝𝑚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=47</m:t>
                      </m:r>
                      <m:r>
                        <a:rPr lang="en-US" altLang="zh-TW" b="0" i="1" smtClean="0">
                          <a:latin typeface="Cambria Math"/>
                        </a:rPr>
                        <m:t>𝑚𝑉</m:t>
                      </m:r>
                      <m:r>
                        <a:rPr lang="en-US" altLang="zh-TW" b="0" i="1" smtClean="0">
                          <a:latin typeface="Cambria Math"/>
                        </a:rPr>
                        <m:t>/(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𝑟𝑎𝑑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708" y="6030383"/>
                <a:ext cx="3927935" cy="67698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5029200" y="5219700"/>
                <a:ext cx="3397340" cy="485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i="1" smtClean="0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𝑚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𝑟𝑎𝑡𝑒𝑑</m:t>
                        </m:r>
                      </m:sub>
                    </m:sSub>
                    <m:r>
                      <a:rPr lang="en-US" altLang="zh-TW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</a:rPr>
                          <m:t>3000</m:t>
                        </m:r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60</m:t>
                        </m:r>
                      </m:den>
                    </m:f>
                    <m:r>
                      <a:rPr lang="en-US" altLang="zh-TW" b="0" i="1" smtClean="0">
                        <a:latin typeface="Cambria Math"/>
                      </a:rPr>
                      <m:t>2</m:t>
                    </m:r>
                    <m:r>
                      <a:rPr lang="zh-TW" altLang="en-US" b="0" i="1" smtClean="0">
                        <a:latin typeface="Cambria Math"/>
                      </a:rPr>
                      <m:t>𝜋</m:t>
                    </m:r>
                  </m:oMath>
                </a14:m>
                <a:r>
                  <a:rPr lang="en-US" altLang="zh-TW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=314.16(rad/s)</a:t>
                </a:r>
                <a:endParaRPr lang="zh-TW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5219700"/>
                <a:ext cx="3397340" cy="485774"/>
              </a:xfrm>
              <a:prstGeom prst="rect">
                <a:avLst/>
              </a:prstGeom>
              <a:blipFill rotWithShape="1">
                <a:blip r:embed="rId5"/>
                <a:stretch>
                  <a:fillRect r="-1077" b="-625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4843991" y="5646208"/>
                <a:ext cx="4108048" cy="3815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i="1" smtClean="0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𝑒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𝑟𝑎𝑡𝑒𝑑</m:t>
                        </m:r>
                      </m:sub>
                    </m:sSub>
                    <m:r>
                      <a:rPr lang="en-US" altLang="zh-TW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TW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(P/2) *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i="1" smtClean="0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𝑚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,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𝑟𝑎𝑡𝑒𝑑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=1570.8(rad/s)</a:t>
                </a:r>
                <a:endParaRPr lang="zh-TW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991" y="5646208"/>
                <a:ext cx="4108048" cy="381515"/>
              </a:xfrm>
              <a:prstGeom prst="rect">
                <a:avLst/>
              </a:prstGeom>
              <a:blipFill rotWithShape="1">
                <a:blip r:embed="rId6"/>
                <a:stretch>
                  <a:fillRect t="-7937" r="-593" b="-2063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544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340" y="1978343"/>
            <a:ext cx="382905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718185"/>
            <a:ext cx="10858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409575" y="171450"/>
            <a:ext cx="3792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Motor Parameters in PSIM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893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-28000" contrast="44000"/>
          </a:blip>
          <a:srcRect/>
          <a:stretch>
            <a:fillRect/>
          </a:stretch>
        </p:blipFill>
        <p:spPr bwMode="auto">
          <a:xfrm>
            <a:off x="4689464" y="296861"/>
            <a:ext cx="4059237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85344" y="0"/>
            <a:ext cx="5368008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Three-phase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Sinusoidal PWM (SPWM)</a:t>
            </a:r>
            <a:endParaRPr lang="en-US" altLang="zh-TW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44" y="667895"/>
            <a:ext cx="4460050" cy="2205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010" y="3801810"/>
            <a:ext cx="1686495" cy="71871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7" y="4838891"/>
            <a:ext cx="4079938" cy="152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81" y="3029523"/>
            <a:ext cx="1103428" cy="609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42</a:t>
            </a:fld>
            <a:endParaRPr lang="zh-TW" alt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573" y="3079221"/>
            <a:ext cx="862172" cy="55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56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43</a:t>
            </a:fld>
            <a:endParaRPr lang="zh-TW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188" y="714567"/>
            <a:ext cx="6027420" cy="277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82" y="3618548"/>
            <a:ext cx="32099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83" y="4971479"/>
            <a:ext cx="32670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402336" y="118872"/>
            <a:ext cx="4178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Space Vector PWM (SVPWM)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30" name="群組 29"/>
          <p:cNvGrpSpPr/>
          <p:nvPr/>
        </p:nvGrpSpPr>
        <p:grpSpPr>
          <a:xfrm>
            <a:off x="4137660" y="3045906"/>
            <a:ext cx="4155948" cy="3474512"/>
            <a:chOff x="4137660" y="3045906"/>
            <a:chExt cx="4155948" cy="3474512"/>
          </a:xfrm>
        </p:grpSpPr>
        <p:pic>
          <p:nvPicPr>
            <p:cNvPr id="10247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2178" y="3045906"/>
              <a:ext cx="3821430" cy="34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字方塊 3"/>
            <p:cNvSpPr txBox="1"/>
            <p:nvPr/>
          </p:nvSpPr>
          <p:spPr>
            <a:xfrm>
              <a:off x="6278880" y="4389120"/>
              <a:ext cx="2551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5775960" y="4069080"/>
              <a:ext cx="3257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5227320" y="438150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III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5250180" y="4892040"/>
              <a:ext cx="3850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IV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5745480" y="5196840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6179820" y="4838700"/>
              <a:ext cx="3850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直線單箭頭接點 6"/>
            <p:cNvCxnSpPr/>
            <p:nvPr/>
          </p:nvCxnSpPr>
          <p:spPr>
            <a:xfrm>
              <a:off x="5935980" y="4815840"/>
              <a:ext cx="1112520" cy="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單箭頭接點 16"/>
            <p:cNvCxnSpPr/>
            <p:nvPr/>
          </p:nvCxnSpPr>
          <p:spPr>
            <a:xfrm flipV="1">
              <a:off x="5935980" y="3863340"/>
              <a:ext cx="525780" cy="96012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單箭頭接點 20"/>
            <p:cNvCxnSpPr/>
            <p:nvPr/>
          </p:nvCxnSpPr>
          <p:spPr>
            <a:xfrm flipH="1" flipV="1">
              <a:off x="5341620" y="3855720"/>
              <a:ext cx="594360" cy="96012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單箭頭接點 22"/>
            <p:cNvCxnSpPr/>
            <p:nvPr/>
          </p:nvCxnSpPr>
          <p:spPr>
            <a:xfrm flipH="1">
              <a:off x="5372100" y="4823460"/>
              <a:ext cx="556260" cy="96774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單箭頭接點 25"/>
            <p:cNvCxnSpPr/>
            <p:nvPr/>
          </p:nvCxnSpPr>
          <p:spPr>
            <a:xfrm flipH="1">
              <a:off x="4762500" y="4823460"/>
              <a:ext cx="1173480" cy="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單箭頭接點 28"/>
            <p:cNvCxnSpPr/>
            <p:nvPr/>
          </p:nvCxnSpPr>
          <p:spPr>
            <a:xfrm>
              <a:off x="5943600" y="4823460"/>
              <a:ext cx="525780" cy="97536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字方塊 31"/>
            <p:cNvSpPr txBox="1"/>
            <p:nvPr/>
          </p:nvSpPr>
          <p:spPr>
            <a:xfrm>
              <a:off x="6233160" y="3566160"/>
              <a:ext cx="6971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V6(110)</a:t>
              </a:r>
              <a:endParaRPr lang="zh-TW" altLang="en-US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4968240" y="580644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V1(001)</a:t>
              </a:r>
              <a:endParaRPr lang="zh-TW" altLang="en-US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文字方塊 33"/>
            <p:cNvSpPr txBox="1"/>
            <p:nvPr/>
          </p:nvSpPr>
          <p:spPr>
            <a:xfrm>
              <a:off x="6179820" y="579120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V5(101)</a:t>
              </a:r>
              <a:endParaRPr lang="zh-TW" altLang="en-US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4137660" y="4678680"/>
              <a:ext cx="6971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V3(011)</a:t>
              </a:r>
              <a:endParaRPr lang="zh-TW" altLang="en-US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文字方塊 35"/>
            <p:cNvSpPr txBox="1"/>
            <p:nvPr/>
          </p:nvSpPr>
          <p:spPr>
            <a:xfrm>
              <a:off x="4610100" y="371094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V2(010)</a:t>
              </a:r>
              <a:endParaRPr lang="zh-TW" altLang="en-US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5966460" y="456438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V0(000)</a:t>
              </a:r>
              <a:endParaRPr lang="zh-TW" altLang="en-US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5257800" y="4564380"/>
              <a:ext cx="6887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V7(111)</a:t>
              </a:r>
              <a:endParaRPr lang="zh-TW" altLang="en-US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>
              <a:off x="7366000" y="4453466"/>
              <a:ext cx="314510" cy="338554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solidFill>
                    <a:srgbClr val="FF0000"/>
                  </a:solidFill>
                  <a:latin typeface="Symbol" panose="05050102010706020507" pitchFamily="18" charset="2"/>
                </a:rPr>
                <a:t>a</a:t>
              </a:r>
              <a:endParaRPr lang="zh-TW" altLang="en-US" sz="1600" b="1" dirty="0">
                <a:solidFill>
                  <a:srgbClr val="FF0000"/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6926580" y="464058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V4(100)</a:t>
              </a:r>
              <a:endParaRPr lang="zh-TW" altLang="en-US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文字方塊 40"/>
            <p:cNvSpPr txBox="1"/>
            <p:nvPr/>
          </p:nvSpPr>
          <p:spPr>
            <a:xfrm>
              <a:off x="5520267" y="3090333"/>
              <a:ext cx="296876" cy="338554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solidFill>
                    <a:srgbClr val="FF0000"/>
                  </a:solidFill>
                  <a:latin typeface="Symbol" panose="05050102010706020507" pitchFamily="18" charset="2"/>
                </a:rPr>
                <a:t>b</a:t>
              </a:r>
              <a:endParaRPr lang="zh-TW" altLang="en-US" sz="1600" b="1" dirty="0">
                <a:solidFill>
                  <a:srgbClr val="FF0000"/>
                </a:solidFill>
                <a:latin typeface="Symbol" panose="05050102010706020507" pitchFamily="18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180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44</a:t>
            </a:fld>
            <a:endParaRPr lang="zh-TW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95" y="1322832"/>
            <a:ext cx="8500681" cy="458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475488" y="502920"/>
            <a:ext cx="3347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SVPWM Voltage Vector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2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45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592667" y="296335"/>
            <a:ext cx="5671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Voltage Vector of the Space Voltage PWM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21267" y="5249333"/>
            <a:ext cx="79925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Vector space can be divided into 6 sections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ref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can be constructed with the adjacent vectors located in the same section and the zero vector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1637581" y="961964"/>
            <a:ext cx="5501427" cy="4202703"/>
            <a:chOff x="1146514" y="868830"/>
            <a:chExt cx="5501427" cy="4202703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6514" y="868830"/>
              <a:ext cx="5501427" cy="4202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字方塊 5"/>
            <p:cNvSpPr txBox="1"/>
            <p:nvPr/>
          </p:nvSpPr>
          <p:spPr>
            <a:xfrm>
              <a:off x="5714999" y="3183465"/>
              <a:ext cx="849913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>
                  <a:latin typeface="Symbol" panose="05050102010706020507" pitchFamily="18" charset="2"/>
                </a:rPr>
                <a:t>a-</a:t>
              </a:r>
              <a:r>
                <a:rPr lang="en-US" altLang="zh-TW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axis</a:t>
              </a:r>
              <a:endParaRPr lang="zh-TW" altLang="en-US" dirty="0">
                <a:latin typeface="Symbol" panose="05050102010706020507" pitchFamily="18" charset="2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2709332" y="922864"/>
              <a:ext cx="809837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>
                  <a:latin typeface="Symbol" panose="05050102010706020507" pitchFamily="18" charset="2"/>
                </a:rPr>
                <a:t>b-</a:t>
              </a:r>
              <a:r>
                <a:rPr lang="en-US" altLang="zh-TW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axis</a:t>
              </a:r>
              <a:endParaRPr lang="zh-TW" altLang="en-US" dirty="0">
                <a:latin typeface="Symbol" panose="05050102010706020507" pitchFamily="18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506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893" y="0"/>
            <a:ext cx="2761107" cy="238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99" y="4037880"/>
            <a:ext cx="5297402" cy="2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46</a:t>
            </a:fld>
            <a:endParaRPr lang="zh-TW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65" y="708406"/>
            <a:ext cx="6202730" cy="237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351" y="2638890"/>
            <a:ext cx="5120640" cy="2541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186266" y="84668"/>
            <a:ext cx="7826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Conduction Time Interval of the Voltage Vector (section 1)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22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47</a:t>
            </a:fld>
            <a:endParaRPr lang="zh-TW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942" y="811742"/>
            <a:ext cx="6112029" cy="536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389466" y="211667"/>
            <a:ext cx="8266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Conduction Time Interval of the Voltage Vectors (section 2~6)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48</a:t>
            </a:fld>
            <a:endParaRPr lang="zh-TW" altLang="en-US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266" y="516465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67268" y="1379577"/>
            <a:ext cx="3581399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float </a:t>
            </a:r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 = 3.1416;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float K1 = </a:t>
            </a:r>
            <a:r>
              <a:rPr lang="en-US" altLang="zh-TW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1; </a:t>
            </a:r>
            <a:endParaRPr lang="en-US" altLang="zh-TW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float K2 = </a:t>
            </a:r>
            <a:r>
              <a:rPr lang="en-US" altLang="zh-TW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1.732;</a:t>
            </a:r>
            <a:endParaRPr lang="en-US" altLang="zh-TW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float P120=3.1416/3*2;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//0 0~60  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((x2&gt;0) &amp;&amp; (x2&lt;=PI/3))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y1 = K1 * x1 * cos(x2 - PI/6);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y3=K1 * x1 * cos(x2 + PI/6 +P120);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y2= K2 * x1 * cos(x2-P120);	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}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//1  60~120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((x2&gt;PI/3) &amp;&amp; (x2&lt;=2*PI/3))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y1 = K2 * x1 * cos(x2);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y3= K1 * x1 * cos(x2 - PI/6 +P120);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y2= K1 * x1 * cos(x2 + PI/6-P120);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}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//2 120~180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((x2&gt;2*PI/3) &amp;&amp; (x2&lt;=PI))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y1 = K1 * x1 * cos(x2 + PI/6);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y3= K2 * x1 * cos(x2+P120);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y2= K1 * x1 * cos(x2 - PI/6-P120);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TW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4868" y="1825978"/>
            <a:ext cx="40386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//3 180~240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((x2&gt;-PI) &amp;&amp; (x2&lt;=-2*PI/3))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y1 = K1 * x1 * cos(x2 - PI/6);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y3= K1 * x1 * cos(x2 + PI/6+P120);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y2= K2 * x1 * cos(x2-P120);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}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//4  240~300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((x2&gt;-2*PI/3) &amp;&amp; (x2&lt;=-PI/3))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y1 = K2 * x1 * cos(x2);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y3= K1 * x1 * cos(x2 - PI/6+P120);//y2= K2 * x1 * cos(x2+P120);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y2= K1 * x1 * cos(x2 + PI/6-P120);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}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//5 300~360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((x2&gt;-PI/3) &amp;&amp; (x2&lt;=0))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y1 = K1 * x1 * cos(x2 + PI/6);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y3= K2 * x1 * cos(x2+P120);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y2= K1 * x1 * cos(x2 - PI/6-P120);</a:t>
            </a:r>
          </a:p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}</a:t>
            </a:r>
          </a:p>
        </p:txBody>
      </p:sp>
      <p:sp>
        <p:nvSpPr>
          <p:cNvPr id="5" name="向右箭號 4"/>
          <p:cNvSpPr/>
          <p:nvPr/>
        </p:nvSpPr>
        <p:spPr>
          <a:xfrm>
            <a:off x="2997201" y="770466"/>
            <a:ext cx="389467" cy="3810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237065" y="0"/>
            <a:ext cx="4552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 Implementation of SVPWM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3526231" y="388733"/>
            <a:ext cx="5328058" cy="1028700"/>
            <a:chOff x="3526231" y="388733"/>
            <a:chExt cx="5328058" cy="10287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6231" y="388733"/>
              <a:ext cx="5328058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字方塊 7"/>
            <p:cNvSpPr txBox="1"/>
            <p:nvPr/>
          </p:nvSpPr>
          <p:spPr>
            <a:xfrm>
              <a:off x="7168970" y="660903"/>
              <a:ext cx="776175" cy="70788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SVPWM</a:t>
              </a:r>
            </a:p>
            <a:p>
              <a:pPr algn="ctr"/>
              <a:r>
                <a:rPr lang="en-US" altLang="zh-TW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</a:t>
              </a:r>
            </a:p>
            <a:p>
              <a:pPr algn="ctr"/>
              <a:r>
                <a:rPr lang="en-US" altLang="zh-TW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Voltage</a:t>
              </a:r>
            </a:p>
            <a:p>
              <a:pPr algn="ctr"/>
              <a:r>
                <a:rPr lang="en-US" altLang="zh-TW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Calculation</a:t>
              </a:r>
              <a:endParaRPr lang="zh-TW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13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49</a:t>
            </a:fld>
            <a:endParaRPr lang="zh-TW" altLang="en-US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01" y="457201"/>
            <a:ext cx="5765799" cy="247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952750"/>
            <a:ext cx="7901517" cy="371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37065" y="0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SVPWM Simulation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7" name="直線單箭頭接點 6"/>
          <p:cNvCxnSpPr/>
          <p:nvPr/>
        </p:nvCxnSpPr>
        <p:spPr>
          <a:xfrm flipH="1">
            <a:off x="6355533" y="2824681"/>
            <a:ext cx="778598" cy="660903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/>
          <p:cNvSpPr txBox="1"/>
          <p:nvPr/>
        </p:nvSpPr>
        <p:spPr>
          <a:xfrm>
            <a:off x="6953061" y="2480649"/>
            <a:ext cx="181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SVPWM (black)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直線單箭頭接點 8"/>
          <p:cNvCxnSpPr/>
          <p:nvPr/>
        </p:nvCxnSpPr>
        <p:spPr>
          <a:xfrm>
            <a:off x="1819747" y="2752253"/>
            <a:ext cx="552261" cy="597529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/>
          <p:cNvSpPr txBox="1"/>
          <p:nvPr/>
        </p:nvSpPr>
        <p:spPr>
          <a:xfrm>
            <a:off x="1140737" y="2362955"/>
            <a:ext cx="1385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SPWM(red)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96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338667" y="167175"/>
            <a:ext cx="4350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Digital Control Implementation</a:t>
            </a:r>
          </a:p>
        </p:txBody>
      </p:sp>
      <p:grpSp>
        <p:nvGrpSpPr>
          <p:cNvPr id="6" name="群組 5"/>
          <p:cNvGrpSpPr/>
          <p:nvPr/>
        </p:nvGrpSpPr>
        <p:grpSpPr>
          <a:xfrm>
            <a:off x="1057276" y="933449"/>
            <a:ext cx="7370161" cy="5510121"/>
            <a:chOff x="1218142" y="916516"/>
            <a:chExt cx="7370161" cy="5510121"/>
          </a:xfrm>
        </p:grpSpPr>
        <p:pic>
          <p:nvPicPr>
            <p:cNvPr id="41986" name="圖片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8142" y="916516"/>
              <a:ext cx="6905625" cy="5331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字方塊 2"/>
            <p:cNvSpPr txBox="1"/>
            <p:nvPr/>
          </p:nvSpPr>
          <p:spPr>
            <a:xfrm>
              <a:off x="5417820" y="6118860"/>
              <a:ext cx="31704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(On-line tuning of control parameters)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337696" y="264067"/>
            <a:ext cx="2847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err="1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r>
              <a:rPr lang="en-US" altLang="zh-TW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+ TI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DSP Target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871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群組 193"/>
          <p:cNvGrpSpPr/>
          <p:nvPr/>
        </p:nvGrpSpPr>
        <p:grpSpPr>
          <a:xfrm>
            <a:off x="504825" y="1417320"/>
            <a:ext cx="8115300" cy="4257020"/>
            <a:chOff x="762000" y="1097280"/>
            <a:chExt cx="8115300" cy="4257020"/>
          </a:xfrm>
        </p:grpSpPr>
        <p:grpSp>
          <p:nvGrpSpPr>
            <p:cNvPr id="173" name="群組 172"/>
            <p:cNvGrpSpPr/>
            <p:nvPr/>
          </p:nvGrpSpPr>
          <p:grpSpPr>
            <a:xfrm>
              <a:off x="762000" y="1097280"/>
              <a:ext cx="7269480" cy="4257020"/>
              <a:chOff x="739140" y="1028700"/>
              <a:chExt cx="7269480" cy="4257020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7132320" y="1356360"/>
                <a:ext cx="838200" cy="685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4" name="直線接點 3"/>
              <p:cNvCxnSpPr>
                <a:endCxn id="28" idx="2"/>
              </p:cNvCxnSpPr>
              <p:nvPr/>
            </p:nvCxnSpPr>
            <p:spPr>
              <a:xfrm flipH="1">
                <a:off x="7269480" y="2026920"/>
                <a:ext cx="0" cy="49264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" name="群組 7"/>
              <p:cNvGrpSpPr/>
              <p:nvPr/>
            </p:nvGrpSpPr>
            <p:grpSpPr>
              <a:xfrm>
                <a:off x="7216140" y="3604260"/>
                <a:ext cx="719279" cy="640080"/>
                <a:chOff x="6659880" y="4518660"/>
                <a:chExt cx="719279" cy="640080"/>
              </a:xfrm>
            </p:grpSpPr>
            <p:sp>
              <p:nvSpPr>
                <p:cNvPr id="5" name="橢圓 4"/>
                <p:cNvSpPr/>
                <p:nvPr/>
              </p:nvSpPr>
              <p:spPr>
                <a:xfrm>
                  <a:off x="6659880" y="4518660"/>
                  <a:ext cx="670560" cy="64008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" name="文字方塊 5"/>
                <p:cNvSpPr txBox="1"/>
                <p:nvPr/>
              </p:nvSpPr>
              <p:spPr>
                <a:xfrm>
                  <a:off x="6675120" y="4671060"/>
                  <a:ext cx="70403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PMSM</a:t>
                  </a:r>
                  <a:endParaRPr lang="zh-TW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文字方塊 6"/>
              <p:cNvSpPr txBox="1"/>
              <p:nvPr/>
            </p:nvSpPr>
            <p:spPr>
              <a:xfrm>
                <a:off x="7170420" y="1402080"/>
                <a:ext cx="75373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3-Phase</a:t>
                </a:r>
              </a:p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Inverter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2" name="群組 21"/>
              <p:cNvGrpSpPr/>
              <p:nvPr/>
            </p:nvGrpSpPr>
            <p:grpSpPr>
              <a:xfrm>
                <a:off x="1810434" y="1516380"/>
                <a:ext cx="919098" cy="571500"/>
                <a:chOff x="1711374" y="2110740"/>
                <a:chExt cx="919098" cy="571500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1744980" y="2110740"/>
                  <a:ext cx="861060" cy="5715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" name="文字方塊 9"/>
                <p:cNvSpPr txBox="1"/>
                <p:nvPr/>
              </p:nvSpPr>
              <p:spPr>
                <a:xfrm>
                  <a:off x="1711374" y="2133600"/>
                  <a:ext cx="91909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Speed</a:t>
                  </a:r>
                </a:p>
                <a:p>
                  <a:pPr algn="ctr"/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Controller</a:t>
                  </a:r>
                  <a:endParaRPr lang="zh-TW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3" name="群組 22"/>
              <p:cNvGrpSpPr/>
              <p:nvPr/>
            </p:nvGrpSpPr>
            <p:grpSpPr>
              <a:xfrm>
                <a:off x="3227754" y="1432560"/>
                <a:ext cx="919098" cy="548640"/>
                <a:chOff x="2480994" y="3619500"/>
                <a:chExt cx="919098" cy="548640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2514600" y="3619500"/>
                  <a:ext cx="853440" cy="54864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" name="文字方塊 11"/>
                <p:cNvSpPr txBox="1"/>
                <p:nvPr/>
              </p:nvSpPr>
              <p:spPr>
                <a:xfrm>
                  <a:off x="2480994" y="3627120"/>
                  <a:ext cx="91909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Current</a:t>
                  </a:r>
                </a:p>
                <a:p>
                  <a:pPr algn="ctr"/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Controller</a:t>
                  </a:r>
                  <a:endParaRPr lang="zh-TW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>
                <a:off x="5532120" y="2446020"/>
                <a:ext cx="1294072" cy="784860"/>
                <a:chOff x="3970020" y="4777740"/>
                <a:chExt cx="1294072" cy="78486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4038600" y="4777740"/>
                  <a:ext cx="1173480" cy="78486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" name="文字方塊 13"/>
                <p:cNvSpPr txBox="1"/>
                <p:nvPr/>
              </p:nvSpPr>
              <p:spPr>
                <a:xfrm>
                  <a:off x="3970020" y="4777740"/>
                  <a:ext cx="1294072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Axis</a:t>
                  </a:r>
                </a:p>
                <a:p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Transformation</a:t>
                  </a:r>
                </a:p>
                <a:p>
                  <a:pPr algn="ctr"/>
                  <a:r>
                    <a:rPr lang="en-US" altLang="zh-TW" sz="14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altLang="zh-TW" sz="1400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bc</a:t>
                  </a:r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-to-</a:t>
                  </a:r>
                  <a:r>
                    <a:rPr lang="en-US" altLang="zh-TW" sz="1400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dq</a:t>
                  </a:r>
                  <a:endPara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>
                <a:off x="4709160" y="1386840"/>
                <a:ext cx="906780" cy="6324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103620" y="1463040"/>
                <a:ext cx="594360" cy="51816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" name="文字方塊 19"/>
              <p:cNvSpPr txBox="1"/>
              <p:nvPr/>
            </p:nvSpPr>
            <p:spPr>
              <a:xfrm>
                <a:off x="4747260" y="1562100"/>
                <a:ext cx="84350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SVPWM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 rot="5400000">
                <a:off x="7162800" y="2522220"/>
                <a:ext cx="213360" cy="198120"/>
                <a:chOff x="2125980" y="3992880"/>
                <a:chExt cx="243840" cy="243840"/>
              </a:xfrm>
            </p:grpSpPr>
            <p:grpSp>
              <p:nvGrpSpPr>
                <p:cNvPr id="29" name="群組 28"/>
                <p:cNvGrpSpPr/>
                <p:nvPr/>
              </p:nvGrpSpPr>
              <p:grpSpPr>
                <a:xfrm>
                  <a:off x="2125980" y="3992880"/>
                  <a:ext cx="243840" cy="243840"/>
                  <a:chOff x="2125980" y="3992880"/>
                  <a:chExt cx="327660" cy="190500"/>
                </a:xfrm>
              </p:grpSpPr>
              <p:sp>
                <p:nvSpPr>
                  <p:cNvPr id="27" name="弧形 26"/>
                  <p:cNvSpPr/>
                  <p:nvPr/>
                </p:nvSpPr>
                <p:spPr>
                  <a:xfrm>
                    <a:off x="2125980" y="3992880"/>
                    <a:ext cx="320040" cy="190500"/>
                  </a:xfrm>
                  <a:prstGeom prst="arc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28" name="弧形 27"/>
                  <p:cNvSpPr/>
                  <p:nvPr/>
                </p:nvSpPr>
                <p:spPr>
                  <a:xfrm flipH="1">
                    <a:off x="2133600" y="3992880"/>
                    <a:ext cx="320040" cy="190500"/>
                  </a:xfrm>
                  <a:prstGeom prst="arc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30" name="橢圓 29"/>
                <p:cNvSpPr/>
                <p:nvPr/>
              </p:nvSpPr>
              <p:spPr>
                <a:xfrm>
                  <a:off x="2209800" y="4069080"/>
                  <a:ext cx="76200" cy="9144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cxnSp>
            <p:nvCxnSpPr>
              <p:cNvPr id="33" name="直線接點 32"/>
              <p:cNvCxnSpPr/>
              <p:nvPr/>
            </p:nvCxnSpPr>
            <p:spPr>
              <a:xfrm>
                <a:off x="7261860" y="2712720"/>
                <a:ext cx="0" cy="105918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直線接點 36"/>
              <p:cNvCxnSpPr>
                <a:stCxn id="2" idx="2"/>
                <a:endCxn id="42" idx="2"/>
              </p:cNvCxnSpPr>
              <p:nvPr/>
            </p:nvCxnSpPr>
            <p:spPr>
              <a:xfrm>
                <a:off x="7551420" y="2042160"/>
                <a:ext cx="0" cy="69838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38" name="群組 37"/>
              <p:cNvGrpSpPr/>
              <p:nvPr/>
            </p:nvGrpSpPr>
            <p:grpSpPr>
              <a:xfrm rot="5400000">
                <a:off x="7452360" y="2743200"/>
                <a:ext cx="213360" cy="198120"/>
                <a:chOff x="2125980" y="3992880"/>
                <a:chExt cx="243840" cy="243840"/>
              </a:xfrm>
            </p:grpSpPr>
            <p:grpSp>
              <p:nvGrpSpPr>
                <p:cNvPr id="39" name="群組 38"/>
                <p:cNvGrpSpPr/>
                <p:nvPr/>
              </p:nvGrpSpPr>
              <p:grpSpPr>
                <a:xfrm>
                  <a:off x="2125980" y="3992880"/>
                  <a:ext cx="243840" cy="243840"/>
                  <a:chOff x="2125980" y="3992880"/>
                  <a:chExt cx="327660" cy="190500"/>
                </a:xfrm>
              </p:grpSpPr>
              <p:sp>
                <p:nvSpPr>
                  <p:cNvPr id="41" name="弧形 40"/>
                  <p:cNvSpPr/>
                  <p:nvPr/>
                </p:nvSpPr>
                <p:spPr>
                  <a:xfrm>
                    <a:off x="2125980" y="3992880"/>
                    <a:ext cx="320040" cy="190500"/>
                  </a:xfrm>
                  <a:prstGeom prst="arc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2" name="弧形 41"/>
                  <p:cNvSpPr/>
                  <p:nvPr/>
                </p:nvSpPr>
                <p:spPr>
                  <a:xfrm flipH="1">
                    <a:off x="2133600" y="3992880"/>
                    <a:ext cx="320040" cy="190500"/>
                  </a:xfrm>
                  <a:prstGeom prst="arc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40" name="橢圓 39"/>
                <p:cNvSpPr/>
                <p:nvPr/>
              </p:nvSpPr>
              <p:spPr>
                <a:xfrm>
                  <a:off x="2209800" y="4069080"/>
                  <a:ext cx="76200" cy="9144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cxnSp>
            <p:nvCxnSpPr>
              <p:cNvPr id="43" name="直線接點 42"/>
              <p:cNvCxnSpPr>
                <a:endCxn id="5" idx="0"/>
              </p:cNvCxnSpPr>
              <p:nvPr/>
            </p:nvCxnSpPr>
            <p:spPr>
              <a:xfrm>
                <a:off x="7551420" y="2933700"/>
                <a:ext cx="0" cy="67056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直線接點 43"/>
              <p:cNvCxnSpPr>
                <a:endCxn id="49" idx="2"/>
              </p:cNvCxnSpPr>
              <p:nvPr/>
            </p:nvCxnSpPr>
            <p:spPr>
              <a:xfrm>
                <a:off x="7795260" y="2019300"/>
                <a:ext cx="0" cy="94984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45" name="群組 44"/>
              <p:cNvGrpSpPr/>
              <p:nvPr/>
            </p:nvGrpSpPr>
            <p:grpSpPr>
              <a:xfrm rot="5400000">
                <a:off x="7688580" y="2971800"/>
                <a:ext cx="213360" cy="198120"/>
                <a:chOff x="2125980" y="3992880"/>
                <a:chExt cx="243840" cy="243840"/>
              </a:xfrm>
            </p:grpSpPr>
            <p:grpSp>
              <p:nvGrpSpPr>
                <p:cNvPr id="46" name="群組 45"/>
                <p:cNvGrpSpPr/>
                <p:nvPr/>
              </p:nvGrpSpPr>
              <p:grpSpPr>
                <a:xfrm>
                  <a:off x="2125980" y="3992880"/>
                  <a:ext cx="243840" cy="243840"/>
                  <a:chOff x="2125980" y="3992880"/>
                  <a:chExt cx="327660" cy="190500"/>
                </a:xfrm>
              </p:grpSpPr>
              <p:sp>
                <p:nvSpPr>
                  <p:cNvPr id="48" name="弧形 47"/>
                  <p:cNvSpPr/>
                  <p:nvPr/>
                </p:nvSpPr>
                <p:spPr>
                  <a:xfrm>
                    <a:off x="2125980" y="3992880"/>
                    <a:ext cx="320040" cy="190500"/>
                  </a:xfrm>
                  <a:prstGeom prst="arc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9" name="弧形 48"/>
                  <p:cNvSpPr/>
                  <p:nvPr/>
                </p:nvSpPr>
                <p:spPr>
                  <a:xfrm flipH="1">
                    <a:off x="2133600" y="3992880"/>
                    <a:ext cx="320040" cy="190500"/>
                  </a:xfrm>
                  <a:prstGeom prst="arc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47" name="橢圓 46"/>
                <p:cNvSpPr/>
                <p:nvPr/>
              </p:nvSpPr>
              <p:spPr>
                <a:xfrm>
                  <a:off x="2209800" y="4069080"/>
                  <a:ext cx="76200" cy="9144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cxnSp>
            <p:nvCxnSpPr>
              <p:cNvPr id="50" name="直線接點 49"/>
              <p:cNvCxnSpPr>
                <a:endCxn id="5" idx="7"/>
              </p:cNvCxnSpPr>
              <p:nvPr/>
            </p:nvCxnSpPr>
            <p:spPr>
              <a:xfrm flipH="1">
                <a:off x="7788499" y="3177540"/>
                <a:ext cx="0" cy="52045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單箭頭接點 55"/>
              <p:cNvCxnSpPr/>
              <p:nvPr/>
            </p:nvCxnSpPr>
            <p:spPr>
              <a:xfrm flipH="1" flipV="1">
                <a:off x="6781800" y="2628900"/>
                <a:ext cx="476653" cy="714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線單箭頭接點 56"/>
              <p:cNvCxnSpPr/>
              <p:nvPr/>
            </p:nvCxnSpPr>
            <p:spPr>
              <a:xfrm flipH="1" flipV="1">
                <a:off x="6795712" y="2861072"/>
                <a:ext cx="726181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直線單箭頭接點 59"/>
              <p:cNvCxnSpPr/>
              <p:nvPr/>
            </p:nvCxnSpPr>
            <p:spPr>
              <a:xfrm flipH="1" flipV="1">
                <a:off x="6780473" y="3066812"/>
                <a:ext cx="98852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64" name="群組 63"/>
              <p:cNvGrpSpPr/>
              <p:nvPr/>
            </p:nvGrpSpPr>
            <p:grpSpPr>
              <a:xfrm>
                <a:off x="7124700" y="4396740"/>
                <a:ext cx="883920" cy="327660"/>
                <a:chOff x="5151120" y="4358640"/>
                <a:chExt cx="883920" cy="327660"/>
              </a:xfrm>
            </p:grpSpPr>
            <p:sp>
              <p:nvSpPr>
                <p:cNvPr id="62" name="圓角矩形 61"/>
                <p:cNvSpPr/>
                <p:nvPr/>
              </p:nvSpPr>
              <p:spPr>
                <a:xfrm>
                  <a:off x="5151120" y="4358640"/>
                  <a:ext cx="883920" cy="327660"/>
                </a:xfrm>
                <a:prstGeom prst="round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3" name="文字方塊 62"/>
                <p:cNvSpPr txBox="1"/>
                <p:nvPr/>
              </p:nvSpPr>
              <p:spPr>
                <a:xfrm>
                  <a:off x="5219700" y="4373880"/>
                  <a:ext cx="78258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Encoder</a:t>
                  </a:r>
                  <a:endParaRPr lang="zh-TW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65" name="直線單箭頭接點 64"/>
              <p:cNvCxnSpPr/>
              <p:nvPr/>
            </p:nvCxnSpPr>
            <p:spPr>
              <a:xfrm flipH="1" flipV="1">
                <a:off x="5562600" y="5037534"/>
                <a:ext cx="203454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直線單箭頭接點 71"/>
              <p:cNvCxnSpPr/>
              <p:nvPr/>
            </p:nvCxnSpPr>
            <p:spPr>
              <a:xfrm>
                <a:off x="4122420" y="1546860"/>
                <a:ext cx="60198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直線單箭頭接點 72"/>
              <p:cNvCxnSpPr/>
              <p:nvPr/>
            </p:nvCxnSpPr>
            <p:spPr>
              <a:xfrm flipV="1">
                <a:off x="4130040" y="1866900"/>
                <a:ext cx="57912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直線單箭頭接點 73"/>
              <p:cNvCxnSpPr/>
              <p:nvPr/>
            </p:nvCxnSpPr>
            <p:spPr>
              <a:xfrm flipV="1">
                <a:off x="2720340" y="1808470"/>
                <a:ext cx="537894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直線單箭頭接點 75"/>
              <p:cNvCxnSpPr/>
              <p:nvPr/>
            </p:nvCxnSpPr>
            <p:spPr>
              <a:xfrm>
                <a:off x="2933700" y="1569720"/>
                <a:ext cx="316914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線接點 78"/>
              <p:cNvCxnSpPr/>
              <p:nvPr/>
            </p:nvCxnSpPr>
            <p:spPr>
              <a:xfrm flipV="1">
                <a:off x="2918460" y="1333500"/>
                <a:ext cx="0" cy="23622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直線單箭頭接點 79"/>
              <p:cNvCxnSpPr>
                <a:stCxn id="81" idx="6"/>
              </p:cNvCxnSpPr>
              <p:nvPr/>
            </p:nvCxnSpPr>
            <p:spPr>
              <a:xfrm>
                <a:off x="1478280" y="1779270"/>
                <a:ext cx="362634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1" name="橢圓 80"/>
              <p:cNvSpPr/>
              <p:nvPr/>
            </p:nvSpPr>
            <p:spPr>
              <a:xfrm>
                <a:off x="1379220" y="1722120"/>
                <a:ext cx="99060" cy="1143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82" name="直線單箭頭接點 81"/>
              <p:cNvCxnSpPr/>
              <p:nvPr/>
            </p:nvCxnSpPr>
            <p:spPr>
              <a:xfrm>
                <a:off x="1051560" y="1775460"/>
                <a:ext cx="316914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直線單箭頭接點 82"/>
              <p:cNvCxnSpPr/>
              <p:nvPr/>
            </p:nvCxnSpPr>
            <p:spPr>
              <a:xfrm flipH="1" flipV="1">
                <a:off x="1432560" y="1842292"/>
                <a:ext cx="0" cy="3209768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直線單箭頭接點 85"/>
              <p:cNvCxnSpPr/>
              <p:nvPr/>
            </p:nvCxnSpPr>
            <p:spPr>
              <a:xfrm flipV="1">
                <a:off x="6187440" y="3221514"/>
                <a:ext cx="0" cy="352266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9" name="直線接點 88"/>
              <p:cNvCxnSpPr/>
              <p:nvPr/>
            </p:nvCxnSpPr>
            <p:spPr>
              <a:xfrm flipH="1">
                <a:off x="1424940" y="5036820"/>
                <a:ext cx="326136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直線接點 89"/>
              <p:cNvCxnSpPr/>
              <p:nvPr/>
            </p:nvCxnSpPr>
            <p:spPr>
              <a:xfrm flipH="1">
                <a:off x="5463540" y="3566160"/>
                <a:ext cx="73152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2" name="直線單箭頭接點 91"/>
              <p:cNvCxnSpPr/>
              <p:nvPr/>
            </p:nvCxnSpPr>
            <p:spPr>
              <a:xfrm flipV="1">
                <a:off x="3482340" y="1987074"/>
                <a:ext cx="0" cy="1038066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3" name="直線單箭頭接點 92"/>
              <p:cNvCxnSpPr/>
              <p:nvPr/>
            </p:nvCxnSpPr>
            <p:spPr>
              <a:xfrm flipV="1">
                <a:off x="3878580" y="1987074"/>
                <a:ext cx="0" cy="641826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5" name="直線接點 94"/>
              <p:cNvCxnSpPr/>
              <p:nvPr/>
            </p:nvCxnSpPr>
            <p:spPr>
              <a:xfrm flipH="1" flipV="1">
                <a:off x="3863340" y="2621280"/>
                <a:ext cx="172974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7" name="直線接點 96"/>
              <p:cNvCxnSpPr/>
              <p:nvPr/>
            </p:nvCxnSpPr>
            <p:spPr>
              <a:xfrm flipH="1">
                <a:off x="3482340" y="3017520"/>
                <a:ext cx="212598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2" name="矩形 101"/>
              <p:cNvSpPr/>
              <p:nvPr/>
            </p:nvSpPr>
            <p:spPr>
              <a:xfrm>
                <a:off x="4922520" y="4198620"/>
                <a:ext cx="373380" cy="2514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3" name="文字方塊 102"/>
              <p:cNvSpPr txBox="1"/>
              <p:nvPr/>
            </p:nvSpPr>
            <p:spPr>
              <a:xfrm>
                <a:off x="4945380" y="4137660"/>
                <a:ext cx="3337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TW" sz="14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TW" altLang="en-US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6" name="直線單箭頭接點 105"/>
              <p:cNvCxnSpPr>
                <a:stCxn id="119" idx="0"/>
                <a:endCxn id="102" idx="2"/>
              </p:cNvCxnSpPr>
              <p:nvPr/>
            </p:nvCxnSpPr>
            <p:spPr>
              <a:xfrm flipH="1" flipV="1">
                <a:off x="5109210" y="4450080"/>
                <a:ext cx="0" cy="35052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2" name="文字方塊 111"/>
              <p:cNvSpPr txBox="1"/>
              <p:nvPr/>
            </p:nvSpPr>
            <p:spPr>
              <a:xfrm>
                <a:off x="1173480" y="1470660"/>
                <a:ext cx="28565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文字方塊 112"/>
              <p:cNvSpPr txBox="1"/>
              <p:nvPr/>
            </p:nvSpPr>
            <p:spPr>
              <a:xfrm>
                <a:off x="1196340" y="1851660"/>
                <a:ext cx="289560" cy="312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文字方塊 113"/>
              <p:cNvSpPr txBox="1"/>
              <p:nvPr/>
            </p:nvSpPr>
            <p:spPr>
              <a:xfrm>
                <a:off x="1021080" y="2125980"/>
                <a:ext cx="4074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文字方塊 114"/>
              <p:cNvSpPr txBox="1"/>
              <p:nvPr/>
            </p:nvSpPr>
            <p:spPr>
              <a:xfrm>
                <a:off x="5151120" y="3848100"/>
                <a:ext cx="3609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solidFill>
                      <a:srgbClr val="FF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altLang="zh-TW" sz="1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20" name="群組 119"/>
              <p:cNvGrpSpPr/>
              <p:nvPr/>
            </p:nvGrpSpPr>
            <p:grpSpPr>
              <a:xfrm>
                <a:off x="4677627" y="4762500"/>
                <a:ext cx="933269" cy="523220"/>
                <a:chOff x="4365207" y="4831080"/>
                <a:chExt cx="933269" cy="523220"/>
              </a:xfrm>
            </p:grpSpPr>
            <p:sp>
              <p:nvSpPr>
                <p:cNvPr id="118" name="文字方塊 117"/>
                <p:cNvSpPr txBox="1"/>
                <p:nvPr/>
              </p:nvSpPr>
              <p:spPr>
                <a:xfrm>
                  <a:off x="4365207" y="4831080"/>
                  <a:ext cx="93326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Speed</a:t>
                  </a:r>
                </a:p>
                <a:p>
                  <a:pPr algn="ctr"/>
                  <a:r>
                    <a:rPr lang="en-US" altLang="zh-TW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Calculator</a:t>
                  </a:r>
                  <a:endParaRPr lang="zh-TW" alt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9" name="矩形 118"/>
                <p:cNvSpPr/>
                <p:nvPr/>
              </p:nvSpPr>
              <p:spPr>
                <a:xfrm>
                  <a:off x="4389120" y="4869180"/>
                  <a:ext cx="853440" cy="48006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21" name="矩形 120"/>
              <p:cNvSpPr/>
              <p:nvPr/>
            </p:nvSpPr>
            <p:spPr>
              <a:xfrm>
                <a:off x="7528560" y="4259580"/>
                <a:ext cx="91440" cy="1219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27" name="群組 126"/>
              <p:cNvGrpSpPr/>
              <p:nvPr/>
            </p:nvGrpSpPr>
            <p:grpSpPr>
              <a:xfrm>
                <a:off x="4693920" y="3261360"/>
                <a:ext cx="783420" cy="657424"/>
                <a:chOff x="2438400" y="3749040"/>
                <a:chExt cx="783420" cy="657424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2468880" y="3794760"/>
                  <a:ext cx="723900" cy="51816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26" name="文字方塊 125"/>
                    <p:cNvSpPr txBox="1"/>
                    <p:nvPr/>
                  </p:nvSpPr>
                  <p:spPr>
                    <a:xfrm>
                      <a:off x="2438400" y="3749040"/>
                      <a:ext cx="783420" cy="65742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nary>
                              <m:naryPr>
                                <m:limLoc m:val="undOvr"/>
                                <m:subHide m:val="on"/>
                                <m:supHide m:val="on"/>
                                <m:ctrlPr>
                                  <a:rPr lang="zh-TW" altLang="en-US" sz="1400" i="1" smtClean="0">
                                    <a:latin typeface="Cambria Math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sSub>
                                  <m:sSubPr>
                                    <m:ctrlPr>
                                      <a:rPr lang="en-US" altLang="zh-TW" sz="14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TW" altLang="en-US" sz="1400" i="1" smtClean="0">
                                        <a:latin typeface="Cambria Math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altLang="zh-TW" sz="14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𝑑𝑡</m:t>
                                </m:r>
                              </m:e>
                            </m:nary>
                          </m:oMath>
                        </m:oMathPara>
                      </a14:m>
                      <a:endParaRPr lang="zh-TW" altLang="en-US" sz="1400" dirty="0"/>
                    </a:p>
                  </p:txBody>
                </p:sp>
              </mc:Choice>
              <mc:Fallback xmlns="">
                <p:sp>
                  <p:nvSpPr>
                    <p:cNvPr id="126" name="文字方塊 125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438400" y="3749040"/>
                      <a:ext cx="783420" cy="657424"/>
                    </a:xfrm>
                    <a:prstGeom prst="rect">
                      <a:avLst/>
                    </a:prstGeom>
                    <a:blipFill rotWithShape="1">
                      <a:blip r:embed="rId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zh-TW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6" name="文字方塊 135"/>
                  <p:cNvSpPr txBox="1"/>
                  <p:nvPr/>
                </p:nvSpPr>
                <p:spPr>
                  <a:xfrm>
                    <a:off x="6202680" y="3268980"/>
                    <a:ext cx="41652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𝜽</m:t>
                              </m:r>
                            </m:e>
                            <m:sub>
                              <m:r>
                                <a:rPr lang="en-US" altLang="zh-TW" sz="1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𝒆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36" name="文字方塊 13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02680" y="3268980"/>
                    <a:ext cx="416524" cy="307777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40" name="直線接點 139"/>
              <p:cNvCxnSpPr/>
              <p:nvPr/>
            </p:nvCxnSpPr>
            <p:spPr>
              <a:xfrm flipH="1">
                <a:off x="7581900" y="4724400"/>
                <a:ext cx="0" cy="31242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5" name="直線單箭頭接點 144"/>
              <p:cNvCxnSpPr/>
              <p:nvPr/>
            </p:nvCxnSpPr>
            <p:spPr>
              <a:xfrm flipH="1" flipV="1">
                <a:off x="5109210" y="3840480"/>
                <a:ext cx="0" cy="35052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6" name="文字方塊 145"/>
              <p:cNvSpPr txBox="1"/>
              <p:nvPr/>
            </p:nvSpPr>
            <p:spPr>
              <a:xfrm>
                <a:off x="6088380" y="4747260"/>
                <a:ext cx="7344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A, B, Z</a:t>
                </a:r>
                <a:endParaRPr lang="zh-TW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7" name="文字方塊 146"/>
              <p:cNvSpPr txBox="1"/>
              <p:nvPr/>
            </p:nvSpPr>
            <p:spPr>
              <a:xfrm>
                <a:off x="739140" y="1432560"/>
                <a:ext cx="46038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mc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9" name="文字方塊 148"/>
              <p:cNvSpPr txBox="1"/>
              <p:nvPr/>
            </p:nvSpPr>
            <p:spPr>
              <a:xfrm>
                <a:off x="6827520" y="2263140"/>
                <a:ext cx="34015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0" name="文字方塊 149"/>
              <p:cNvSpPr txBox="1"/>
              <p:nvPr/>
            </p:nvSpPr>
            <p:spPr>
              <a:xfrm>
                <a:off x="6888480" y="2567940"/>
                <a:ext cx="34015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sb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1" name="文字方塊 150"/>
              <p:cNvSpPr txBox="1"/>
              <p:nvPr/>
            </p:nvSpPr>
            <p:spPr>
              <a:xfrm>
                <a:off x="6957060" y="2788920"/>
                <a:ext cx="3337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2" name="文字方塊 151"/>
              <p:cNvSpPr txBox="1"/>
              <p:nvPr/>
            </p:nvSpPr>
            <p:spPr>
              <a:xfrm>
                <a:off x="4000500" y="2324100"/>
                <a:ext cx="2936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文字方塊 152"/>
              <p:cNvSpPr txBox="1"/>
              <p:nvPr/>
            </p:nvSpPr>
            <p:spPr>
              <a:xfrm>
                <a:off x="3741420" y="2743200"/>
                <a:ext cx="2936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4" name="文字方塊 153"/>
              <p:cNvSpPr txBox="1"/>
              <p:nvPr/>
            </p:nvSpPr>
            <p:spPr>
              <a:xfrm>
                <a:off x="2667000" y="1493520"/>
                <a:ext cx="3465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qc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5" name="文字方塊 154"/>
              <p:cNvSpPr txBox="1"/>
              <p:nvPr/>
            </p:nvSpPr>
            <p:spPr>
              <a:xfrm>
                <a:off x="2735580" y="1028700"/>
                <a:ext cx="5597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文字方塊 155"/>
              <p:cNvSpPr txBox="1"/>
              <p:nvPr/>
            </p:nvSpPr>
            <p:spPr>
              <a:xfrm>
                <a:off x="4130040" y="1226820"/>
                <a:ext cx="5036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conq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文字方塊 156"/>
              <p:cNvSpPr txBox="1"/>
              <p:nvPr/>
            </p:nvSpPr>
            <p:spPr>
              <a:xfrm>
                <a:off x="4152900" y="1554480"/>
                <a:ext cx="5036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向右箭號 158"/>
              <p:cNvSpPr/>
              <p:nvPr/>
            </p:nvSpPr>
            <p:spPr>
              <a:xfrm>
                <a:off x="6766560" y="1577340"/>
                <a:ext cx="342900" cy="28194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0" name="文字方塊 159"/>
              <p:cNvSpPr txBox="1"/>
              <p:nvPr/>
            </p:nvSpPr>
            <p:spPr>
              <a:xfrm>
                <a:off x="6606540" y="1158240"/>
                <a:ext cx="5966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~Q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" name="向右箭號 163"/>
              <p:cNvSpPr/>
              <p:nvPr/>
            </p:nvSpPr>
            <p:spPr>
              <a:xfrm>
                <a:off x="5707380" y="1592580"/>
                <a:ext cx="350520" cy="28194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5" name="文字方塊 164"/>
              <p:cNvSpPr txBox="1"/>
              <p:nvPr/>
            </p:nvSpPr>
            <p:spPr>
              <a:xfrm>
                <a:off x="6111240" y="1470660"/>
                <a:ext cx="59343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Gate</a:t>
                </a:r>
              </a:p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Drive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6" name="文字方塊 165"/>
              <p:cNvSpPr txBox="1"/>
              <p:nvPr/>
            </p:nvSpPr>
            <p:spPr>
              <a:xfrm>
                <a:off x="5577840" y="1181100"/>
                <a:ext cx="5966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~G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8" name="文字方塊 167"/>
              <p:cNvSpPr txBox="1"/>
              <p:nvPr/>
            </p:nvSpPr>
            <p:spPr>
              <a:xfrm>
                <a:off x="5113020" y="4457700"/>
                <a:ext cx="4074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4" name="圓角矩形 173"/>
            <p:cNvSpPr/>
            <p:nvPr/>
          </p:nvSpPr>
          <p:spPr>
            <a:xfrm>
              <a:off x="7917180" y="3954780"/>
              <a:ext cx="365760" cy="9144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8305800" y="3825240"/>
              <a:ext cx="571500" cy="35814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8" name="弧形 177"/>
            <p:cNvSpPr/>
            <p:nvPr/>
          </p:nvSpPr>
          <p:spPr>
            <a:xfrm rot="979067">
              <a:off x="7269479" y="3680460"/>
              <a:ext cx="784860" cy="693420"/>
            </a:xfrm>
            <a:prstGeom prst="arc">
              <a:avLst>
                <a:gd name="adj1" fmla="val 19226420"/>
                <a:gd name="adj2" fmla="val 356812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9" name="文字方塊 178"/>
            <p:cNvSpPr txBox="1"/>
            <p:nvPr/>
          </p:nvSpPr>
          <p:spPr>
            <a:xfrm>
              <a:off x="8313420" y="3855720"/>
              <a:ext cx="5533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Load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0" name="弧形 179"/>
            <p:cNvSpPr/>
            <p:nvPr/>
          </p:nvSpPr>
          <p:spPr>
            <a:xfrm rot="21030502" flipV="1">
              <a:off x="7429500" y="3573780"/>
              <a:ext cx="784860" cy="693420"/>
            </a:xfrm>
            <a:prstGeom prst="arc">
              <a:avLst>
                <a:gd name="adj1" fmla="val 19226420"/>
                <a:gd name="adj2" fmla="val 356812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1" name="文字方塊 180"/>
            <p:cNvSpPr txBox="1"/>
            <p:nvPr/>
          </p:nvSpPr>
          <p:spPr>
            <a:xfrm>
              <a:off x="7810500" y="3573780"/>
              <a:ext cx="3300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2" name="文字方塊 181"/>
            <p:cNvSpPr txBox="1"/>
            <p:nvPr/>
          </p:nvSpPr>
          <p:spPr>
            <a:xfrm>
              <a:off x="7962900" y="4069080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zh-TW" sz="14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7" name="文字方塊 186"/>
            <p:cNvSpPr txBox="1"/>
            <p:nvPr/>
          </p:nvSpPr>
          <p:spPr>
            <a:xfrm>
              <a:off x="7833360" y="3368040"/>
              <a:ext cx="4074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zh-TW" altLang="en-US" sz="1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69281" y="270554"/>
            <a:ext cx="4421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1: Vector Control of PMSM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50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字方塊 17"/>
              <p:cNvSpPr txBox="1"/>
              <p:nvPr/>
            </p:nvSpPr>
            <p:spPr>
              <a:xfrm>
                <a:off x="4631268" y="177800"/>
                <a:ext cx="1400833" cy="5533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𝑁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60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  <a:ea typeface="Cambria Math"/>
                        </a:rPr>
                        <m:t>∙2</m:t>
                      </m:r>
                      <m:r>
                        <a:rPr lang="zh-TW" altLang="en-US" sz="1600" b="0" i="1" smtClean="0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8" name="文字方塊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268" y="177800"/>
                <a:ext cx="1400833" cy="55335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字方塊 20"/>
              <p:cNvSpPr txBox="1"/>
              <p:nvPr/>
            </p:nvSpPr>
            <p:spPr>
              <a:xfrm>
                <a:off x="4699000" y="838200"/>
                <a:ext cx="1192378" cy="5517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𝑃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1" name="文字方塊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9000" y="838200"/>
                <a:ext cx="1192378" cy="5517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文字方塊 110"/>
              <p:cNvSpPr txBox="1"/>
              <p:nvPr/>
            </p:nvSpPr>
            <p:spPr>
              <a:xfrm>
                <a:off x="6285865" y="223520"/>
                <a:ext cx="1338250" cy="7382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i="1" smtClean="0">
                              <a:latin typeface="Cambria Math"/>
                            </a:rPr>
                            <m:t>𝜃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11" name="文字方塊 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865" y="223520"/>
                <a:ext cx="1338250" cy="73821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564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1712595" y="664845"/>
                <a:ext cx="2591607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</m:sSub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6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zh-TW" sz="1600" i="1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2595" y="664845"/>
                <a:ext cx="2591607" cy="55983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/>
              <p:cNvSpPr txBox="1"/>
              <p:nvPr/>
            </p:nvSpPr>
            <p:spPr>
              <a:xfrm>
                <a:off x="1636395" y="1403985"/>
                <a:ext cx="3227165" cy="5660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𝑞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6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zh-TW" sz="1600" i="1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i="1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i="1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6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i="1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sz="1600" i="1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altLang="zh-TW" sz="16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4" name="文字方塊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395" y="1403985"/>
                <a:ext cx="3227165" cy="56605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9" name="群組 168"/>
          <p:cNvGrpSpPr/>
          <p:nvPr/>
        </p:nvGrpSpPr>
        <p:grpSpPr>
          <a:xfrm>
            <a:off x="1270635" y="802005"/>
            <a:ext cx="309306" cy="369332"/>
            <a:chOff x="7292340" y="381000"/>
            <a:chExt cx="309306" cy="369332"/>
          </a:xfrm>
        </p:grpSpPr>
        <p:sp>
          <p:nvSpPr>
            <p:cNvPr id="167" name="橢圓 166"/>
            <p:cNvSpPr/>
            <p:nvPr/>
          </p:nvSpPr>
          <p:spPr>
            <a:xfrm>
              <a:off x="7292340" y="426720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8" name="文字方塊 167"/>
            <p:cNvSpPr txBox="1"/>
            <p:nvPr/>
          </p:nvSpPr>
          <p:spPr>
            <a:xfrm>
              <a:off x="7299960" y="381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0" name="群組 169"/>
          <p:cNvGrpSpPr/>
          <p:nvPr/>
        </p:nvGrpSpPr>
        <p:grpSpPr>
          <a:xfrm>
            <a:off x="1263015" y="1518285"/>
            <a:ext cx="309306" cy="369332"/>
            <a:chOff x="7292340" y="381000"/>
            <a:chExt cx="309306" cy="369332"/>
          </a:xfrm>
        </p:grpSpPr>
        <p:sp>
          <p:nvSpPr>
            <p:cNvPr id="171" name="橢圓 170"/>
            <p:cNvSpPr/>
            <p:nvPr/>
          </p:nvSpPr>
          <p:spPr>
            <a:xfrm>
              <a:off x="7292340" y="426720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2" name="文字方塊 171"/>
            <p:cNvSpPr txBox="1"/>
            <p:nvPr/>
          </p:nvSpPr>
          <p:spPr>
            <a:xfrm>
              <a:off x="7299960" y="381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9" name="文字方塊 178"/>
              <p:cNvSpPr txBox="1"/>
              <p:nvPr/>
            </p:nvSpPr>
            <p:spPr>
              <a:xfrm>
                <a:off x="6147435" y="817245"/>
                <a:ext cx="1267462" cy="532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𝑝𝑤𝑚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79" name="文字方塊 1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7435" y="817245"/>
                <a:ext cx="1267462" cy="532005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0" name="文字方塊 179"/>
              <p:cNvSpPr txBox="1"/>
              <p:nvPr/>
            </p:nvSpPr>
            <p:spPr>
              <a:xfrm>
                <a:off x="6025515" y="85725"/>
                <a:ext cx="1508875" cy="3243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𝑝𝑤𝑚</m:t>
                          </m:r>
                        </m:sub>
                      </m:sSub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80" name="文字方塊 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5515" y="85725"/>
                <a:ext cx="1508875" cy="324384"/>
              </a:xfrm>
              <a:prstGeom prst="rect">
                <a:avLst/>
              </a:prstGeom>
              <a:blipFill rotWithShape="1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1" name="文字方塊 180"/>
              <p:cNvSpPr txBox="1"/>
              <p:nvPr/>
            </p:nvSpPr>
            <p:spPr>
              <a:xfrm>
                <a:off x="6132195" y="421005"/>
                <a:ext cx="1480662" cy="3243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𝑝𝑤𝑚</m:t>
                          </m:r>
                        </m:sub>
                      </m:sSub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𝑐𝑜𝑛𝑞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81" name="文字方塊 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2195" y="421005"/>
                <a:ext cx="1480662" cy="324384"/>
              </a:xfrm>
              <a:prstGeom prst="rect">
                <a:avLst/>
              </a:prstGeom>
              <a:blipFill rotWithShape="1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2" name="文字方塊 181"/>
          <p:cNvSpPr txBox="1"/>
          <p:nvPr/>
        </p:nvSpPr>
        <p:spPr>
          <a:xfrm>
            <a:off x="5293995" y="78105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3" name="文字方塊 182"/>
          <p:cNvSpPr txBox="1"/>
          <p:nvPr/>
        </p:nvSpPr>
        <p:spPr>
          <a:xfrm>
            <a:off x="5314473" y="1455420"/>
            <a:ext cx="2657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l"/>
            </a:pPr>
            <a:r>
              <a:rPr lang="en-US" altLang="zh-TW" sz="14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14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Inverter voltage gain</a:t>
            </a:r>
          </a:p>
          <a:p>
            <a:pPr marL="342900" indent="-342900" algn="just">
              <a:buFont typeface="Wingdings" panose="05000000000000000000" pitchFamily="2" charset="2"/>
              <a:buChar char="l"/>
            </a:pPr>
            <a:r>
              <a:rPr lang="en-US" altLang="zh-TW" sz="14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tm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the amplitude of PWM triangular waveform</a:t>
            </a:r>
          </a:p>
          <a:p>
            <a:pPr marL="342900" indent="-342900" algn="just">
              <a:buFont typeface="Wingdings" panose="05000000000000000000" pitchFamily="2" charset="2"/>
              <a:buChar char="l"/>
            </a:pPr>
            <a:r>
              <a:rPr lang="en-US" altLang="zh-TW" sz="14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14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current sense gain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" name="文字方塊 183"/>
          <p:cNvSpPr txBox="1"/>
          <p:nvPr/>
        </p:nvSpPr>
        <p:spPr>
          <a:xfrm>
            <a:off x="276225" y="123825"/>
            <a:ext cx="4200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Loop Control Scheme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" name="文字方塊 185"/>
          <p:cNvSpPr txBox="1"/>
          <p:nvPr/>
        </p:nvSpPr>
        <p:spPr>
          <a:xfrm>
            <a:off x="5610459" y="4038600"/>
            <a:ext cx="3533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Feedback + Feedforward Control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TW" sz="16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sz="16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PI + LPF = Type 2 regulator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51</a:t>
            </a:fld>
            <a:endParaRPr lang="zh-TW" altLang="en-US"/>
          </a:p>
        </p:txBody>
      </p:sp>
      <p:grpSp>
        <p:nvGrpSpPr>
          <p:cNvPr id="22" name="群組 21"/>
          <p:cNvGrpSpPr/>
          <p:nvPr/>
        </p:nvGrpSpPr>
        <p:grpSpPr>
          <a:xfrm>
            <a:off x="493395" y="2032782"/>
            <a:ext cx="6200378" cy="4677402"/>
            <a:chOff x="493395" y="2032782"/>
            <a:chExt cx="6200378" cy="4677402"/>
          </a:xfrm>
        </p:grpSpPr>
        <p:grpSp>
          <p:nvGrpSpPr>
            <p:cNvPr id="5" name="群組 4"/>
            <p:cNvGrpSpPr/>
            <p:nvPr/>
          </p:nvGrpSpPr>
          <p:grpSpPr>
            <a:xfrm>
              <a:off x="5225415" y="3065145"/>
              <a:ext cx="720677" cy="502920"/>
              <a:chOff x="4008120" y="2415540"/>
              <a:chExt cx="720677" cy="50292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" name="文字方塊 2"/>
                  <p:cNvSpPr txBox="1"/>
                  <p:nvPr/>
                </p:nvSpPr>
                <p:spPr>
                  <a:xfrm>
                    <a:off x="4023360" y="2423160"/>
                    <a:ext cx="705437" cy="47038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𝑠</m:t>
                              </m:r>
                              <m:sSub>
                                <m:sSubPr>
                                  <m:ctrlPr>
                                    <a:rPr lang="en-US" altLang="zh-TW" sz="12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200" b="0" i="1" smtClean="0">
                                      <a:latin typeface="Cambria Math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altLang="zh-TW" sz="1200" b="0" i="1" smtClean="0"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𝑅</m:t>
                              </m:r>
                            </m:den>
                          </m:f>
                        </m:oMath>
                      </m:oMathPara>
                    </a14:m>
                    <a:endParaRPr lang="zh-TW" altLang="en-US" sz="1200" dirty="0"/>
                  </a:p>
                </p:txBody>
              </p:sp>
            </mc:Choice>
            <mc:Fallback xmlns="">
              <p:sp>
                <p:nvSpPr>
                  <p:cNvPr id="3" name="文字方塊 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23360" y="2423160"/>
                    <a:ext cx="705437" cy="470385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" name="矩形 3"/>
              <p:cNvSpPr/>
              <p:nvPr/>
            </p:nvSpPr>
            <p:spPr>
              <a:xfrm>
                <a:off x="4008120" y="2415540"/>
                <a:ext cx="701040" cy="5029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6" name="橢圓 5"/>
            <p:cNvSpPr/>
            <p:nvPr/>
          </p:nvSpPr>
          <p:spPr>
            <a:xfrm>
              <a:off x="4791075" y="3263265"/>
              <a:ext cx="91440" cy="990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8" name="直線單箭頭接點 7"/>
            <p:cNvCxnSpPr>
              <a:endCxn id="6" idx="2"/>
            </p:cNvCxnSpPr>
            <p:nvPr/>
          </p:nvCxnSpPr>
          <p:spPr>
            <a:xfrm flipV="1">
              <a:off x="4272915" y="3312795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線單箭頭接點 8"/>
            <p:cNvCxnSpPr/>
            <p:nvPr/>
          </p:nvCxnSpPr>
          <p:spPr>
            <a:xfrm flipV="1">
              <a:off x="3198495" y="3373755"/>
              <a:ext cx="0" cy="62103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線單箭頭接點 9"/>
            <p:cNvCxnSpPr/>
            <p:nvPr/>
          </p:nvCxnSpPr>
          <p:spPr>
            <a:xfrm>
              <a:off x="4882515" y="3312795"/>
              <a:ext cx="3429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線單箭頭接點 11"/>
            <p:cNvCxnSpPr/>
            <p:nvPr/>
          </p:nvCxnSpPr>
          <p:spPr>
            <a:xfrm flipV="1">
              <a:off x="5918835" y="3312795"/>
              <a:ext cx="504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7" name="群組 16"/>
            <p:cNvGrpSpPr/>
            <p:nvPr/>
          </p:nvGrpSpPr>
          <p:grpSpPr>
            <a:xfrm>
              <a:off x="3724275" y="3088005"/>
              <a:ext cx="591059" cy="411480"/>
              <a:chOff x="4503420" y="2019300"/>
              <a:chExt cx="591059" cy="41148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556760" y="2019300"/>
                <a:ext cx="464820" cy="4114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文字方塊 15"/>
                  <p:cNvSpPr txBox="1"/>
                  <p:nvPr/>
                </p:nvSpPr>
                <p:spPr>
                  <a:xfrm>
                    <a:off x="4503420" y="2080260"/>
                    <a:ext cx="591059" cy="29129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200" dirty="0"/>
                  </a:p>
                </p:txBody>
              </p:sp>
            </mc:Choice>
            <mc:Fallback xmlns="">
              <p:sp>
                <p:nvSpPr>
                  <p:cNvPr id="16" name="文字方塊 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503420" y="2080260"/>
                    <a:ext cx="591059" cy="291298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8" name="直線單箭頭接點 17"/>
            <p:cNvCxnSpPr/>
            <p:nvPr/>
          </p:nvCxnSpPr>
          <p:spPr>
            <a:xfrm flipV="1">
              <a:off x="3267075" y="3312795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橢圓 18"/>
            <p:cNvSpPr/>
            <p:nvPr/>
          </p:nvSpPr>
          <p:spPr>
            <a:xfrm>
              <a:off x="3168015" y="3270885"/>
              <a:ext cx="91440" cy="990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0" name="直線單箭頭接點 19"/>
            <p:cNvCxnSpPr/>
            <p:nvPr/>
          </p:nvCxnSpPr>
          <p:spPr>
            <a:xfrm flipV="1">
              <a:off x="2642235" y="3320415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橢圓 20"/>
            <p:cNvSpPr/>
            <p:nvPr/>
          </p:nvSpPr>
          <p:spPr>
            <a:xfrm>
              <a:off x="1255395" y="3278505"/>
              <a:ext cx="91440" cy="990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887855" y="3118485"/>
              <a:ext cx="769620" cy="4114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文字方塊 23"/>
                <p:cNvSpPr txBox="1"/>
                <p:nvPr/>
              </p:nvSpPr>
              <p:spPr>
                <a:xfrm>
                  <a:off x="1842135" y="2851785"/>
                  <a:ext cx="37862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𝑮</m:t>
                            </m:r>
                          </m:e>
                          <m:sub>
                            <m:r>
                              <a:rPr lang="en-US" altLang="zh-TW" sz="12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𝑰</m:t>
                            </m:r>
                          </m:sub>
                        </m:sSub>
                      </m:oMath>
                    </m:oMathPara>
                  </a14:m>
                  <a:endParaRPr lang="zh-TW" altLang="en-US" sz="12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文字方塊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42135" y="2851785"/>
                  <a:ext cx="378629" cy="276999"/>
                </a:xfrm>
                <a:prstGeom prst="rect">
                  <a:avLst/>
                </a:prstGeom>
                <a:blipFill rotWithShape="1"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文字方塊 24"/>
                <p:cNvSpPr txBox="1"/>
                <p:nvPr/>
              </p:nvSpPr>
              <p:spPr>
                <a:xfrm>
                  <a:off x="1872615" y="3110865"/>
                  <a:ext cx="809965" cy="4381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𝐾</m:t>
                            </m:r>
                          </m:e>
                          <m:sub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𝑃𝑖</m:t>
                            </m:r>
                          </m:sub>
                        </m:sSub>
                        <m:r>
                          <a:rPr lang="en-US" altLang="zh-TW" sz="1200" b="0" i="1" smtClean="0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𝐼𝑖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𝑠</m:t>
                            </m:r>
                          </m:den>
                        </m:f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25" name="文字方塊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2615" y="3110865"/>
                  <a:ext cx="809965" cy="438133"/>
                </a:xfrm>
                <a:prstGeom prst="rect">
                  <a:avLst/>
                </a:prstGeom>
                <a:blipFill rotWithShape="1"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直線單箭頭接點 25"/>
            <p:cNvCxnSpPr/>
            <p:nvPr/>
          </p:nvCxnSpPr>
          <p:spPr>
            <a:xfrm flipV="1">
              <a:off x="1362075" y="3328035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線單箭頭接點 26"/>
            <p:cNvCxnSpPr/>
            <p:nvPr/>
          </p:nvCxnSpPr>
          <p:spPr>
            <a:xfrm>
              <a:off x="897255" y="3335655"/>
              <a:ext cx="3429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8" name="群組 27"/>
            <p:cNvGrpSpPr/>
            <p:nvPr/>
          </p:nvGrpSpPr>
          <p:grpSpPr>
            <a:xfrm>
              <a:off x="5202555" y="5145405"/>
              <a:ext cx="720677" cy="502920"/>
              <a:chOff x="4008120" y="2415540"/>
              <a:chExt cx="720677" cy="50292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文字方塊 28"/>
                  <p:cNvSpPr txBox="1"/>
                  <p:nvPr/>
                </p:nvSpPr>
                <p:spPr>
                  <a:xfrm>
                    <a:off x="4023360" y="2423160"/>
                    <a:ext cx="705437" cy="49071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𝑠</m:t>
                              </m:r>
                              <m:sSub>
                                <m:sSubPr>
                                  <m:ctrlPr>
                                    <a:rPr lang="en-US" altLang="zh-TW" sz="12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200" b="0" i="1" smtClean="0">
                                      <a:latin typeface="Cambria Math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altLang="zh-TW" sz="1200" b="0" i="1" smtClean="0">
                                      <a:latin typeface="Cambria Math"/>
                                    </a:rPr>
                                    <m:t>𝑞</m:t>
                                  </m:r>
                                </m:sub>
                              </m:sSub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𝑅</m:t>
                              </m:r>
                            </m:den>
                          </m:f>
                        </m:oMath>
                      </m:oMathPara>
                    </a14:m>
                    <a:endParaRPr lang="zh-TW" altLang="en-US" sz="1200" dirty="0"/>
                  </a:p>
                </p:txBody>
              </p:sp>
            </mc:Choice>
            <mc:Fallback xmlns="">
              <p:sp>
                <p:nvSpPr>
                  <p:cNvPr id="29" name="文字方塊 2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23360" y="2423160"/>
                    <a:ext cx="705437" cy="490712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0" name="矩形 29"/>
              <p:cNvSpPr/>
              <p:nvPr/>
            </p:nvSpPr>
            <p:spPr>
              <a:xfrm>
                <a:off x="4008120" y="2415540"/>
                <a:ext cx="701040" cy="5029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31" name="橢圓 30"/>
            <p:cNvSpPr/>
            <p:nvPr/>
          </p:nvSpPr>
          <p:spPr>
            <a:xfrm>
              <a:off x="4768215" y="5343525"/>
              <a:ext cx="91440" cy="990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32" name="直線單箭頭接點 31"/>
            <p:cNvCxnSpPr>
              <a:endCxn id="31" idx="2"/>
            </p:cNvCxnSpPr>
            <p:nvPr/>
          </p:nvCxnSpPr>
          <p:spPr>
            <a:xfrm flipV="1">
              <a:off x="4250055" y="5393055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線單箭頭接點 33"/>
            <p:cNvCxnSpPr/>
            <p:nvPr/>
          </p:nvCxnSpPr>
          <p:spPr>
            <a:xfrm>
              <a:off x="4859655" y="5393055"/>
              <a:ext cx="3429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線單箭頭接點 34"/>
            <p:cNvCxnSpPr/>
            <p:nvPr/>
          </p:nvCxnSpPr>
          <p:spPr>
            <a:xfrm flipV="1">
              <a:off x="5895975" y="5389245"/>
              <a:ext cx="47244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36" name="群組 35"/>
            <p:cNvGrpSpPr/>
            <p:nvPr/>
          </p:nvGrpSpPr>
          <p:grpSpPr>
            <a:xfrm>
              <a:off x="3701415" y="5168265"/>
              <a:ext cx="591059" cy="411480"/>
              <a:chOff x="4503420" y="2019300"/>
              <a:chExt cx="591059" cy="41148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556760" y="2019300"/>
                <a:ext cx="464820" cy="4114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文字方塊 37"/>
                  <p:cNvSpPr txBox="1"/>
                  <p:nvPr/>
                </p:nvSpPr>
                <p:spPr>
                  <a:xfrm>
                    <a:off x="4503420" y="2080260"/>
                    <a:ext cx="591059" cy="29129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200" dirty="0"/>
                  </a:p>
                </p:txBody>
              </p:sp>
            </mc:Choice>
            <mc:Fallback xmlns="">
              <p:sp>
                <p:nvSpPr>
                  <p:cNvPr id="38" name="文字方塊 3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503420" y="2080260"/>
                    <a:ext cx="591059" cy="291298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39" name="直線單箭頭接點 38"/>
            <p:cNvCxnSpPr/>
            <p:nvPr/>
          </p:nvCxnSpPr>
          <p:spPr>
            <a:xfrm flipV="1">
              <a:off x="3244215" y="5393055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橢圓 39"/>
            <p:cNvSpPr/>
            <p:nvPr/>
          </p:nvSpPr>
          <p:spPr>
            <a:xfrm>
              <a:off x="3145155" y="5351145"/>
              <a:ext cx="91440" cy="990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41" name="直線單箭頭接點 40"/>
            <p:cNvCxnSpPr/>
            <p:nvPr/>
          </p:nvCxnSpPr>
          <p:spPr>
            <a:xfrm flipV="1">
              <a:off x="2619375" y="5400675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橢圓 41"/>
            <p:cNvSpPr/>
            <p:nvPr/>
          </p:nvSpPr>
          <p:spPr>
            <a:xfrm>
              <a:off x="1232535" y="5358765"/>
              <a:ext cx="91440" cy="990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864995" y="5198745"/>
              <a:ext cx="769620" cy="4114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文字方塊 43"/>
                <p:cNvSpPr txBox="1"/>
                <p:nvPr/>
              </p:nvSpPr>
              <p:spPr>
                <a:xfrm>
                  <a:off x="1819275" y="5587365"/>
                  <a:ext cx="37862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𝑮</m:t>
                            </m:r>
                          </m:e>
                          <m:sub>
                            <m:r>
                              <a:rPr lang="en-US" altLang="zh-TW" sz="12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𝑰</m:t>
                            </m:r>
                          </m:sub>
                        </m:sSub>
                      </m:oMath>
                    </m:oMathPara>
                  </a14:m>
                  <a:endParaRPr lang="zh-TW" altLang="en-US" sz="12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文字方塊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9275" y="5587365"/>
                  <a:ext cx="378629" cy="276999"/>
                </a:xfrm>
                <a:prstGeom prst="rect">
                  <a:avLst/>
                </a:prstGeom>
                <a:blipFill rotWithShape="1"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文字方塊 44"/>
                <p:cNvSpPr txBox="1"/>
                <p:nvPr/>
              </p:nvSpPr>
              <p:spPr>
                <a:xfrm>
                  <a:off x="1849755" y="5191125"/>
                  <a:ext cx="809965" cy="4381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𝐾</m:t>
                            </m:r>
                          </m:e>
                          <m:sub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𝑃𝑖</m:t>
                            </m:r>
                          </m:sub>
                        </m:sSub>
                        <m:r>
                          <a:rPr lang="en-US" altLang="zh-TW" sz="1200" b="0" i="1" smtClean="0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𝐼𝑖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𝑠</m:t>
                            </m:r>
                          </m:den>
                        </m:f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45" name="文字方塊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49755" y="5191125"/>
                  <a:ext cx="809965" cy="438133"/>
                </a:xfrm>
                <a:prstGeom prst="rect">
                  <a:avLst/>
                </a:prstGeom>
                <a:blipFill rotWithShape="1"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6" name="直線單箭頭接點 45"/>
            <p:cNvCxnSpPr/>
            <p:nvPr/>
          </p:nvCxnSpPr>
          <p:spPr>
            <a:xfrm flipV="1">
              <a:off x="1339215" y="5408295"/>
              <a:ext cx="51816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線單箭頭接點 46"/>
            <p:cNvCxnSpPr/>
            <p:nvPr/>
          </p:nvCxnSpPr>
          <p:spPr>
            <a:xfrm>
              <a:off x="874395" y="5415915"/>
              <a:ext cx="3429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字方塊 6"/>
            <p:cNvSpPr txBox="1"/>
            <p:nvPr/>
          </p:nvSpPr>
          <p:spPr>
            <a:xfrm>
              <a:off x="6406515" y="3179445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文字方塊 47"/>
            <p:cNvSpPr txBox="1"/>
            <p:nvPr/>
          </p:nvSpPr>
          <p:spPr>
            <a:xfrm>
              <a:off x="6368415" y="5244465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2" name="直線單箭頭接點 61"/>
            <p:cNvCxnSpPr>
              <a:stCxn id="76" idx="0"/>
            </p:cNvCxnSpPr>
            <p:nvPr/>
          </p:nvCxnSpPr>
          <p:spPr>
            <a:xfrm flipV="1">
              <a:off x="4834225" y="3354705"/>
              <a:ext cx="0" cy="55900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矩形 62"/>
                <p:cNvSpPr/>
                <p:nvPr/>
              </p:nvSpPr>
              <p:spPr>
                <a:xfrm>
                  <a:off x="4264539" y="3025259"/>
                  <a:ext cx="398507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i="1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63" name="矩形 6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64539" y="3025259"/>
                  <a:ext cx="398507" cy="276999"/>
                </a:xfrm>
                <a:prstGeom prst="rect">
                  <a:avLst/>
                </a:prstGeom>
                <a:blipFill rotWithShape="1"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6" name="直線單箭頭接點 65"/>
            <p:cNvCxnSpPr/>
            <p:nvPr/>
          </p:nvCxnSpPr>
          <p:spPr>
            <a:xfrm>
              <a:off x="4821555" y="4817745"/>
              <a:ext cx="0" cy="50673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矩形 66"/>
                <p:cNvSpPr/>
                <p:nvPr/>
              </p:nvSpPr>
              <p:spPr>
                <a:xfrm>
                  <a:off x="4267873" y="5094811"/>
                  <a:ext cx="393505" cy="29129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i="1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67" name="矩形 6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67873" y="5094811"/>
                  <a:ext cx="393505" cy="291298"/>
                </a:xfrm>
                <a:prstGeom prst="rect">
                  <a:avLst/>
                </a:prstGeom>
                <a:blipFill rotWithShape="1"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矩形 67"/>
                <p:cNvSpPr/>
                <p:nvPr/>
              </p:nvSpPr>
              <p:spPr>
                <a:xfrm>
                  <a:off x="4250750" y="4507654"/>
                  <a:ext cx="1178463" cy="29181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2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  <m:r>
                          <a:rPr lang="en-US" altLang="zh-TW" sz="1200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i="1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  <m:r>
                          <a:rPr lang="en-US" altLang="zh-TW" sz="12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200" i="1">
                                <a:latin typeface="Cambria Math"/>
                              </a:rPr>
                              <m:t>𝜑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  <m:r>
                          <a:rPr lang="en-US" altLang="zh-TW" sz="1200" i="1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68" name="矩形 6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50750" y="4507654"/>
                  <a:ext cx="1178463" cy="291811"/>
                </a:xfrm>
                <a:prstGeom prst="rect">
                  <a:avLst/>
                </a:prstGeom>
                <a:blipFill rotWithShape="1">
                  <a:blip r:embed="rId31"/>
                  <a:stretch>
                    <a:fillRect b="-41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9" name="文字方塊 68"/>
            <p:cNvSpPr txBox="1"/>
            <p:nvPr/>
          </p:nvSpPr>
          <p:spPr>
            <a:xfrm>
              <a:off x="3198495" y="3042285"/>
              <a:ext cx="4940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cond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文字方塊 69"/>
            <p:cNvSpPr txBox="1"/>
            <p:nvPr/>
          </p:nvSpPr>
          <p:spPr>
            <a:xfrm>
              <a:off x="3206115" y="5107305"/>
              <a:ext cx="4780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conq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3" name="群組 72"/>
            <p:cNvGrpSpPr/>
            <p:nvPr/>
          </p:nvGrpSpPr>
          <p:grpSpPr>
            <a:xfrm>
              <a:off x="2436495" y="3766185"/>
              <a:ext cx="591059" cy="502920"/>
              <a:chOff x="2727960" y="2964180"/>
              <a:chExt cx="591059" cy="502920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2773680" y="2964180"/>
                <a:ext cx="487680" cy="5029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2" name="文字方塊 71"/>
                  <p:cNvSpPr txBox="1"/>
                  <p:nvPr/>
                </p:nvSpPr>
                <p:spPr>
                  <a:xfrm>
                    <a:off x="2727960" y="2971800"/>
                    <a:ext cx="591059" cy="49071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zh-TW" sz="12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200" b="0" i="1" smtClean="0"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altLang="zh-TW" sz="1200" b="0" i="1" smtClean="0">
                                      <a:latin typeface="Cambria Math"/>
                                    </a:rPr>
                                    <m:t>𝑝𝑤𝑚</m:t>
                                  </m:r>
                                </m:sub>
                              </m:sSub>
                            </m:den>
                          </m:f>
                        </m:oMath>
                      </m:oMathPara>
                    </a14:m>
                    <a:endParaRPr lang="zh-TW" altLang="en-US" sz="1200" dirty="0"/>
                  </a:p>
                </p:txBody>
              </p:sp>
            </mc:Choice>
            <mc:Fallback xmlns="">
              <p:sp>
                <p:nvSpPr>
                  <p:cNvPr id="72" name="文字方塊 7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727960" y="2971800"/>
                    <a:ext cx="591059" cy="490712"/>
                  </a:xfrm>
                  <a:prstGeom prst="rect">
                    <a:avLst/>
                  </a:prstGeom>
                  <a:blipFill rotWithShape="1"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矩形 75"/>
                <p:cNvSpPr/>
                <p:nvPr/>
              </p:nvSpPr>
              <p:spPr>
                <a:xfrm>
                  <a:off x="4493459" y="3913711"/>
                  <a:ext cx="681532" cy="29129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2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i="1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76" name="矩形 7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3459" y="3913711"/>
                  <a:ext cx="681532" cy="291298"/>
                </a:xfrm>
                <a:prstGeom prst="rect">
                  <a:avLst/>
                </a:prstGeom>
                <a:blipFill rotWithShape="1"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矩形 76"/>
                <p:cNvSpPr/>
                <p:nvPr/>
              </p:nvSpPr>
              <p:spPr>
                <a:xfrm>
                  <a:off x="1643579" y="3799411"/>
                  <a:ext cx="552652" cy="47282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i="1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  <m:f>
                          <m:f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𝑖</m:t>
                                </m:r>
                              </m:e>
                              <m:sub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𝑞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1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77" name="矩形 7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3579" y="3799411"/>
                  <a:ext cx="552652" cy="472822"/>
                </a:xfrm>
                <a:prstGeom prst="rect">
                  <a:avLst/>
                </a:prstGeom>
                <a:blipFill rotWithShape="1">
                  <a:blip r:embed="rId3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8" name="矩形 77"/>
            <p:cNvSpPr/>
            <p:nvPr/>
          </p:nvSpPr>
          <p:spPr>
            <a:xfrm>
              <a:off x="1704975" y="3789045"/>
              <a:ext cx="464820" cy="4800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79" name="直線單箭頭接點 78"/>
            <p:cNvCxnSpPr/>
            <p:nvPr/>
          </p:nvCxnSpPr>
          <p:spPr>
            <a:xfrm>
              <a:off x="2169795" y="4013835"/>
              <a:ext cx="3048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直線單箭頭接點 80"/>
            <p:cNvCxnSpPr>
              <a:endCxn id="78" idx="1"/>
            </p:cNvCxnSpPr>
            <p:nvPr/>
          </p:nvCxnSpPr>
          <p:spPr>
            <a:xfrm flipV="1">
              <a:off x="1003935" y="4029075"/>
              <a:ext cx="70104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線接點 82"/>
            <p:cNvCxnSpPr/>
            <p:nvPr/>
          </p:nvCxnSpPr>
          <p:spPr>
            <a:xfrm>
              <a:off x="2958974" y="4002405"/>
              <a:ext cx="23190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直線單箭頭接點 85"/>
            <p:cNvCxnSpPr/>
            <p:nvPr/>
          </p:nvCxnSpPr>
          <p:spPr>
            <a:xfrm>
              <a:off x="3183255" y="4730115"/>
              <a:ext cx="0" cy="62103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87" name="群組 86"/>
            <p:cNvGrpSpPr/>
            <p:nvPr/>
          </p:nvGrpSpPr>
          <p:grpSpPr>
            <a:xfrm>
              <a:off x="2428875" y="4497705"/>
              <a:ext cx="591059" cy="502920"/>
              <a:chOff x="2727960" y="2964180"/>
              <a:chExt cx="591059" cy="502920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2773680" y="2964180"/>
                <a:ext cx="487680" cy="5029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9" name="文字方塊 88"/>
                  <p:cNvSpPr txBox="1"/>
                  <p:nvPr/>
                </p:nvSpPr>
                <p:spPr>
                  <a:xfrm>
                    <a:off x="2727960" y="2971800"/>
                    <a:ext cx="591059" cy="49071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zh-TW" sz="12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200" b="0" i="1" smtClean="0"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altLang="zh-TW" sz="1200" b="0" i="1" smtClean="0">
                                      <a:latin typeface="Cambria Math"/>
                                    </a:rPr>
                                    <m:t>𝑝𝑤𝑚</m:t>
                                  </m:r>
                                </m:sub>
                              </m:sSub>
                            </m:den>
                          </m:f>
                        </m:oMath>
                      </m:oMathPara>
                    </a14:m>
                    <a:endParaRPr lang="zh-TW" altLang="en-US" sz="1200" dirty="0"/>
                  </a:p>
                </p:txBody>
              </p:sp>
            </mc:Choice>
            <mc:Fallback xmlns="">
              <p:sp>
                <p:nvSpPr>
                  <p:cNvPr id="89" name="文字方塊 8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727960" y="2971800"/>
                    <a:ext cx="591059" cy="490712"/>
                  </a:xfrm>
                  <a:prstGeom prst="rect">
                    <a:avLst/>
                  </a:prstGeom>
                  <a:blipFill rotWithShape="1"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矩形 89"/>
                <p:cNvSpPr/>
                <p:nvPr/>
              </p:nvSpPr>
              <p:spPr>
                <a:xfrm>
                  <a:off x="1315919" y="4523311"/>
                  <a:ext cx="852156" cy="46801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i="1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  <m:f>
                          <m:f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𝑖</m:t>
                                </m:r>
                              </m:e>
                              <m:sub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𝑑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1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</m:den>
                        </m:f>
                        <m:r>
                          <a:rPr lang="en-US" altLang="zh-TW" sz="1200" b="0" i="1" smtClean="0">
                            <a:latin typeface="Cambria Math"/>
                          </a:rPr>
                          <m:t>+</m:t>
                        </m:r>
                        <m:r>
                          <a:rPr lang="zh-TW" altLang="en-US" sz="1200" b="0" i="1" smtClean="0">
                            <a:latin typeface="Cambria Math"/>
                          </a:rPr>
                          <m:t>𝜑</m:t>
                        </m:r>
                      </m:oMath>
                    </m:oMathPara>
                  </a14:m>
                  <a:endParaRPr lang="zh-TW" altLang="en-US" sz="1200" dirty="0">
                    <a:latin typeface="Symbol" panose="05050102010706020507" pitchFamily="18" charset="2"/>
                  </a:endParaRPr>
                </a:p>
              </p:txBody>
            </p:sp>
          </mc:Choice>
          <mc:Fallback xmlns="">
            <p:sp>
              <p:nvSpPr>
                <p:cNvPr id="90" name="矩形 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5919" y="4523311"/>
                  <a:ext cx="852156" cy="468013"/>
                </a:xfrm>
                <a:prstGeom prst="rect">
                  <a:avLst/>
                </a:prstGeom>
                <a:blipFill rotWithShape="1"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1" name="矩形 90"/>
            <p:cNvSpPr/>
            <p:nvPr/>
          </p:nvSpPr>
          <p:spPr>
            <a:xfrm>
              <a:off x="1308735" y="4520565"/>
              <a:ext cx="853440" cy="4800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92" name="直線單箭頭接點 91"/>
            <p:cNvCxnSpPr/>
            <p:nvPr/>
          </p:nvCxnSpPr>
          <p:spPr>
            <a:xfrm>
              <a:off x="2162175" y="4745355"/>
              <a:ext cx="3048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直線單箭頭接點 92"/>
            <p:cNvCxnSpPr/>
            <p:nvPr/>
          </p:nvCxnSpPr>
          <p:spPr>
            <a:xfrm>
              <a:off x="996315" y="4775835"/>
              <a:ext cx="3048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直線接點 93"/>
            <p:cNvCxnSpPr/>
            <p:nvPr/>
          </p:nvCxnSpPr>
          <p:spPr>
            <a:xfrm>
              <a:off x="2951354" y="4733925"/>
              <a:ext cx="23190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直線接點 95"/>
            <p:cNvCxnSpPr/>
            <p:nvPr/>
          </p:nvCxnSpPr>
          <p:spPr>
            <a:xfrm>
              <a:off x="1019175" y="4048125"/>
              <a:ext cx="0" cy="73152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直線單箭頭接點 96"/>
            <p:cNvCxnSpPr/>
            <p:nvPr/>
          </p:nvCxnSpPr>
          <p:spPr>
            <a:xfrm>
              <a:off x="714375" y="4417695"/>
              <a:ext cx="3048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矩形 98"/>
                <p:cNvSpPr/>
                <p:nvPr/>
              </p:nvSpPr>
              <p:spPr>
                <a:xfrm>
                  <a:off x="578061" y="4137779"/>
                  <a:ext cx="396840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2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altLang="zh-TW" sz="1200" i="1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99" name="矩形 9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061" y="4137779"/>
                  <a:ext cx="396840" cy="276999"/>
                </a:xfrm>
                <a:prstGeom prst="rect">
                  <a:avLst/>
                </a:prstGeom>
                <a:blipFill rotWithShape="1">
                  <a:blip r:embed="rId3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6" name="直線單箭頭接點 105"/>
            <p:cNvCxnSpPr/>
            <p:nvPr/>
          </p:nvCxnSpPr>
          <p:spPr>
            <a:xfrm>
              <a:off x="1301115" y="2577465"/>
              <a:ext cx="0" cy="68961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直線接點 112"/>
            <p:cNvCxnSpPr/>
            <p:nvPr/>
          </p:nvCxnSpPr>
          <p:spPr>
            <a:xfrm flipV="1">
              <a:off x="6170295" y="2569845"/>
              <a:ext cx="0" cy="7620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4" name="直線接點 123"/>
            <p:cNvCxnSpPr/>
            <p:nvPr/>
          </p:nvCxnSpPr>
          <p:spPr>
            <a:xfrm flipV="1">
              <a:off x="6147435" y="5389245"/>
              <a:ext cx="0" cy="8001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5" name="直線單箭頭接點 124"/>
            <p:cNvCxnSpPr/>
            <p:nvPr/>
          </p:nvCxnSpPr>
          <p:spPr>
            <a:xfrm flipV="1">
              <a:off x="1270635" y="5457825"/>
              <a:ext cx="0" cy="74676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6" name="文字方塊 125"/>
            <p:cNvSpPr txBox="1"/>
            <p:nvPr/>
          </p:nvSpPr>
          <p:spPr>
            <a:xfrm>
              <a:off x="493395" y="3095625"/>
              <a:ext cx="4940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en-US" altLang="zh-TW" sz="14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=0)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517045" y="5212199"/>
              <a:ext cx="346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qc</a:t>
              </a:r>
              <a:endParaRPr lang="zh-TW" altLang="en-US" sz="1400" dirty="0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1291439" y="2720459"/>
              <a:ext cx="2936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altLang="zh-TW" sz="1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1276199" y="5684639"/>
              <a:ext cx="2936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1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en-US" altLang="zh-TW" sz="1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文字方塊 129"/>
            <p:cNvSpPr txBox="1"/>
            <p:nvPr/>
          </p:nvSpPr>
          <p:spPr>
            <a:xfrm>
              <a:off x="973455" y="305752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文字方塊 130"/>
            <p:cNvSpPr txBox="1"/>
            <p:nvPr/>
          </p:nvSpPr>
          <p:spPr>
            <a:xfrm>
              <a:off x="965835" y="515302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文字方塊 131"/>
            <p:cNvSpPr txBox="1"/>
            <p:nvPr/>
          </p:nvSpPr>
          <p:spPr>
            <a:xfrm>
              <a:off x="2939415" y="305752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文字方塊 132"/>
            <p:cNvSpPr txBox="1"/>
            <p:nvPr/>
          </p:nvSpPr>
          <p:spPr>
            <a:xfrm>
              <a:off x="4539615" y="305752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" name="文字方塊 133"/>
            <p:cNvSpPr txBox="1"/>
            <p:nvPr/>
          </p:nvSpPr>
          <p:spPr>
            <a:xfrm>
              <a:off x="4608195" y="336994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文字方塊 134"/>
            <p:cNvSpPr txBox="1"/>
            <p:nvPr/>
          </p:nvSpPr>
          <p:spPr>
            <a:xfrm>
              <a:off x="4471035" y="514540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6" name="文字方塊 135"/>
            <p:cNvSpPr txBox="1"/>
            <p:nvPr/>
          </p:nvSpPr>
          <p:spPr>
            <a:xfrm>
              <a:off x="2809875" y="516064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7" name="文字方塊 136"/>
            <p:cNvSpPr txBox="1"/>
            <p:nvPr/>
          </p:nvSpPr>
          <p:spPr>
            <a:xfrm>
              <a:off x="2939415" y="500062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文字方塊 137"/>
            <p:cNvSpPr txBox="1"/>
            <p:nvPr/>
          </p:nvSpPr>
          <p:spPr>
            <a:xfrm>
              <a:off x="2985135" y="3377565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文字方塊 138"/>
            <p:cNvSpPr txBox="1"/>
            <p:nvPr/>
          </p:nvSpPr>
          <p:spPr>
            <a:xfrm>
              <a:off x="4615815" y="4985385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0" name="圓角矩形 139"/>
            <p:cNvSpPr/>
            <p:nvPr/>
          </p:nvSpPr>
          <p:spPr>
            <a:xfrm>
              <a:off x="3632835" y="2958465"/>
              <a:ext cx="2438400" cy="78486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" name="圓角矩形 141"/>
            <p:cNvSpPr/>
            <p:nvPr/>
          </p:nvSpPr>
          <p:spPr>
            <a:xfrm>
              <a:off x="3609975" y="4993005"/>
              <a:ext cx="2438400" cy="78486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51" name="群組 150"/>
            <p:cNvGrpSpPr/>
            <p:nvPr/>
          </p:nvGrpSpPr>
          <p:grpSpPr>
            <a:xfrm>
              <a:off x="1308735" y="2356485"/>
              <a:ext cx="4861560" cy="457200"/>
              <a:chOff x="1859280" y="1973580"/>
              <a:chExt cx="4861560" cy="457200"/>
            </a:xfrm>
          </p:grpSpPr>
          <p:grpSp>
            <p:nvGrpSpPr>
              <p:cNvPr id="103" name="群組 102"/>
              <p:cNvGrpSpPr/>
              <p:nvPr/>
            </p:nvGrpSpPr>
            <p:grpSpPr>
              <a:xfrm>
                <a:off x="4472940" y="2042160"/>
                <a:ext cx="327660" cy="304800"/>
                <a:chOff x="3276600" y="1470660"/>
                <a:chExt cx="327660" cy="304800"/>
              </a:xfrm>
            </p:grpSpPr>
            <p:sp>
              <p:nvSpPr>
                <p:cNvPr id="104" name="矩形 103"/>
                <p:cNvSpPr/>
                <p:nvPr/>
              </p:nvSpPr>
              <p:spPr>
                <a:xfrm>
                  <a:off x="3276600" y="1470660"/>
                  <a:ext cx="327660" cy="3048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" name="文字方塊 104"/>
                <p:cNvSpPr txBox="1"/>
                <p:nvPr/>
              </p:nvSpPr>
              <p:spPr>
                <a:xfrm>
                  <a:off x="3299460" y="1470660"/>
                  <a:ext cx="29386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i="1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</a:t>
                  </a:r>
                  <a:r>
                    <a:rPr lang="en-US" altLang="zh-TW" sz="1200" i="1" baseline="-25000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</a:t>
                  </a:r>
                  <a:endParaRPr lang="zh-TW" altLang="en-US" sz="12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08" name="直線接點 107"/>
              <p:cNvCxnSpPr>
                <a:stCxn id="144" idx="3"/>
                <a:endCxn id="104" idx="1"/>
              </p:cNvCxnSpPr>
              <p:nvPr/>
            </p:nvCxnSpPr>
            <p:spPr>
              <a:xfrm flipV="1">
                <a:off x="3192780" y="2194560"/>
                <a:ext cx="1280160" cy="0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9" name="直線單箭頭接點 108"/>
              <p:cNvCxnSpPr/>
              <p:nvPr/>
            </p:nvCxnSpPr>
            <p:spPr>
              <a:xfrm flipH="1" flipV="1">
                <a:off x="4800600" y="2190750"/>
                <a:ext cx="192024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4" name="矩形 143"/>
              <p:cNvSpPr/>
              <p:nvPr/>
            </p:nvSpPr>
            <p:spPr>
              <a:xfrm>
                <a:off x="2644140" y="1973580"/>
                <a:ext cx="54864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5" name="文字方塊 144"/>
                  <p:cNvSpPr txBox="1"/>
                  <p:nvPr/>
                </p:nvSpPr>
                <p:spPr>
                  <a:xfrm>
                    <a:off x="2636520" y="1981200"/>
                    <a:ext cx="565796" cy="43967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𝑝</m:t>
                              </m:r>
                            </m:num>
                            <m:den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𝑝</m:t>
                              </m:r>
                            </m:den>
                          </m:f>
                        </m:oMath>
                      </m:oMathPara>
                    </a14:m>
                    <a:endParaRPr lang="zh-TW" altLang="en-US" sz="1200" dirty="0"/>
                  </a:p>
                </p:txBody>
              </p:sp>
            </mc:Choice>
            <mc:Fallback xmlns="">
              <p:sp>
                <p:nvSpPr>
                  <p:cNvPr id="145" name="文字方塊 14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36520" y="1981200"/>
                    <a:ext cx="565796" cy="439672"/>
                  </a:xfrm>
                  <a:prstGeom prst="rect">
                    <a:avLst/>
                  </a:prstGeom>
                  <a:blipFill rotWithShape="1">
                    <a:blip r:embed="rId2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49" name="直線接點 148"/>
              <p:cNvCxnSpPr>
                <a:endCxn id="144" idx="1"/>
              </p:cNvCxnSpPr>
              <p:nvPr/>
            </p:nvCxnSpPr>
            <p:spPr>
              <a:xfrm flipV="1">
                <a:off x="1859280" y="2202180"/>
                <a:ext cx="78486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2" name="群組 151"/>
            <p:cNvGrpSpPr/>
            <p:nvPr/>
          </p:nvGrpSpPr>
          <p:grpSpPr>
            <a:xfrm>
              <a:off x="1270635" y="5968365"/>
              <a:ext cx="4861560" cy="457200"/>
              <a:chOff x="1859280" y="1973580"/>
              <a:chExt cx="4861560" cy="457200"/>
            </a:xfrm>
          </p:grpSpPr>
          <p:grpSp>
            <p:nvGrpSpPr>
              <p:cNvPr id="153" name="群組 152"/>
              <p:cNvGrpSpPr/>
              <p:nvPr/>
            </p:nvGrpSpPr>
            <p:grpSpPr>
              <a:xfrm>
                <a:off x="4472940" y="2042160"/>
                <a:ext cx="327660" cy="304800"/>
                <a:chOff x="3276600" y="1470660"/>
                <a:chExt cx="327660" cy="304800"/>
              </a:xfrm>
            </p:grpSpPr>
            <p:sp>
              <p:nvSpPr>
                <p:cNvPr id="159" name="矩形 158"/>
                <p:cNvSpPr/>
                <p:nvPr/>
              </p:nvSpPr>
              <p:spPr>
                <a:xfrm>
                  <a:off x="3276600" y="1470660"/>
                  <a:ext cx="327660" cy="3048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0" name="文字方塊 159"/>
                <p:cNvSpPr txBox="1"/>
                <p:nvPr/>
              </p:nvSpPr>
              <p:spPr>
                <a:xfrm>
                  <a:off x="3299460" y="1470660"/>
                  <a:ext cx="29386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i="1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</a:t>
                  </a:r>
                  <a:r>
                    <a:rPr lang="en-US" altLang="zh-TW" sz="1200" i="1" baseline="-25000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</a:t>
                  </a:r>
                  <a:endParaRPr lang="zh-TW" altLang="en-US" sz="12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54" name="直線接點 153"/>
              <p:cNvCxnSpPr>
                <a:stCxn id="156" idx="3"/>
                <a:endCxn id="159" idx="1"/>
              </p:cNvCxnSpPr>
              <p:nvPr/>
            </p:nvCxnSpPr>
            <p:spPr>
              <a:xfrm flipV="1">
                <a:off x="3192780" y="2194560"/>
                <a:ext cx="1280160" cy="0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5" name="直線單箭頭接點 154"/>
              <p:cNvCxnSpPr/>
              <p:nvPr/>
            </p:nvCxnSpPr>
            <p:spPr>
              <a:xfrm flipH="1" flipV="1">
                <a:off x="4800600" y="2190750"/>
                <a:ext cx="192024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6" name="矩形 155"/>
              <p:cNvSpPr/>
              <p:nvPr/>
            </p:nvSpPr>
            <p:spPr>
              <a:xfrm>
                <a:off x="2644140" y="1973580"/>
                <a:ext cx="54864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7" name="文字方塊 156"/>
                  <p:cNvSpPr txBox="1"/>
                  <p:nvPr/>
                </p:nvSpPr>
                <p:spPr>
                  <a:xfrm>
                    <a:off x="2636520" y="1981200"/>
                    <a:ext cx="565796" cy="43967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𝑝</m:t>
                              </m:r>
                            </m:num>
                            <m:den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𝑝</m:t>
                              </m:r>
                            </m:den>
                          </m:f>
                        </m:oMath>
                      </m:oMathPara>
                    </a14:m>
                    <a:endParaRPr lang="zh-TW" altLang="en-US" sz="1200" dirty="0"/>
                  </a:p>
                </p:txBody>
              </p:sp>
            </mc:Choice>
            <mc:Fallback xmlns="">
              <p:sp>
                <p:nvSpPr>
                  <p:cNvPr id="157" name="文字方塊 15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36520" y="1981200"/>
                    <a:ext cx="565796" cy="439672"/>
                  </a:xfrm>
                  <a:prstGeom prst="rect">
                    <a:avLst/>
                  </a:prstGeom>
                  <a:blipFill rotWithShape="1">
                    <a:blip r:embed="rId2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58" name="直線接點 157"/>
              <p:cNvCxnSpPr>
                <a:endCxn id="156" idx="1"/>
              </p:cNvCxnSpPr>
              <p:nvPr/>
            </p:nvCxnSpPr>
            <p:spPr>
              <a:xfrm flipV="1">
                <a:off x="1859280" y="2202180"/>
                <a:ext cx="78486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64" name="文字方塊 163"/>
            <p:cNvSpPr txBox="1"/>
            <p:nvPr/>
          </p:nvSpPr>
          <p:spPr>
            <a:xfrm>
              <a:off x="2131695" y="2082165"/>
              <a:ext cx="4764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LPF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5" name="文字方塊 164"/>
            <p:cNvSpPr txBox="1"/>
            <p:nvPr/>
          </p:nvSpPr>
          <p:spPr>
            <a:xfrm>
              <a:off x="2116455" y="6433185"/>
              <a:ext cx="4764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LPF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" name="橢圓 173"/>
            <p:cNvSpPr/>
            <p:nvPr/>
          </p:nvSpPr>
          <p:spPr>
            <a:xfrm>
              <a:off x="5507355" y="3629025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5" name="文字方塊 174"/>
            <p:cNvSpPr txBox="1"/>
            <p:nvPr/>
          </p:nvSpPr>
          <p:spPr>
            <a:xfrm>
              <a:off x="5514975" y="35833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7" name="橢圓 176"/>
            <p:cNvSpPr/>
            <p:nvPr/>
          </p:nvSpPr>
          <p:spPr>
            <a:xfrm>
              <a:off x="4570095" y="5648325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8" name="文字方塊 177"/>
            <p:cNvSpPr txBox="1"/>
            <p:nvPr/>
          </p:nvSpPr>
          <p:spPr>
            <a:xfrm>
              <a:off x="4577715" y="56026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文字方塊 140"/>
            <p:cNvSpPr txBox="1"/>
            <p:nvPr/>
          </p:nvSpPr>
          <p:spPr>
            <a:xfrm>
              <a:off x="3196150" y="3595613"/>
              <a:ext cx="3882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ffd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" name="文字方塊 142"/>
            <p:cNvSpPr txBox="1"/>
            <p:nvPr/>
          </p:nvSpPr>
          <p:spPr>
            <a:xfrm>
              <a:off x="3172704" y="4711650"/>
              <a:ext cx="3882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ffq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圓角矩形 12"/>
            <p:cNvSpPr/>
            <p:nvPr/>
          </p:nvSpPr>
          <p:spPr>
            <a:xfrm>
              <a:off x="1688123" y="2032782"/>
              <a:ext cx="1132449" cy="1638886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6" name="圓角矩形 145"/>
            <p:cNvSpPr/>
            <p:nvPr/>
          </p:nvSpPr>
          <p:spPr>
            <a:xfrm>
              <a:off x="1702192" y="5090160"/>
              <a:ext cx="1031630" cy="1591994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719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A93B8F31-86CC-4604-BEED-39CF58176955}" type="slidenum">
              <a:rPr lang="zh-TW" altLang="en-US" smtClean="0"/>
              <a:pPr/>
              <a:t>52</a:t>
            </a:fld>
            <a:endParaRPr lang="zh-TW" altLang="en-US"/>
          </a:p>
        </p:txBody>
      </p:sp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1974489" y="4563386"/>
            <a:ext cx="541366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Set </a:t>
            </a:r>
            <a:r>
              <a:rPr lang="en-US" altLang="zh-TW" i="1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to be 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1/8~1/10 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of the switching 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frequency(</a:t>
            </a:r>
            <a:r>
              <a:rPr lang="en-US" altLang="zh-TW" i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</a:t>
            </a:r>
            <a:r>
              <a:rPr lang="en-US" altLang="zh-TW" i="1" baseline="-25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endParaRPr lang="en-US" altLang="zh-TW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457200" indent="-457200">
              <a:buFontTx/>
              <a:buAutoNum type="arabicPeriod"/>
            </a:pP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Set </a:t>
            </a:r>
            <a:r>
              <a:rPr lang="en-US" altLang="zh-TW" i="1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z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/3</a:t>
            </a:r>
          </a:p>
          <a:p>
            <a:pPr marL="457200" indent="-457200">
              <a:buFontTx/>
              <a:buAutoNum type="arabicPeriod"/>
            </a:pP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Set </a:t>
            </a:r>
            <a:r>
              <a:rPr lang="en-US" altLang="zh-TW" i="1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= </a:t>
            </a:r>
            <a:r>
              <a:rPr lang="en-US" altLang="zh-TW" i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</a:t>
            </a:r>
            <a:r>
              <a:rPr lang="en-US" altLang="zh-TW" i="1" baseline="-25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/(4</a:t>
            </a:r>
            <a:r>
              <a:rPr lang="en-US" altLang="zh-TW" dirty="0" smtClean="0">
                <a:latin typeface="Symbol" panose="05050102010706020507" pitchFamily="18" charset="2"/>
                <a:ea typeface="標楷體" pitchFamily="65" charset="-120"/>
                <a:cs typeface="Times New Roman" pitchFamily="18" charset="0"/>
              </a:rPr>
              <a:t>p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endParaRPr lang="en-US" altLang="zh-TW" i="1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457200" indent="-457200">
              <a:buFontTx/>
              <a:buAutoNum type="arabicPeriod"/>
            </a:pP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Find </a:t>
            </a:r>
            <a:r>
              <a:rPr lang="en-US" altLang="zh-TW" i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K</a:t>
            </a:r>
            <a:endParaRPr lang="en-US" altLang="zh-TW" i="1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564206"/>
              </p:ext>
            </p:extLst>
          </p:nvPr>
        </p:nvGraphicFramePr>
        <p:xfrm>
          <a:off x="5016076" y="1226821"/>
          <a:ext cx="1205230" cy="544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21" name="Equation" r:id="rId3" imgW="927000" imgH="419040" progId="Equation.3">
                  <p:embed/>
                </p:oleObj>
              </mc:Choice>
              <mc:Fallback>
                <p:oleObj name="Equation" r:id="rId3" imgW="9270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076" y="1226821"/>
                        <a:ext cx="1205230" cy="5448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群組 4"/>
          <p:cNvGrpSpPr/>
          <p:nvPr/>
        </p:nvGrpSpPr>
        <p:grpSpPr>
          <a:xfrm>
            <a:off x="3690747" y="1170581"/>
            <a:ext cx="3172035" cy="2946400"/>
            <a:chOff x="962787" y="3195384"/>
            <a:chExt cx="3172035" cy="2946400"/>
          </a:xfrm>
        </p:grpSpPr>
        <p:sp>
          <p:nvSpPr>
            <p:cNvPr id="6" name="Line 23"/>
            <p:cNvSpPr>
              <a:spLocks noChangeShapeType="1"/>
            </p:cNvSpPr>
            <p:nvPr/>
          </p:nvSpPr>
          <p:spPr bwMode="auto">
            <a:xfrm flipV="1">
              <a:off x="962787" y="3489071"/>
              <a:ext cx="0" cy="2627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7" name="Line 24"/>
            <p:cNvSpPr>
              <a:spLocks noChangeShapeType="1"/>
            </p:cNvSpPr>
            <p:nvPr/>
          </p:nvSpPr>
          <p:spPr bwMode="auto">
            <a:xfrm>
              <a:off x="988187" y="4867021"/>
              <a:ext cx="29495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8" name="Line 25"/>
            <p:cNvSpPr>
              <a:spLocks noChangeShapeType="1"/>
            </p:cNvSpPr>
            <p:nvPr/>
          </p:nvSpPr>
          <p:spPr bwMode="auto">
            <a:xfrm>
              <a:off x="1310640" y="4663440"/>
              <a:ext cx="1761935" cy="132118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9" name="Line 26"/>
            <p:cNvSpPr>
              <a:spLocks noChangeShapeType="1"/>
            </p:cNvSpPr>
            <p:nvPr/>
          </p:nvSpPr>
          <p:spPr bwMode="auto">
            <a:xfrm>
              <a:off x="988187" y="3952621"/>
              <a:ext cx="708025" cy="50165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0" name="Line 27"/>
            <p:cNvSpPr>
              <a:spLocks noChangeShapeType="1"/>
            </p:cNvSpPr>
            <p:nvPr/>
          </p:nvSpPr>
          <p:spPr bwMode="auto">
            <a:xfrm>
              <a:off x="1696212" y="4455859"/>
              <a:ext cx="1314450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1" name="Line 28"/>
            <p:cNvSpPr>
              <a:spLocks noChangeShapeType="1"/>
            </p:cNvSpPr>
            <p:nvPr/>
          </p:nvSpPr>
          <p:spPr bwMode="auto">
            <a:xfrm flipV="1">
              <a:off x="2147062" y="4430459"/>
              <a:ext cx="0" cy="849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2" name="Line 29"/>
            <p:cNvSpPr>
              <a:spLocks noChangeShapeType="1"/>
            </p:cNvSpPr>
            <p:nvPr/>
          </p:nvSpPr>
          <p:spPr bwMode="auto">
            <a:xfrm>
              <a:off x="3009075" y="4455859"/>
              <a:ext cx="889000" cy="630237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3" name="Line 30"/>
            <p:cNvSpPr>
              <a:spLocks noChangeShapeType="1"/>
            </p:cNvSpPr>
            <p:nvPr/>
          </p:nvSpPr>
          <p:spPr bwMode="auto">
            <a:xfrm>
              <a:off x="1205675" y="3474784"/>
              <a:ext cx="528637" cy="1120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4" name="Line 31"/>
            <p:cNvSpPr>
              <a:spLocks noChangeShapeType="1"/>
            </p:cNvSpPr>
            <p:nvPr/>
          </p:nvSpPr>
          <p:spPr bwMode="auto">
            <a:xfrm>
              <a:off x="1734312" y="4584446"/>
              <a:ext cx="1211263" cy="850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5" name="Line 32"/>
            <p:cNvSpPr>
              <a:spLocks noChangeShapeType="1"/>
            </p:cNvSpPr>
            <p:nvPr/>
          </p:nvSpPr>
          <p:spPr bwMode="auto">
            <a:xfrm>
              <a:off x="2947162" y="5433759"/>
              <a:ext cx="269875" cy="7080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6" name="Text Box 33"/>
            <p:cNvSpPr txBox="1">
              <a:spLocks noChangeArrowheads="1"/>
            </p:cNvSpPr>
            <p:nvPr/>
          </p:nvSpPr>
          <p:spPr bwMode="auto">
            <a:xfrm>
              <a:off x="2105787" y="4520946"/>
              <a:ext cx="35137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u</a:t>
              </a:r>
              <a:r>
                <a:rPr lang="en-US" altLang="zh-TW" i="1" baseline="-2500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7" name="Text Box 34"/>
            <p:cNvSpPr txBox="1">
              <a:spLocks noChangeArrowheads="1"/>
            </p:cNvSpPr>
            <p:nvPr/>
          </p:nvSpPr>
          <p:spPr bwMode="auto">
            <a:xfrm>
              <a:off x="1591437" y="4044696"/>
              <a:ext cx="27443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z</a:t>
              </a:r>
            </a:p>
          </p:txBody>
        </p:sp>
        <p:sp>
          <p:nvSpPr>
            <p:cNvPr id="18" name="Text Box 35"/>
            <p:cNvSpPr txBox="1">
              <a:spLocks noChangeArrowheads="1"/>
            </p:cNvSpPr>
            <p:nvPr/>
          </p:nvSpPr>
          <p:spPr bwMode="auto">
            <a:xfrm>
              <a:off x="2828100" y="4019296"/>
              <a:ext cx="3000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p</a:t>
              </a:r>
            </a:p>
          </p:txBody>
        </p:sp>
        <p:sp>
          <p:nvSpPr>
            <p:cNvPr id="19" name="Text Box 36"/>
            <p:cNvSpPr txBox="1">
              <a:spLocks noChangeArrowheads="1"/>
            </p:cNvSpPr>
            <p:nvPr/>
          </p:nvSpPr>
          <p:spPr bwMode="auto">
            <a:xfrm>
              <a:off x="2084515" y="5482654"/>
              <a:ext cx="4026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H</a:t>
              </a:r>
              <a:r>
                <a:rPr lang="en-US" altLang="zh-TW" i="1" baseline="-25000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  <a:endParaRPr lang="en-US" altLang="zh-TW" i="1" baseline="-25000" dirty="0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20" name="Text Box 37"/>
            <p:cNvSpPr txBox="1">
              <a:spLocks noChangeArrowheads="1"/>
            </p:cNvSpPr>
            <p:nvPr/>
          </p:nvSpPr>
          <p:spPr bwMode="auto">
            <a:xfrm>
              <a:off x="3304350" y="4379659"/>
              <a:ext cx="4026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G</a:t>
              </a:r>
              <a:r>
                <a:rPr lang="en-US" altLang="zh-TW" i="1" baseline="-2500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21" name="Text Box 38"/>
            <p:cNvSpPr txBox="1">
              <a:spLocks noChangeArrowheads="1"/>
            </p:cNvSpPr>
            <p:nvPr/>
          </p:nvSpPr>
          <p:spPr bwMode="auto">
            <a:xfrm>
              <a:off x="1127887" y="3195384"/>
              <a:ext cx="62068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G</a:t>
              </a:r>
              <a:r>
                <a:rPr lang="en-US" altLang="zh-TW" i="1" baseline="-25000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  <a:r>
                <a:rPr lang="en-US" altLang="zh-TW" i="1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H</a:t>
              </a:r>
              <a:r>
                <a:rPr lang="en-US" altLang="zh-TW" i="1" baseline="-25000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  <a:endParaRPr lang="en-US" altLang="zh-TW" i="1" baseline="-25000" dirty="0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22" name="文字方塊 21"/>
            <p:cNvSpPr txBox="1">
              <a:spLocks noChangeArrowheads="1"/>
            </p:cNvSpPr>
            <p:nvPr/>
          </p:nvSpPr>
          <p:spPr bwMode="auto">
            <a:xfrm>
              <a:off x="3318637" y="5230559"/>
              <a:ext cx="816185" cy="36933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dirty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Type 2</a:t>
              </a:r>
              <a:endParaRPr lang="zh-TW" altLang="en-US" dirty="0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 flipH="1" flipV="1">
              <a:off x="982980" y="4671060"/>
              <a:ext cx="312420" cy="762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字方塊 23"/>
          <p:cNvSpPr txBox="1"/>
          <p:nvPr/>
        </p:nvSpPr>
        <p:spPr>
          <a:xfrm>
            <a:off x="485775" y="333375"/>
            <a:ext cx="3610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Regulator Design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495300" y="2200275"/>
            <a:ext cx="2655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Bode plot of current loop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7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單箭頭接點 1"/>
          <p:cNvCxnSpPr/>
          <p:nvPr/>
        </p:nvCxnSpPr>
        <p:spPr>
          <a:xfrm>
            <a:off x="1990725" y="2543175"/>
            <a:ext cx="4314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直線單箭頭接點 2"/>
          <p:cNvCxnSpPr/>
          <p:nvPr/>
        </p:nvCxnSpPr>
        <p:spPr>
          <a:xfrm rot="5400000" flipH="1" flipV="1">
            <a:off x="1338262" y="1966913"/>
            <a:ext cx="16668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線單箭頭接點 3"/>
          <p:cNvCxnSpPr/>
          <p:nvPr/>
        </p:nvCxnSpPr>
        <p:spPr>
          <a:xfrm>
            <a:off x="1962150" y="4552950"/>
            <a:ext cx="4314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線單箭頭接點 4"/>
          <p:cNvCxnSpPr/>
          <p:nvPr/>
        </p:nvCxnSpPr>
        <p:spPr>
          <a:xfrm rot="5400000" flipH="1" flipV="1">
            <a:off x="1338262" y="3786188"/>
            <a:ext cx="16668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手繪多邊形 5"/>
          <p:cNvSpPr/>
          <p:nvPr/>
        </p:nvSpPr>
        <p:spPr>
          <a:xfrm>
            <a:off x="2171700" y="1419225"/>
            <a:ext cx="3886200" cy="2038350"/>
          </a:xfrm>
          <a:custGeom>
            <a:avLst/>
            <a:gdLst>
              <a:gd name="connsiteX0" fmla="*/ 0 w 4362450"/>
              <a:gd name="connsiteY0" fmla="*/ 0 h 2038350"/>
              <a:gd name="connsiteX1" fmla="*/ 3495675 w 4362450"/>
              <a:gd name="connsiteY1" fmla="*/ 1428750 h 2038350"/>
              <a:gd name="connsiteX2" fmla="*/ 4362450 w 4362450"/>
              <a:gd name="connsiteY2" fmla="*/ 203835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62450" h="2038350">
                <a:moveTo>
                  <a:pt x="0" y="0"/>
                </a:moveTo>
                <a:cubicBezTo>
                  <a:pt x="1384300" y="544512"/>
                  <a:pt x="2768600" y="1089025"/>
                  <a:pt x="3495675" y="1428750"/>
                </a:cubicBezTo>
                <a:cubicBezTo>
                  <a:pt x="4222750" y="1768475"/>
                  <a:pt x="4292600" y="1903412"/>
                  <a:pt x="4362450" y="2038350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手繪多邊形 6"/>
          <p:cNvSpPr/>
          <p:nvPr/>
        </p:nvSpPr>
        <p:spPr>
          <a:xfrm>
            <a:off x="2190750" y="3314700"/>
            <a:ext cx="3762375" cy="1314450"/>
          </a:xfrm>
          <a:custGeom>
            <a:avLst/>
            <a:gdLst>
              <a:gd name="connsiteX0" fmla="*/ 0 w 3933825"/>
              <a:gd name="connsiteY0" fmla="*/ 38100 h 1314450"/>
              <a:gd name="connsiteX1" fmla="*/ 323850 w 3933825"/>
              <a:gd name="connsiteY1" fmla="*/ 47625 h 1314450"/>
              <a:gd name="connsiteX2" fmla="*/ 1152525 w 3933825"/>
              <a:gd name="connsiteY2" fmla="*/ 323850 h 1314450"/>
              <a:gd name="connsiteX3" fmla="*/ 2333625 w 3933825"/>
              <a:gd name="connsiteY3" fmla="*/ 723900 h 1314450"/>
              <a:gd name="connsiteX4" fmla="*/ 2990850 w 3933825"/>
              <a:gd name="connsiteY4" fmla="*/ 790575 h 1314450"/>
              <a:gd name="connsiteX5" fmla="*/ 3933825 w 3933825"/>
              <a:gd name="connsiteY5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3825" h="1314450">
                <a:moveTo>
                  <a:pt x="0" y="38100"/>
                </a:moveTo>
                <a:cubicBezTo>
                  <a:pt x="65881" y="19050"/>
                  <a:pt x="131763" y="0"/>
                  <a:pt x="323850" y="47625"/>
                </a:cubicBezTo>
                <a:cubicBezTo>
                  <a:pt x="515937" y="95250"/>
                  <a:pt x="1152525" y="323850"/>
                  <a:pt x="1152525" y="323850"/>
                </a:cubicBezTo>
                <a:cubicBezTo>
                  <a:pt x="1487487" y="436562"/>
                  <a:pt x="2027238" y="646113"/>
                  <a:pt x="2333625" y="723900"/>
                </a:cubicBezTo>
                <a:cubicBezTo>
                  <a:pt x="2640012" y="801687"/>
                  <a:pt x="2724150" y="692150"/>
                  <a:pt x="2990850" y="790575"/>
                </a:cubicBezTo>
                <a:cubicBezTo>
                  <a:pt x="3257550" y="889000"/>
                  <a:pt x="3595687" y="1101725"/>
                  <a:pt x="3933825" y="1314450"/>
                </a:cubicBezTo>
              </a:path>
            </a:pathLst>
          </a:cu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直線接點 7"/>
          <p:cNvCxnSpPr/>
          <p:nvPr/>
        </p:nvCxnSpPr>
        <p:spPr>
          <a:xfrm rot="16200000" flipH="1">
            <a:off x="3857625" y="3305175"/>
            <a:ext cx="154305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>
            <a:off x="4629150" y="4057650"/>
            <a:ext cx="0" cy="485775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rot="5400000" flipH="1" flipV="1">
            <a:off x="5105400" y="3848100"/>
            <a:ext cx="14097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 rot="16200000" flipH="1">
            <a:off x="5500687" y="2843213"/>
            <a:ext cx="619125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字方塊 19"/>
          <p:cNvSpPr txBox="1">
            <a:spLocks noChangeArrowheads="1"/>
          </p:cNvSpPr>
          <p:nvPr/>
        </p:nvSpPr>
        <p:spPr bwMode="auto">
          <a:xfrm>
            <a:off x="3479800" y="4086225"/>
            <a:ext cx="1135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PM</a:t>
            </a:r>
          </a:p>
          <a:p>
            <a:pPr algn="r"/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(Phase Margin)</a:t>
            </a:r>
            <a:endParaRPr lang="zh-TW" altLang="en-US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文字方塊 20"/>
          <p:cNvSpPr txBox="1">
            <a:spLocks noChangeArrowheads="1"/>
          </p:cNvSpPr>
          <p:nvPr/>
        </p:nvSpPr>
        <p:spPr bwMode="auto">
          <a:xfrm>
            <a:off x="5862638" y="2657475"/>
            <a:ext cx="1076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GM</a:t>
            </a:r>
          </a:p>
          <a:p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(Gain Margin)</a:t>
            </a:r>
            <a:endParaRPr lang="zh-TW" altLang="en-US" sz="120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直線接點 13"/>
          <p:cNvCxnSpPr/>
          <p:nvPr/>
        </p:nvCxnSpPr>
        <p:spPr>
          <a:xfrm>
            <a:off x="2162175" y="2724150"/>
            <a:ext cx="2447925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23"/>
          <p:cNvSpPr txBox="1">
            <a:spLocks noChangeArrowheads="1"/>
          </p:cNvSpPr>
          <p:nvPr/>
        </p:nvSpPr>
        <p:spPr bwMode="auto">
          <a:xfrm>
            <a:off x="2876550" y="2724150"/>
            <a:ext cx="8604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Bandwidth</a:t>
            </a:r>
            <a:endParaRPr lang="zh-TW" altLang="en-US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文字方塊 24"/>
          <p:cNvSpPr txBox="1">
            <a:spLocks noChangeArrowheads="1"/>
          </p:cNvSpPr>
          <p:nvPr/>
        </p:nvSpPr>
        <p:spPr bwMode="auto">
          <a:xfrm>
            <a:off x="1543050" y="2428875"/>
            <a:ext cx="441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0dB</a:t>
            </a:r>
            <a:endParaRPr lang="zh-TW" altLang="en-US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字方塊 25"/>
          <p:cNvSpPr txBox="1">
            <a:spLocks noChangeArrowheads="1"/>
          </p:cNvSpPr>
          <p:nvPr/>
        </p:nvSpPr>
        <p:spPr bwMode="auto">
          <a:xfrm>
            <a:off x="1447800" y="4419600"/>
            <a:ext cx="517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-180</a:t>
            </a:r>
            <a:r>
              <a:rPr lang="en-US" altLang="zh-TW" sz="1200" baseline="30000">
                <a:latin typeface="Times New Roman" pitchFamily="18" charset="0"/>
                <a:cs typeface="Times New Roman" pitchFamily="18" charset="0"/>
              </a:rPr>
              <a:t>o</a:t>
            </a:r>
            <a:endParaRPr lang="zh-TW" altLang="en-US" sz="1200" baseline="30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文字方塊 26"/>
          <p:cNvSpPr txBox="1">
            <a:spLocks noChangeArrowheads="1"/>
          </p:cNvSpPr>
          <p:nvPr/>
        </p:nvSpPr>
        <p:spPr bwMode="auto">
          <a:xfrm>
            <a:off x="1676400" y="1143000"/>
            <a:ext cx="51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latin typeface="Times New Roman" pitchFamily="18" charset="0"/>
                <a:cs typeface="Times New Roman" pitchFamily="18" charset="0"/>
              </a:rPr>
              <a:t>| </a:t>
            </a:r>
            <a:r>
              <a:rPr lang="en-US" altLang="zh-TW" i="1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altLang="zh-TW">
                <a:latin typeface="Times New Roman" pitchFamily="18" charset="0"/>
                <a:cs typeface="Times New Roman" pitchFamily="18" charset="0"/>
              </a:rPr>
              <a:t>|</a:t>
            </a:r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1695450" y="3006725"/>
          <a:ext cx="39687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18" name="方程式" r:id="rId3" imgW="304560" imgH="177480" progId="Equation.3">
                  <p:embed/>
                </p:oleObj>
              </mc:Choice>
              <mc:Fallback>
                <p:oleObj name="方程式" r:id="rId3" imgW="3045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450" y="3006725"/>
                        <a:ext cx="396875" cy="231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字方塊 29"/>
          <p:cNvSpPr txBox="1">
            <a:spLocks noChangeArrowheads="1"/>
          </p:cNvSpPr>
          <p:nvPr/>
        </p:nvSpPr>
        <p:spPr bwMode="auto">
          <a:xfrm>
            <a:off x="2209800" y="1190625"/>
            <a:ext cx="14271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Low frequency gain</a:t>
            </a:r>
            <a:endParaRPr lang="zh-TW" altLang="en-US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文字方塊 30"/>
          <p:cNvSpPr txBox="1">
            <a:spLocks noChangeArrowheads="1"/>
          </p:cNvSpPr>
          <p:nvPr/>
        </p:nvSpPr>
        <p:spPr bwMode="auto">
          <a:xfrm>
            <a:off x="1381125" y="4933950"/>
            <a:ext cx="585320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altLang="zh-TW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High low-frequency gain for good regulation accuracy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TW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Wide bandwidth for fast response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TW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Enough phase margin PM&gt;45</a:t>
            </a:r>
            <a:r>
              <a:rPr lang="en-US" altLang="zh-TW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TW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Enough gain margin GM&gt;10~20dB </a:t>
            </a:r>
            <a:endParaRPr lang="zh-TW" altLang="en-US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文字方塊 21"/>
          <p:cNvSpPr txBox="1">
            <a:spLocks noChangeArrowheads="1"/>
          </p:cNvSpPr>
          <p:nvPr/>
        </p:nvSpPr>
        <p:spPr bwMode="auto">
          <a:xfrm>
            <a:off x="477838" y="341313"/>
            <a:ext cx="37265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Requirement of Loop Gain</a:t>
            </a:r>
            <a:endParaRPr lang="zh-TW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927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3354705" y="870585"/>
                <a:ext cx="2654958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b="0" i="1" smtClean="0">
                          <a:latin typeface="Cambria Math"/>
                        </a:rPr>
                        <m:t>𝐽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r>
                        <a:rPr lang="en-US" altLang="zh-TW" b="0" i="1" smtClean="0">
                          <a:latin typeface="Cambria Math"/>
                        </a:rPr>
                        <m:t>𝐵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4705" y="870585"/>
                <a:ext cx="2654958" cy="61824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3524250" y="247650"/>
                <a:ext cx="5023426" cy="4840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𝑒</m:t>
                        </m:r>
                      </m:sub>
                    </m:sSub>
                    <m:r>
                      <a:rPr lang="en-US" altLang="zh-TW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sSub>
                      <m:sSub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𝑞</m:t>
                        </m:r>
                      </m:sub>
                    </m:sSub>
                    <m:r>
                      <a:rPr lang="en-US" altLang="zh-TW" b="0" i="1" smtClean="0">
                        <a:latin typeface="Cambria Math"/>
                      </a:rPr>
                      <m:t>[</m:t>
                    </m:r>
                    <m:sSub>
                      <m:sSub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𝑑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  <m:r>
                          <a:rPr lang="en-US" altLang="zh-TW" b="0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</m:e>
                    </m:d>
                    <m:r>
                      <a:rPr lang="en-US" altLang="zh-TW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b="0" i="1" smtClean="0">
                            <a:latin typeface="Cambria Math"/>
                          </a:rPr>
                          <m:t>𝜑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altLang="zh-TW" b="0" i="1" smtClean="0">
                        <a:latin typeface="Cambria Math"/>
                      </a:rPr>
                      <m:t>]</m:t>
                    </m:r>
                  </m:oMath>
                </a14:m>
                <a:r>
                  <a:rPr lang="en-US" altLang="zh-TW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b="0" i="1" dirty="0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TW" b="0" i="1" dirty="0" smtClean="0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𝑛</m:t>
                        </m:r>
                      </m:sub>
                    </m:sSub>
                    <m:sSub>
                      <m:sSubPr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𝑞</m:t>
                        </m:r>
                      </m:sub>
                    </m:sSub>
                    <m:sSub>
                      <m:sSubPr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zh-TW" altLang="en-US" i="1" dirty="0" smtClean="0">
                            <a:latin typeface="Cambria Math"/>
                          </a:rPr>
                          <m:t>𝜑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altLang="zh-TW" b="0" i="1" dirty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𝑇</m:t>
                        </m:r>
                      </m:sub>
                    </m:sSub>
                    <m:sSub>
                      <m:sSubPr>
                        <m:ctrlPr>
                          <a:rPr lang="en-US" altLang="zh-TW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𝑞</m:t>
                        </m:r>
                      </m:sub>
                    </m:sSub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250" y="247650"/>
                <a:ext cx="5023426" cy="484043"/>
              </a:xfrm>
              <a:prstGeom prst="rect">
                <a:avLst/>
              </a:prstGeom>
              <a:blipFill rotWithShape="1">
                <a:blip r:embed="rId4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1" name="群組 50"/>
          <p:cNvGrpSpPr/>
          <p:nvPr/>
        </p:nvGrpSpPr>
        <p:grpSpPr>
          <a:xfrm>
            <a:off x="4223385" y="4207764"/>
            <a:ext cx="4657825" cy="2432828"/>
            <a:chOff x="2743200" y="3895344"/>
            <a:chExt cx="4657825" cy="2432828"/>
          </a:xfrm>
        </p:grpSpPr>
        <p:cxnSp>
          <p:nvCxnSpPr>
            <p:cNvPr id="52" name="直線單箭頭接點 51"/>
            <p:cNvCxnSpPr/>
            <p:nvPr/>
          </p:nvCxnSpPr>
          <p:spPr>
            <a:xfrm flipH="1" flipV="1">
              <a:off x="2752344" y="3895344"/>
              <a:ext cx="9144" cy="236829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線單箭頭接點 52"/>
            <p:cNvCxnSpPr/>
            <p:nvPr/>
          </p:nvCxnSpPr>
          <p:spPr>
            <a:xfrm>
              <a:off x="2770632" y="5129784"/>
              <a:ext cx="303580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線接點 53"/>
            <p:cNvCxnSpPr/>
            <p:nvPr/>
          </p:nvCxnSpPr>
          <p:spPr>
            <a:xfrm>
              <a:off x="2752344" y="5431536"/>
              <a:ext cx="402336" cy="0"/>
            </a:xfrm>
            <a:prstGeom prst="line">
              <a:avLst/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接點 54"/>
            <p:cNvCxnSpPr/>
            <p:nvPr/>
          </p:nvCxnSpPr>
          <p:spPr>
            <a:xfrm>
              <a:off x="3154680" y="5431536"/>
              <a:ext cx="2139696" cy="713232"/>
            </a:xfrm>
            <a:prstGeom prst="line">
              <a:avLst/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接點 55"/>
            <p:cNvCxnSpPr/>
            <p:nvPr/>
          </p:nvCxnSpPr>
          <p:spPr>
            <a:xfrm>
              <a:off x="2743200" y="4105656"/>
              <a:ext cx="1133856" cy="32918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接點 56"/>
            <p:cNvCxnSpPr/>
            <p:nvPr/>
          </p:nvCxnSpPr>
          <p:spPr>
            <a:xfrm flipV="1">
              <a:off x="3858768" y="4425696"/>
              <a:ext cx="1755648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接點 57"/>
            <p:cNvCxnSpPr/>
            <p:nvPr/>
          </p:nvCxnSpPr>
          <p:spPr>
            <a:xfrm flipV="1">
              <a:off x="4343400" y="4425696"/>
              <a:ext cx="0" cy="694944"/>
            </a:xfrm>
            <a:prstGeom prst="line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接點 58"/>
            <p:cNvCxnSpPr/>
            <p:nvPr/>
          </p:nvCxnSpPr>
          <p:spPr>
            <a:xfrm flipV="1">
              <a:off x="4331208" y="5117592"/>
              <a:ext cx="0" cy="694944"/>
            </a:xfrm>
            <a:prstGeom prst="line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接點 59"/>
            <p:cNvCxnSpPr/>
            <p:nvPr/>
          </p:nvCxnSpPr>
          <p:spPr>
            <a:xfrm>
              <a:off x="2752344" y="4398264"/>
              <a:ext cx="420624" cy="0"/>
            </a:xfrm>
            <a:prstGeom prst="line">
              <a:avLst/>
            </a:prstGeom>
            <a:ln w="28575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線接點 60"/>
            <p:cNvCxnSpPr/>
            <p:nvPr/>
          </p:nvCxnSpPr>
          <p:spPr>
            <a:xfrm>
              <a:off x="3172968" y="4407408"/>
              <a:ext cx="694944" cy="603504"/>
            </a:xfrm>
            <a:prstGeom prst="line">
              <a:avLst/>
            </a:prstGeom>
            <a:ln w="28575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接點 61"/>
            <p:cNvCxnSpPr/>
            <p:nvPr/>
          </p:nvCxnSpPr>
          <p:spPr>
            <a:xfrm>
              <a:off x="3831336" y="5001768"/>
              <a:ext cx="1883664" cy="475488"/>
            </a:xfrm>
            <a:prstGeom prst="line">
              <a:avLst/>
            </a:prstGeom>
            <a:ln w="28575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 Box 24"/>
            <p:cNvSpPr txBox="1">
              <a:spLocks noChangeArrowheads="1"/>
            </p:cNvSpPr>
            <p:nvPr/>
          </p:nvSpPr>
          <p:spPr bwMode="auto">
            <a:xfrm>
              <a:off x="5572760" y="4217797"/>
              <a:ext cx="35137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endParaRPr lang="en-US" altLang="zh-TW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 Box 23"/>
            <p:cNvSpPr txBox="1">
              <a:spLocks noChangeArrowheads="1"/>
            </p:cNvSpPr>
            <p:nvPr/>
          </p:nvSpPr>
          <p:spPr bwMode="auto">
            <a:xfrm>
              <a:off x="5279454" y="5958840"/>
              <a:ext cx="3642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b="1" i="1" dirty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</a:p>
          </p:txBody>
        </p:sp>
        <p:sp>
          <p:nvSpPr>
            <p:cNvPr id="65" name="文字方塊 64"/>
            <p:cNvSpPr txBox="1"/>
            <p:nvPr/>
          </p:nvSpPr>
          <p:spPr>
            <a:xfrm>
              <a:off x="5696712" y="5340096"/>
              <a:ext cx="17043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i="1" dirty="0" smtClean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GH(Loop Gain)</a:t>
              </a:r>
              <a:endParaRPr lang="zh-TW" altLang="en-US" b="1" i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4343400" y="4762500"/>
              <a:ext cx="3866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err="1" smtClean="0">
                  <a:latin typeface="Symbol" pitchFamily="18" charset="2"/>
                  <a:cs typeface="Times New Roman" pitchFamily="18" charset="0"/>
                </a:rPr>
                <a:t>w</a:t>
              </a:r>
              <a:r>
                <a:rPr lang="en-US" altLang="zh-TW" sz="1600" i="1" baseline="-25000" dirty="0" err="1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zh-TW" altLang="en-US" sz="16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68" name="物件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365972"/>
              </p:ext>
            </p:extLst>
          </p:nvPr>
        </p:nvGraphicFramePr>
        <p:xfrm>
          <a:off x="6453188" y="890588"/>
          <a:ext cx="528637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73" name="Equation" r:id="rId5" imgW="418918" imgH="393529" progId="Equation.3">
                  <p:embed/>
                </p:oleObj>
              </mc:Choice>
              <mc:Fallback>
                <p:oleObj name="Equation" r:id="rId5" imgW="418918" imgH="393529" progId="Equation.3">
                  <p:embed/>
                  <p:pic>
                    <p:nvPicPr>
                      <p:cNvPr id="0" name="物件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3188" y="890588"/>
                        <a:ext cx="528637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物件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581240"/>
              </p:ext>
            </p:extLst>
          </p:nvPr>
        </p:nvGraphicFramePr>
        <p:xfrm>
          <a:off x="7312025" y="873125"/>
          <a:ext cx="58737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74" name="Equation" r:id="rId7" imgW="406048" imgH="393359" progId="Equation.3">
                  <p:embed/>
                </p:oleObj>
              </mc:Choice>
              <mc:Fallback>
                <p:oleObj name="Equation" r:id="rId7" imgW="406048" imgH="393359" progId="Equation.3">
                  <p:embed/>
                  <p:pic>
                    <p:nvPicPr>
                      <p:cNvPr id="0" name="物件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2025" y="873125"/>
                        <a:ext cx="58737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群組 16"/>
          <p:cNvGrpSpPr/>
          <p:nvPr/>
        </p:nvGrpSpPr>
        <p:grpSpPr>
          <a:xfrm>
            <a:off x="451040" y="1406009"/>
            <a:ext cx="7880668" cy="2543818"/>
            <a:chOff x="451040" y="1406009"/>
            <a:chExt cx="7880668" cy="2543818"/>
          </a:xfrm>
        </p:grpSpPr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2557590" y="2398078"/>
              <a:ext cx="773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7501446" y="2390521"/>
              <a:ext cx="8302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>
              <a:off x="1465390" y="2385378"/>
              <a:ext cx="3349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1309815" y="2313940"/>
              <a:ext cx="139700" cy="1270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>
                <a:cs typeface="Times New Roman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704977" y="2385378"/>
              <a:ext cx="6048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 flipV="1">
              <a:off x="1365377" y="2440940"/>
              <a:ext cx="0" cy="1012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flipH="1" flipV="1">
              <a:off x="4445761" y="3473195"/>
              <a:ext cx="33921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" name="Line 17"/>
            <p:cNvSpPr>
              <a:spLocks noChangeShapeType="1"/>
            </p:cNvSpPr>
            <p:nvPr/>
          </p:nvSpPr>
          <p:spPr bwMode="auto">
            <a:xfrm flipH="1">
              <a:off x="1374521" y="3449765"/>
              <a:ext cx="27257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" name="Line 18"/>
            <p:cNvSpPr>
              <a:spLocks noChangeShapeType="1"/>
            </p:cNvSpPr>
            <p:nvPr/>
          </p:nvSpPr>
          <p:spPr bwMode="auto">
            <a:xfrm>
              <a:off x="7826883" y="2403221"/>
              <a:ext cx="0" cy="10699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" name="Text Box 20"/>
            <p:cNvSpPr txBox="1">
              <a:spLocks noChangeArrowheads="1"/>
            </p:cNvSpPr>
            <p:nvPr/>
          </p:nvSpPr>
          <p:spPr bwMode="auto">
            <a:xfrm>
              <a:off x="965327" y="2015490"/>
              <a:ext cx="301625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>
                  <a:cs typeface="Times New Roman" pitchFamily="18" charset="0"/>
                </a:rPr>
                <a:t>+</a:t>
              </a:r>
            </a:p>
          </p:txBody>
        </p:sp>
        <p:sp>
          <p:nvSpPr>
            <p:cNvPr id="19" name="Text Box 21"/>
            <p:cNvSpPr txBox="1">
              <a:spLocks noChangeArrowheads="1"/>
            </p:cNvSpPr>
            <p:nvPr/>
          </p:nvSpPr>
          <p:spPr bwMode="auto">
            <a:xfrm>
              <a:off x="1090740" y="2606040"/>
              <a:ext cx="252412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>
                  <a:cs typeface="Times New Roman" pitchFamily="18" charset="0"/>
                </a:rPr>
                <a:t>-</a:t>
              </a:r>
            </a:p>
          </p:txBody>
        </p:sp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6454458" y="3547491"/>
              <a:ext cx="3642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</a:p>
          </p:txBody>
        </p:sp>
        <p:sp>
          <p:nvSpPr>
            <p:cNvPr id="21" name="Text Box 24"/>
            <p:cNvSpPr txBox="1">
              <a:spLocks noChangeArrowheads="1"/>
            </p:cNvSpPr>
            <p:nvPr/>
          </p:nvSpPr>
          <p:spPr bwMode="auto">
            <a:xfrm>
              <a:off x="1965452" y="1705864"/>
              <a:ext cx="35137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endParaRPr lang="en-US" altLang="zh-TW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Line 28"/>
            <p:cNvSpPr>
              <a:spLocks noChangeShapeType="1"/>
            </p:cNvSpPr>
            <p:nvPr/>
          </p:nvSpPr>
          <p:spPr bwMode="auto">
            <a:xfrm flipV="1">
              <a:off x="4531551" y="2407222"/>
              <a:ext cx="5572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" name="Line 29"/>
            <p:cNvSpPr>
              <a:spLocks noChangeShapeType="1"/>
            </p:cNvSpPr>
            <p:nvPr/>
          </p:nvSpPr>
          <p:spPr bwMode="auto">
            <a:xfrm flipV="1">
              <a:off x="5486526" y="2395347"/>
              <a:ext cx="714629" cy="15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24" name="群組 38"/>
            <p:cNvGrpSpPr/>
            <p:nvPr/>
          </p:nvGrpSpPr>
          <p:grpSpPr>
            <a:xfrm>
              <a:off x="6905243" y="2089976"/>
              <a:ext cx="573151" cy="570547"/>
              <a:chOff x="6464807" y="1605725"/>
              <a:chExt cx="573151" cy="570547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49" name="Object 2"/>
                  <p:cNvGraphicFramePr>
                    <a:graphicFrameLocks noChangeAspect="1"/>
                  </p:cNvGraphicFramePr>
                  <p:nvPr/>
                </p:nvGraphicFramePr>
                <p:xfrm>
                  <a:off x="6580442" y="1672844"/>
                  <a:ext cx="400050" cy="427038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28375" name="Equation" r:id="rId9" imgW="368280" imgH="393480" progId="Equation.3">
                          <p:embed/>
                        </p:oleObj>
                      </mc:Choice>
                      <mc:Fallback>
                        <p:oleObj name="Equation" r:id="rId9" imgW="3682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0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6580442" y="1672844"/>
                                <a:ext cx="400050" cy="427038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49" name="Object 2"/>
                  <p:cNvGraphicFramePr>
                    <a:graphicFrameLocks noChangeAspect="1"/>
                  </p:cNvGraphicFramePr>
                  <p:nvPr/>
                </p:nvGraphicFramePr>
                <p:xfrm>
                  <a:off x="6580442" y="1672844"/>
                  <a:ext cx="400050" cy="427038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28075" name="Equation" r:id="rId11" imgW="368280" imgH="393480" progId="Equation.3">
                          <p:embed/>
                        </p:oleObj>
                      </mc:Choice>
                      <mc:Fallback>
                        <p:oleObj name="Equation" r:id="rId11" imgW="3682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2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6580442" y="1672844"/>
                                <a:ext cx="400050" cy="427038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  <p:sp>
            <p:nvSpPr>
              <p:cNvPr id="50" name="矩形 49"/>
              <p:cNvSpPr/>
              <p:nvPr/>
            </p:nvSpPr>
            <p:spPr bwMode="auto">
              <a:xfrm>
                <a:off x="6464807" y="1605725"/>
                <a:ext cx="573151" cy="57054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TW" altLang="en-US">
                  <a:cs typeface="Times New Roman" pitchFamily="18" charset="0"/>
                </a:endParaRPr>
              </a:p>
            </p:txBody>
          </p:sp>
        </p:grpSp>
        <p:grpSp>
          <p:nvGrpSpPr>
            <p:cNvPr id="25" name="群組 48"/>
            <p:cNvGrpSpPr/>
            <p:nvPr/>
          </p:nvGrpSpPr>
          <p:grpSpPr>
            <a:xfrm>
              <a:off x="4198176" y="2080197"/>
              <a:ext cx="319087" cy="647700"/>
              <a:chOff x="4644708" y="1787970"/>
              <a:chExt cx="319087" cy="647700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47" name="Object 3"/>
                  <p:cNvGraphicFramePr>
                    <a:graphicFrameLocks noChangeAspect="1"/>
                  </p:cNvGraphicFramePr>
                  <p:nvPr/>
                </p:nvGraphicFramePr>
                <p:xfrm>
                  <a:off x="4647311" y="1860233"/>
                  <a:ext cx="311150" cy="527050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28376" name="Equation" r:id="rId13" imgW="253800" imgH="431640" progId="Equation.3">
                          <p:embed/>
                        </p:oleObj>
                      </mc:Choice>
                      <mc:Fallback>
                        <p:oleObj name="Equation" r:id="rId13" imgW="253800" imgH="43164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4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647311" y="1860233"/>
                                <a:ext cx="311150" cy="52705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47" name="Object 3"/>
                  <p:cNvGraphicFramePr>
                    <a:graphicFrameLocks noChangeAspect="1"/>
                  </p:cNvGraphicFramePr>
                  <p:nvPr/>
                </p:nvGraphicFramePr>
                <p:xfrm>
                  <a:off x="4647311" y="1860233"/>
                  <a:ext cx="311150" cy="527050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28076" name="Equation" r:id="rId15" imgW="253800" imgH="431640" progId="Equation.3">
                          <p:embed/>
                        </p:oleObj>
                      </mc:Choice>
                      <mc:Fallback>
                        <p:oleObj name="Equation" r:id="rId15" imgW="253800" imgH="43164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647311" y="1860233"/>
                                <a:ext cx="311150" cy="52705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  <p:sp>
            <p:nvSpPr>
              <p:cNvPr id="48" name="矩形 47"/>
              <p:cNvSpPr/>
              <p:nvPr/>
            </p:nvSpPr>
            <p:spPr bwMode="auto">
              <a:xfrm>
                <a:off x="4644708" y="1787970"/>
                <a:ext cx="319087" cy="6477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TW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6" name="Object 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51279214"/>
                    </p:ext>
                  </p:extLst>
                </p:nvPr>
              </p:nvGraphicFramePr>
              <p:xfrm>
                <a:off x="1903413" y="2225675"/>
                <a:ext cx="584200" cy="3937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8377" name="Equation" r:id="rId17" imgW="583920" imgH="393480" progId="Equation.3">
                        <p:embed/>
                      </p:oleObj>
                    </mc:Choice>
                    <mc:Fallback>
                      <p:oleObj name="Equation" r:id="rId17" imgW="58392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8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903413" y="2225675"/>
                              <a:ext cx="584200" cy="3937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26" name="Object 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51279214"/>
                    </p:ext>
                  </p:extLst>
                </p:nvPr>
              </p:nvGraphicFramePr>
              <p:xfrm>
                <a:off x="1903413" y="2225675"/>
                <a:ext cx="584200" cy="3937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8077" name="Equation" r:id="rId19" imgW="583920" imgH="393480" progId="Equation.3">
                        <p:embed/>
                      </p:oleObj>
                    </mc:Choice>
                    <mc:Fallback>
                      <p:oleObj name="Equation" r:id="rId19" imgW="58392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903413" y="2225675"/>
                              <a:ext cx="584200" cy="3937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27" name="矩形 26"/>
            <p:cNvSpPr/>
            <p:nvPr/>
          </p:nvSpPr>
          <p:spPr bwMode="auto">
            <a:xfrm>
              <a:off x="1798765" y="2093278"/>
              <a:ext cx="762000" cy="6477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28" name="文字方塊 56"/>
            <p:cNvSpPr txBox="1">
              <a:spLocks noChangeArrowheads="1"/>
            </p:cNvSpPr>
            <p:nvPr/>
          </p:nvSpPr>
          <p:spPr bwMode="auto">
            <a:xfrm>
              <a:off x="5082413" y="2221040"/>
              <a:ext cx="39626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altLang="zh-TW" sz="1600" i="1" baseline="-250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zh-TW" altLang="en-US" sz="16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5096701" y="2113090"/>
              <a:ext cx="409511" cy="533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6228588" y="2313051"/>
              <a:ext cx="146304" cy="1645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Line 29"/>
            <p:cNvSpPr>
              <a:spLocks noChangeShapeType="1"/>
            </p:cNvSpPr>
            <p:nvPr/>
          </p:nvSpPr>
          <p:spPr bwMode="auto">
            <a:xfrm rot="5400000">
              <a:off x="6050407" y="2037207"/>
              <a:ext cx="5143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>
              <a:off x="6379591" y="2402967"/>
              <a:ext cx="5143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37" name="群組 44"/>
            <p:cNvGrpSpPr/>
            <p:nvPr/>
          </p:nvGrpSpPr>
          <p:grpSpPr>
            <a:xfrm>
              <a:off x="3326448" y="2186877"/>
              <a:ext cx="319087" cy="437070"/>
              <a:chOff x="3260916" y="4052634"/>
              <a:chExt cx="319087" cy="437070"/>
            </a:xfrm>
          </p:grpSpPr>
          <p:sp>
            <p:nvSpPr>
              <p:cNvPr id="45" name="矩形 44"/>
              <p:cNvSpPr/>
              <p:nvPr/>
            </p:nvSpPr>
            <p:spPr bwMode="auto">
              <a:xfrm>
                <a:off x="3260916" y="4052634"/>
                <a:ext cx="319087" cy="43707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TW" altLang="en-US"/>
              </a:p>
            </p:txBody>
          </p:sp>
          <p:sp>
            <p:nvSpPr>
              <p:cNvPr id="46" name="文字方塊 45"/>
              <p:cNvSpPr txBox="1"/>
              <p:nvPr/>
            </p:nvSpPr>
            <p:spPr>
              <a:xfrm>
                <a:off x="3273552" y="408736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TW" alt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8" name="Line 28"/>
            <p:cNvSpPr>
              <a:spLocks noChangeShapeType="1"/>
            </p:cNvSpPr>
            <p:nvPr/>
          </p:nvSpPr>
          <p:spPr bwMode="auto">
            <a:xfrm flipV="1">
              <a:off x="3659823" y="2422779"/>
              <a:ext cx="529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4112832" y="3128709"/>
              <a:ext cx="319087" cy="6477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42" name="圓角矩形 41"/>
            <p:cNvSpPr/>
            <p:nvPr/>
          </p:nvSpPr>
          <p:spPr>
            <a:xfrm>
              <a:off x="3101340" y="1914525"/>
              <a:ext cx="4974336" cy="2035302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矩形 69"/>
                <p:cNvSpPr/>
                <p:nvPr/>
              </p:nvSpPr>
              <p:spPr>
                <a:xfrm>
                  <a:off x="7547165" y="2063234"/>
                  <a:ext cx="479106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70" name="矩形 6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47165" y="2063234"/>
                  <a:ext cx="479106" cy="307777"/>
                </a:xfrm>
                <a:prstGeom prst="rect">
                  <a:avLst/>
                </a:prstGeom>
                <a:blipFill rotWithShape="1"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1" name="文字方塊 70"/>
            <p:cNvSpPr txBox="1"/>
            <p:nvPr/>
          </p:nvSpPr>
          <p:spPr>
            <a:xfrm>
              <a:off x="3752850" y="2038350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字方塊 71"/>
            <p:cNvSpPr txBox="1"/>
            <p:nvPr/>
          </p:nvSpPr>
          <p:spPr>
            <a:xfrm>
              <a:off x="2657475" y="1990725"/>
              <a:ext cx="394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qc</a:t>
              </a:r>
              <a:endParaRPr lang="zh-TW" alt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矩形 72"/>
                <p:cNvSpPr/>
                <p:nvPr/>
              </p:nvSpPr>
              <p:spPr>
                <a:xfrm>
                  <a:off x="4567645" y="1966801"/>
                  <a:ext cx="427809" cy="39074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73" name="矩形 7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7645" y="1966801"/>
                  <a:ext cx="427809" cy="390748"/>
                </a:xfrm>
                <a:prstGeom prst="rect">
                  <a:avLst/>
                </a:prstGeom>
                <a:blipFill rotWithShape="1">
                  <a:blip r:embed="rId22"/>
                  <a:stretch>
                    <a:fillRect b="-3125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矩形 73"/>
                <p:cNvSpPr/>
                <p:nvPr/>
              </p:nvSpPr>
              <p:spPr>
                <a:xfrm>
                  <a:off x="5585316" y="1977509"/>
                  <a:ext cx="44986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74" name="矩形 7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85316" y="1977509"/>
                  <a:ext cx="449867" cy="369332"/>
                </a:xfrm>
                <a:prstGeom prst="rect">
                  <a:avLst/>
                </a:prstGeom>
                <a:blipFill rotWithShape="1"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矩形 74"/>
                <p:cNvSpPr/>
                <p:nvPr/>
              </p:nvSpPr>
              <p:spPr>
                <a:xfrm>
                  <a:off x="6077539" y="1406009"/>
                  <a:ext cx="45602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75" name="矩形 7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77539" y="1406009"/>
                  <a:ext cx="456022" cy="369332"/>
                </a:xfrm>
                <a:prstGeom prst="rect">
                  <a:avLst/>
                </a:prstGeom>
                <a:blipFill rotWithShape="1">
                  <a:blip r:embed="rId2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矩形 75"/>
                <p:cNvSpPr/>
                <p:nvPr/>
              </p:nvSpPr>
              <p:spPr>
                <a:xfrm>
                  <a:off x="451040" y="2006084"/>
                  <a:ext cx="546753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𝑚</m:t>
                            </m:r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76" name="矩形 7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1040" y="2006084"/>
                  <a:ext cx="546753" cy="307777"/>
                </a:xfrm>
                <a:prstGeom prst="rect">
                  <a:avLst/>
                </a:prstGeom>
                <a:blipFill rotWithShape="1"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7" name="文字方塊 76"/>
            <p:cNvSpPr txBox="1"/>
            <p:nvPr/>
          </p:nvSpPr>
          <p:spPr>
            <a:xfrm>
              <a:off x="4067175" y="3257550"/>
              <a:ext cx="4154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600" i="1" baseline="-25000" dirty="0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endParaRPr lang="zh-TW" altLang="en-US" sz="1600" i="1" baseline="-25000" dirty="0"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78" name="文字方塊 77"/>
            <p:cNvSpPr txBox="1"/>
            <p:nvPr/>
          </p:nvSpPr>
          <p:spPr>
            <a:xfrm>
              <a:off x="5915025" y="203835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+</a:t>
              </a:r>
              <a:endParaRPr lang="zh-TW" altLang="en-US" dirty="0"/>
            </a:p>
          </p:txBody>
        </p:sp>
        <p:sp>
          <p:nvSpPr>
            <p:cNvPr id="79" name="文字方塊 78"/>
            <p:cNvSpPr txBox="1"/>
            <p:nvPr/>
          </p:nvSpPr>
          <p:spPr>
            <a:xfrm>
              <a:off x="6076950" y="1828800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-</a:t>
              </a:r>
              <a:endParaRPr lang="zh-TW" altLang="en-US" dirty="0"/>
            </a:p>
          </p:txBody>
        </p:sp>
      </p:grpSp>
      <p:sp>
        <p:nvSpPr>
          <p:cNvPr id="2" name="文字方塊 1"/>
          <p:cNvSpPr txBox="1"/>
          <p:nvPr/>
        </p:nvSpPr>
        <p:spPr>
          <a:xfrm>
            <a:off x="323850" y="333375"/>
            <a:ext cx="2484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 Regulation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33375" y="4486275"/>
            <a:ext cx="2433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 regulator design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23875" y="5019675"/>
            <a:ext cx="3352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Usually PI is adopted as the speed regulator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crossover frequency (</a:t>
            </a:r>
            <a:r>
              <a:rPr lang="en-US" altLang="zh-TW" b="1" dirty="0" err="1" smtClean="0"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en-US" altLang="zh-TW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can be assigned to be 1/10 ~ 1/4 of the current loop 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930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字方塊 51"/>
          <p:cNvSpPr txBox="1"/>
          <p:nvPr/>
        </p:nvSpPr>
        <p:spPr>
          <a:xfrm>
            <a:off x="611124" y="347853"/>
            <a:ext cx="2233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Speed Tracking</a:t>
            </a:r>
            <a:endParaRPr lang="zh-TW" altLang="en-US" sz="2400" b="1" i="1" baseline="-250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aphicFrame>
        <p:nvGraphicFramePr>
          <p:cNvPr id="53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050268"/>
              </p:ext>
            </p:extLst>
          </p:nvPr>
        </p:nvGraphicFramePr>
        <p:xfrm>
          <a:off x="3971228" y="4831462"/>
          <a:ext cx="1143698" cy="599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" name="Equation" r:id="rId3" imgW="749160" imgH="393480" progId="Equation.3">
                  <p:embed/>
                </p:oleObj>
              </mc:Choice>
              <mc:Fallback>
                <p:oleObj name="Equation" r:id="rId3" imgW="749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1228" y="4831462"/>
                        <a:ext cx="1143698" cy="5998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6" name="文字方塊 65"/>
              <p:cNvSpPr txBox="1"/>
              <p:nvPr/>
            </p:nvSpPr>
            <p:spPr>
              <a:xfrm>
                <a:off x="3581400" y="3924300"/>
                <a:ext cx="2876621" cy="6674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𝑚𝑓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𝑚𝑐</m:t>
                              </m:r>
                            </m:sub>
                          </m:sSub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r>
                        <a:rPr lang="en-US" altLang="zh-TW" b="0" i="1" smtClean="0">
                          <a:latin typeface="Cambria Math"/>
                        </a:rPr>
                        <m:t>𝑀</m:t>
                      </m:r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/>
                            </a:rPr>
                            <m:t>𝐺𝐻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1+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𝐺𝐻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𝐿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66" name="文字方塊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1400" y="3924300"/>
                <a:ext cx="2876621" cy="667427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群組 24"/>
          <p:cNvGrpSpPr/>
          <p:nvPr/>
        </p:nvGrpSpPr>
        <p:grpSpPr>
          <a:xfrm>
            <a:off x="117665" y="863084"/>
            <a:ext cx="8752015" cy="2538484"/>
            <a:chOff x="117665" y="863084"/>
            <a:chExt cx="8752015" cy="2538484"/>
          </a:xfrm>
        </p:grpSpPr>
        <p:sp>
          <p:nvSpPr>
            <p:cNvPr id="3" name="Line 5"/>
            <p:cNvSpPr>
              <a:spLocks noChangeShapeType="1"/>
            </p:cNvSpPr>
            <p:nvPr/>
          </p:nvSpPr>
          <p:spPr bwMode="auto">
            <a:xfrm>
              <a:off x="3278442" y="1849819"/>
              <a:ext cx="773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" name="Line 9"/>
            <p:cNvSpPr>
              <a:spLocks noChangeShapeType="1"/>
            </p:cNvSpPr>
            <p:nvPr/>
          </p:nvSpPr>
          <p:spPr bwMode="auto">
            <a:xfrm>
              <a:off x="8222298" y="1842262"/>
              <a:ext cx="6473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" name="Line 12"/>
            <p:cNvSpPr>
              <a:spLocks noChangeShapeType="1"/>
            </p:cNvSpPr>
            <p:nvPr/>
          </p:nvSpPr>
          <p:spPr bwMode="auto">
            <a:xfrm>
              <a:off x="2186242" y="1837119"/>
              <a:ext cx="3349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2030667" y="1765681"/>
              <a:ext cx="139700" cy="1270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>
                <a:cs typeface="Times New Roman" pitchFamily="18" charset="0"/>
              </a:endParaRPr>
            </a:p>
          </p:txBody>
        </p:sp>
        <p:sp>
          <p:nvSpPr>
            <p:cNvPr id="7" name="Line 14"/>
            <p:cNvSpPr>
              <a:spLocks noChangeShapeType="1"/>
            </p:cNvSpPr>
            <p:nvPr/>
          </p:nvSpPr>
          <p:spPr bwMode="auto">
            <a:xfrm flipV="1">
              <a:off x="1554479" y="1837118"/>
              <a:ext cx="476187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" name="Line 15"/>
            <p:cNvSpPr>
              <a:spLocks noChangeShapeType="1"/>
            </p:cNvSpPr>
            <p:nvPr/>
          </p:nvSpPr>
          <p:spPr bwMode="auto">
            <a:xfrm flipV="1">
              <a:off x="2086229" y="1892681"/>
              <a:ext cx="0" cy="1012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 flipH="1" flipV="1">
              <a:off x="5166613" y="2924936"/>
              <a:ext cx="33921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" name="Line 17"/>
            <p:cNvSpPr>
              <a:spLocks noChangeShapeType="1"/>
            </p:cNvSpPr>
            <p:nvPr/>
          </p:nvSpPr>
          <p:spPr bwMode="auto">
            <a:xfrm flipH="1">
              <a:off x="2095373" y="2901506"/>
              <a:ext cx="27257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1" name="Line 18"/>
            <p:cNvSpPr>
              <a:spLocks noChangeShapeType="1"/>
            </p:cNvSpPr>
            <p:nvPr/>
          </p:nvSpPr>
          <p:spPr bwMode="auto">
            <a:xfrm>
              <a:off x="8547735" y="1854962"/>
              <a:ext cx="0" cy="10699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1686179" y="1467231"/>
              <a:ext cx="301625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>
                  <a:cs typeface="Times New Roman" pitchFamily="18" charset="0"/>
                </a:rPr>
                <a:t>+</a:t>
              </a:r>
            </a:p>
          </p:txBody>
        </p:sp>
        <p:sp>
          <p:nvSpPr>
            <p:cNvPr id="13" name="Text Box 21"/>
            <p:cNvSpPr txBox="1">
              <a:spLocks noChangeArrowheads="1"/>
            </p:cNvSpPr>
            <p:nvPr/>
          </p:nvSpPr>
          <p:spPr bwMode="auto">
            <a:xfrm>
              <a:off x="1811592" y="2057781"/>
              <a:ext cx="252412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>
                  <a:cs typeface="Times New Roman" pitchFamily="18" charset="0"/>
                </a:rPr>
                <a:t>-</a:t>
              </a:r>
            </a:p>
          </p:txBody>
        </p:sp>
        <p:sp>
          <p:nvSpPr>
            <p:cNvPr id="14" name="Text Box 23"/>
            <p:cNvSpPr txBox="1">
              <a:spLocks noChangeArrowheads="1"/>
            </p:cNvSpPr>
            <p:nvPr/>
          </p:nvSpPr>
          <p:spPr bwMode="auto">
            <a:xfrm>
              <a:off x="7175310" y="2999232"/>
              <a:ext cx="3642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</a:p>
          </p:txBody>
        </p:sp>
        <p:sp>
          <p:nvSpPr>
            <p:cNvPr id="15" name="Text Box 24"/>
            <p:cNvSpPr txBox="1">
              <a:spLocks noChangeArrowheads="1"/>
            </p:cNvSpPr>
            <p:nvPr/>
          </p:nvSpPr>
          <p:spPr bwMode="auto">
            <a:xfrm>
              <a:off x="2686304" y="1157605"/>
              <a:ext cx="35137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endParaRPr lang="en-US" altLang="zh-TW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Line 28"/>
            <p:cNvSpPr>
              <a:spLocks noChangeShapeType="1"/>
            </p:cNvSpPr>
            <p:nvPr/>
          </p:nvSpPr>
          <p:spPr bwMode="auto">
            <a:xfrm flipV="1">
              <a:off x="5252403" y="1858963"/>
              <a:ext cx="5572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" name="Line 29"/>
            <p:cNvSpPr>
              <a:spLocks noChangeShapeType="1"/>
            </p:cNvSpPr>
            <p:nvPr/>
          </p:nvSpPr>
          <p:spPr bwMode="auto">
            <a:xfrm flipV="1">
              <a:off x="6207378" y="1847088"/>
              <a:ext cx="714629" cy="15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18" name="群組 38"/>
            <p:cNvGrpSpPr/>
            <p:nvPr/>
          </p:nvGrpSpPr>
          <p:grpSpPr>
            <a:xfrm>
              <a:off x="7626095" y="1541717"/>
              <a:ext cx="573151" cy="570547"/>
              <a:chOff x="6464807" y="1605725"/>
              <a:chExt cx="573151" cy="570547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49" name="Object 2"/>
                  <p:cNvGraphicFramePr>
                    <a:graphicFrameLocks noChangeAspect="1"/>
                  </p:cNvGraphicFramePr>
                  <p:nvPr/>
                </p:nvGraphicFramePr>
                <p:xfrm>
                  <a:off x="6580442" y="1672844"/>
                  <a:ext cx="400050" cy="427038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24301" name="Equation" r:id="rId20" imgW="368280" imgH="393480" progId="Equation.3">
                          <p:embed/>
                        </p:oleObj>
                      </mc:Choice>
                      <mc:Fallback>
                        <p:oleObj name="Equation" r:id="rId20" imgW="3682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21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6580442" y="1672844"/>
                                <a:ext cx="400050" cy="427038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49" name="Object 2"/>
                  <p:cNvGraphicFramePr>
                    <a:graphicFrameLocks noChangeAspect="1"/>
                  </p:cNvGraphicFramePr>
                  <p:nvPr/>
                </p:nvGraphicFramePr>
                <p:xfrm>
                  <a:off x="6580442" y="1672844"/>
                  <a:ext cx="400050" cy="427038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24001" name="Equation" r:id="rId22" imgW="368280" imgH="393480" progId="Equation.3">
                          <p:embed/>
                        </p:oleObj>
                      </mc:Choice>
                      <mc:Fallback>
                        <p:oleObj name="Equation" r:id="rId22" imgW="3682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23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6580442" y="1672844"/>
                                <a:ext cx="400050" cy="427038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  <p:sp>
            <p:nvSpPr>
              <p:cNvPr id="50" name="矩形 49"/>
              <p:cNvSpPr/>
              <p:nvPr/>
            </p:nvSpPr>
            <p:spPr bwMode="auto">
              <a:xfrm>
                <a:off x="6464807" y="1605725"/>
                <a:ext cx="573151" cy="57054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TW" altLang="en-US">
                  <a:cs typeface="Times New Roman" pitchFamily="18" charset="0"/>
                </a:endParaRPr>
              </a:p>
            </p:txBody>
          </p:sp>
        </p:grpSp>
        <p:grpSp>
          <p:nvGrpSpPr>
            <p:cNvPr id="19" name="群組 48"/>
            <p:cNvGrpSpPr/>
            <p:nvPr/>
          </p:nvGrpSpPr>
          <p:grpSpPr>
            <a:xfrm>
              <a:off x="4919028" y="1531938"/>
              <a:ext cx="319087" cy="647700"/>
              <a:chOff x="4644708" y="1787970"/>
              <a:chExt cx="319087" cy="647700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47" name="Object 3"/>
                  <p:cNvGraphicFramePr>
                    <a:graphicFrameLocks noChangeAspect="1"/>
                  </p:cNvGraphicFramePr>
                  <p:nvPr/>
                </p:nvGraphicFramePr>
                <p:xfrm>
                  <a:off x="4647311" y="1860233"/>
                  <a:ext cx="311150" cy="527050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24302" name="Equation" r:id="rId24" imgW="253800" imgH="431640" progId="Equation.3">
                          <p:embed/>
                        </p:oleObj>
                      </mc:Choice>
                      <mc:Fallback>
                        <p:oleObj name="Equation" r:id="rId24" imgW="253800" imgH="43164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25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647311" y="1860233"/>
                                <a:ext cx="311150" cy="52705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47" name="Object 3"/>
                  <p:cNvGraphicFramePr>
                    <a:graphicFrameLocks noChangeAspect="1"/>
                  </p:cNvGraphicFramePr>
                  <p:nvPr/>
                </p:nvGraphicFramePr>
                <p:xfrm>
                  <a:off x="4647311" y="1860233"/>
                  <a:ext cx="311150" cy="527050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24002" name="Equation" r:id="rId26" imgW="253800" imgH="431640" progId="Equation.3">
                          <p:embed/>
                        </p:oleObj>
                      </mc:Choice>
                      <mc:Fallback>
                        <p:oleObj name="Equation" r:id="rId26" imgW="253800" imgH="43164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27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647311" y="1860233"/>
                                <a:ext cx="311150" cy="52705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  <p:sp>
            <p:nvSpPr>
              <p:cNvPr id="48" name="矩形 47"/>
              <p:cNvSpPr/>
              <p:nvPr/>
            </p:nvSpPr>
            <p:spPr bwMode="auto">
              <a:xfrm>
                <a:off x="4644708" y="1787970"/>
                <a:ext cx="319087" cy="6477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TW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0" name="Object 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293253026"/>
                    </p:ext>
                  </p:extLst>
                </p:nvPr>
              </p:nvGraphicFramePr>
              <p:xfrm>
                <a:off x="2624265" y="1677416"/>
                <a:ext cx="584200" cy="3937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303" name="Equation" r:id="rId28" imgW="583920" imgH="393480" progId="Equation.3">
                        <p:embed/>
                      </p:oleObj>
                    </mc:Choice>
                    <mc:Fallback>
                      <p:oleObj name="Equation" r:id="rId28" imgW="58392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9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24265" y="1677416"/>
                              <a:ext cx="584200" cy="3937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20" name="Object 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293253026"/>
                    </p:ext>
                  </p:extLst>
                </p:nvPr>
              </p:nvGraphicFramePr>
              <p:xfrm>
                <a:off x="2624265" y="1677416"/>
                <a:ext cx="584200" cy="3937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003" name="Equation" r:id="rId30" imgW="583920" imgH="393480" progId="Equation.3">
                        <p:embed/>
                      </p:oleObj>
                    </mc:Choice>
                    <mc:Fallback>
                      <p:oleObj name="Equation" r:id="rId30" imgW="58392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24265" y="1677416"/>
                              <a:ext cx="584200" cy="3937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21" name="矩形 20"/>
            <p:cNvSpPr/>
            <p:nvPr/>
          </p:nvSpPr>
          <p:spPr bwMode="auto">
            <a:xfrm>
              <a:off x="2519617" y="1545019"/>
              <a:ext cx="762000" cy="6477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22" name="文字方塊 56"/>
            <p:cNvSpPr txBox="1">
              <a:spLocks noChangeArrowheads="1"/>
            </p:cNvSpPr>
            <p:nvPr/>
          </p:nvSpPr>
          <p:spPr bwMode="auto">
            <a:xfrm>
              <a:off x="5803265" y="1672781"/>
              <a:ext cx="39626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altLang="zh-TW" sz="1600" i="1" baseline="-250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zh-TW" altLang="en-US" sz="16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5817553" y="1564831"/>
              <a:ext cx="409511" cy="533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28" name="橢圓 27"/>
            <p:cNvSpPr/>
            <p:nvPr/>
          </p:nvSpPr>
          <p:spPr>
            <a:xfrm>
              <a:off x="6949440" y="1764792"/>
              <a:ext cx="146304" cy="1645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rot="5400000">
              <a:off x="6771259" y="1488948"/>
              <a:ext cx="5143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7100443" y="1854708"/>
              <a:ext cx="5143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31" name="群組 44"/>
            <p:cNvGrpSpPr/>
            <p:nvPr/>
          </p:nvGrpSpPr>
          <p:grpSpPr>
            <a:xfrm>
              <a:off x="4047300" y="1638618"/>
              <a:ext cx="319087" cy="437070"/>
              <a:chOff x="3260916" y="4052634"/>
              <a:chExt cx="319087" cy="437070"/>
            </a:xfrm>
          </p:grpSpPr>
          <p:sp>
            <p:nvSpPr>
              <p:cNvPr id="45" name="矩形 44"/>
              <p:cNvSpPr/>
              <p:nvPr/>
            </p:nvSpPr>
            <p:spPr bwMode="auto">
              <a:xfrm>
                <a:off x="3260916" y="4052634"/>
                <a:ext cx="319087" cy="43707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TW" altLang="en-US"/>
              </a:p>
            </p:txBody>
          </p:sp>
          <p:sp>
            <p:nvSpPr>
              <p:cNvPr id="46" name="文字方塊 45"/>
              <p:cNvSpPr txBox="1"/>
              <p:nvPr/>
            </p:nvSpPr>
            <p:spPr>
              <a:xfrm>
                <a:off x="3273552" y="408736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TW" alt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2" name="Line 28"/>
            <p:cNvSpPr>
              <a:spLocks noChangeShapeType="1"/>
            </p:cNvSpPr>
            <p:nvPr/>
          </p:nvSpPr>
          <p:spPr bwMode="auto">
            <a:xfrm flipV="1">
              <a:off x="4380675" y="1874520"/>
              <a:ext cx="529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4833684" y="2580450"/>
              <a:ext cx="319087" cy="6477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36" name="圓角矩形 35"/>
            <p:cNvSpPr/>
            <p:nvPr/>
          </p:nvSpPr>
          <p:spPr>
            <a:xfrm>
              <a:off x="3822192" y="1298448"/>
              <a:ext cx="4873752" cy="210312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660336" y="1523683"/>
              <a:ext cx="894143" cy="6477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38" name="Object 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263509260"/>
                    </p:ext>
                  </p:extLst>
                </p:nvPr>
              </p:nvGraphicFramePr>
              <p:xfrm>
                <a:off x="695579" y="1628712"/>
                <a:ext cx="812800" cy="482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304" name="Equation" r:id="rId32" imgW="812520" imgH="482400" progId="Equation.3">
                        <p:embed/>
                      </p:oleObj>
                    </mc:Choice>
                    <mc:Fallback>
                      <p:oleObj name="Equation" r:id="rId32" imgW="812520" imgH="4824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3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95579" y="1628712"/>
                              <a:ext cx="812800" cy="482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38" name="Object 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263509260"/>
                    </p:ext>
                  </p:extLst>
                </p:nvPr>
              </p:nvGraphicFramePr>
              <p:xfrm>
                <a:off x="695579" y="1628712"/>
                <a:ext cx="812800" cy="482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004" name="Equation" r:id="rId34" imgW="812520" imgH="482400" progId="Equation.3">
                        <p:embed/>
                      </p:oleObj>
                    </mc:Choice>
                    <mc:Fallback>
                      <p:oleObj name="Equation" r:id="rId34" imgW="812520" imgH="4824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95579" y="1628712"/>
                              <a:ext cx="812800" cy="482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326962" y="1870647"/>
              <a:ext cx="3349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1" name="Text Box 24"/>
            <p:cNvSpPr txBox="1">
              <a:spLocks noChangeArrowheads="1"/>
            </p:cNvSpPr>
            <p:nvPr/>
          </p:nvSpPr>
          <p:spPr bwMode="auto">
            <a:xfrm>
              <a:off x="872744" y="1035685"/>
              <a:ext cx="4026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b="1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TW" b="1" i="1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altLang="zh-TW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矩形 53"/>
                <p:cNvSpPr/>
                <p:nvPr/>
              </p:nvSpPr>
              <p:spPr>
                <a:xfrm>
                  <a:off x="6810964" y="863084"/>
                  <a:ext cx="45602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54" name="矩形 5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10964" y="863084"/>
                  <a:ext cx="456022" cy="369332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矩形 54"/>
                <p:cNvSpPr/>
                <p:nvPr/>
              </p:nvSpPr>
              <p:spPr>
                <a:xfrm>
                  <a:off x="6372814" y="1453634"/>
                  <a:ext cx="44986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55" name="矩形 5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72814" y="1453634"/>
                  <a:ext cx="449867" cy="369332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矩形 55"/>
                <p:cNvSpPr/>
                <p:nvPr/>
              </p:nvSpPr>
              <p:spPr>
                <a:xfrm>
                  <a:off x="8194865" y="1501259"/>
                  <a:ext cx="479106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56" name="矩形 5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94865" y="1501259"/>
                  <a:ext cx="479106" cy="307777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矩形 56"/>
                <p:cNvSpPr/>
                <p:nvPr/>
              </p:nvSpPr>
              <p:spPr>
                <a:xfrm>
                  <a:off x="117665" y="1491734"/>
                  <a:ext cx="546753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𝑚</m:t>
                            </m:r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57" name="矩形 5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665" y="1491734"/>
                  <a:ext cx="546753" cy="307777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8" name="文字方塊 57"/>
            <p:cNvSpPr txBox="1"/>
            <p:nvPr/>
          </p:nvSpPr>
          <p:spPr>
            <a:xfrm>
              <a:off x="4781550" y="2705100"/>
              <a:ext cx="4154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600" i="1" baseline="-25000" dirty="0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endParaRPr lang="zh-TW" altLang="en-US" sz="1600" i="1" baseline="-25000" dirty="0"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4467225" y="1495425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zh-TW" alt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3400425" y="1457325"/>
              <a:ext cx="394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qc</a:t>
              </a:r>
              <a:endParaRPr lang="zh-TW" alt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矩形 62"/>
                <p:cNvSpPr/>
                <p:nvPr/>
              </p:nvSpPr>
              <p:spPr>
                <a:xfrm>
                  <a:off x="5310595" y="1452451"/>
                  <a:ext cx="427809" cy="39074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63" name="矩形 6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10595" y="1452451"/>
                  <a:ext cx="427809" cy="390748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b="-3125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矩形 64"/>
                <p:cNvSpPr/>
                <p:nvPr/>
              </p:nvSpPr>
              <p:spPr>
                <a:xfrm>
                  <a:off x="2146490" y="2434709"/>
                  <a:ext cx="565924" cy="32502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sz="14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𝑚</m:t>
                            </m:r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65" name="矩形 6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46490" y="2434709"/>
                  <a:ext cx="565924" cy="325025"/>
                </a:xfrm>
                <a:prstGeom prst="rect">
                  <a:avLst/>
                </a:prstGeom>
                <a:blipFill rotWithShape="1">
                  <a:blip r:embed="rId18"/>
                  <a:stretch>
                    <a:fillRect b="-185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7" name="文字方塊 66"/>
            <p:cNvSpPr txBox="1"/>
            <p:nvPr/>
          </p:nvSpPr>
          <p:spPr>
            <a:xfrm>
              <a:off x="6667500" y="151447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+</a:t>
              </a:r>
              <a:endParaRPr lang="zh-TW" altLang="en-US" dirty="0"/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6743700" y="1295400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-</a:t>
              </a:r>
              <a:endParaRPr lang="zh-TW" altLang="en-US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479000" y="3558659"/>
            <a:ext cx="3042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Feedforward Controller (</a:t>
            </a:r>
            <a:r>
              <a:rPr lang="en-US" altLang="zh-TW" b="1" i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G</a:t>
            </a:r>
            <a:r>
              <a:rPr lang="en-US" altLang="zh-TW" b="1" i="1" baseline="-25000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</a:t>
            </a:r>
            <a:r>
              <a:rPr lang="en-US" altLang="zh-TW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r>
              <a:rPr lang="zh-TW" altLang="en-US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endParaRPr lang="zh-TW" altLang="en-US" dirty="0"/>
          </a:p>
        </p:txBody>
      </p:sp>
      <p:sp>
        <p:nvSpPr>
          <p:cNvPr id="24" name="投影片編號版面配置區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841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673" y="1001459"/>
            <a:ext cx="4308919" cy="2839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0722" y="1041464"/>
            <a:ext cx="3676077" cy="258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481328" y="4068402"/>
            <a:ext cx="6217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TW" sz="20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 is the peak value of M</a:t>
            </a:r>
          </a:p>
          <a:p>
            <a:pPr marL="342900" indent="-342900">
              <a:buFont typeface="Wingdings" pitchFamily="2" charset="2"/>
              <a:buChar char="l"/>
            </a:pP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l"/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TW" sz="20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 should be selected so that 1.0 &lt; M</a:t>
            </a:r>
            <a:r>
              <a:rPr lang="en-US" altLang="zh-TW" sz="20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&lt; 1.5</a:t>
            </a:r>
          </a:p>
          <a:p>
            <a:pPr marL="342900" indent="-342900">
              <a:buFont typeface="Wingdings" pitchFamily="2" charset="2"/>
              <a:buChar char="l"/>
            </a:pPr>
            <a:endParaRPr lang="en-US" altLang="zh-TW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l"/>
            </a:pP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The bandwidth </a:t>
            </a:r>
            <a:r>
              <a:rPr lang="en-US" altLang="zh-TW" sz="2000" dirty="0" err="1" smtClean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en-US" altLang="zh-TW" sz="2000" baseline="-25000" dirty="0" err="1" smtClean="0"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 and the frequency </a:t>
            </a:r>
            <a:r>
              <a:rPr lang="en-US" altLang="zh-TW" sz="2000" dirty="0" err="1" smtClean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en-US" altLang="zh-TW" sz="2000" baseline="-250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 at which M</a:t>
            </a:r>
            <a:r>
              <a:rPr lang="en-US" altLang="zh-TW" sz="20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TW" sz="2000" dirty="0" smtClean="0">
                <a:latin typeface="Times New Roman" pitchFamily="18" charset="0"/>
                <a:cs typeface="Times New Roman" pitchFamily="18" charset="0"/>
              </a:rPr>
              <a:t> occurs, should be as large as possible. Large values result in the fast closed-loop responses</a:t>
            </a:r>
            <a:endParaRPr lang="zh-TW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76072" y="246888"/>
            <a:ext cx="2606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Requirement of M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845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57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713232" y="626364"/>
            <a:ext cx="2722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Parameters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86607" y="1194182"/>
            <a:ext cx="7383944" cy="4632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 Voltage </a:t>
            </a:r>
            <a:r>
              <a:rPr lang="en-US" altLang="zh-TW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130V</a:t>
            </a:r>
          </a:p>
          <a:p>
            <a:pPr>
              <a:spcBef>
                <a:spcPts val="600"/>
              </a:spcBef>
            </a:pP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20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kHz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5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pp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(PWM)</a:t>
            </a:r>
          </a:p>
          <a:p>
            <a:pPr>
              <a:spcBef>
                <a:spcPts val="600"/>
              </a:spcBef>
            </a:pP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330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uF</a:t>
            </a:r>
            <a:endParaRPr lang="en-US" altLang="zh-TW" sz="20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6.71m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H, </a:t>
            </a:r>
            <a:r>
              <a:rPr lang="en-US" altLang="zh-TW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TW" sz="20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=1.55</a:t>
            </a:r>
            <a:r>
              <a:rPr lang="en-US" altLang="zh-TW" sz="2000" b="1" dirty="0" smtClean="0">
                <a:solidFill>
                  <a:srgbClr val="0000FF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000" b="1" i="1" dirty="0" err="1" smtClean="0">
                <a:solidFill>
                  <a:srgbClr val="0000FF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f</a:t>
            </a:r>
            <a:r>
              <a:rPr lang="en-US" altLang="zh-TW" sz="20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=47m V/rad/s</a:t>
            </a:r>
          </a:p>
          <a:p>
            <a:pPr>
              <a:spcBef>
                <a:spcPts val="600"/>
              </a:spcBef>
            </a:pP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1/3.375  (current sensing factor)</a:t>
            </a:r>
          </a:p>
          <a:p>
            <a:pPr>
              <a:spcBef>
                <a:spcPts val="600"/>
              </a:spcBef>
            </a:pPr>
            <a:r>
              <a:rPr lang="en-US" altLang="zh-TW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0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1/71.556 (DC voltage sensing), 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1/3.3375 (current sensing)</a:t>
            </a:r>
          </a:p>
          <a:p>
            <a:pPr>
              <a:spcBef>
                <a:spcPts val="600"/>
              </a:spcBef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Speed=2000rpm</a:t>
            </a:r>
          </a:p>
          <a:p>
            <a:pPr>
              <a:spcBef>
                <a:spcPts val="600"/>
              </a:spcBef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torque = 1.27Nm</a:t>
            </a:r>
          </a:p>
          <a:p>
            <a:pPr>
              <a:spcBef>
                <a:spcPts val="600"/>
              </a:spcBef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= 10</a:t>
            </a:r>
          </a:p>
          <a:p>
            <a:pPr>
              <a:spcBef>
                <a:spcPts val="600"/>
              </a:spcBef>
            </a:pPr>
            <a:r>
              <a:rPr lang="en-US" altLang="zh-TW" sz="2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000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0.3524 Nm/A</a:t>
            </a:r>
          </a:p>
          <a:p>
            <a:pPr>
              <a:spcBef>
                <a:spcPts val="600"/>
              </a:spcBef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loop bandwidth </a:t>
            </a:r>
            <a:r>
              <a:rPr lang="en-US" altLang="zh-TW" sz="2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sz="2000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750Hz</a:t>
            </a:r>
          </a:p>
          <a:p>
            <a:pPr>
              <a:spcBef>
                <a:spcPts val="600"/>
              </a:spcBef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 loop bandwidth </a:t>
            </a:r>
            <a:r>
              <a:rPr lang="en-US" altLang="zh-TW" sz="2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sz="2000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50Hz</a:t>
            </a:r>
          </a:p>
        </p:txBody>
      </p:sp>
    </p:spTree>
    <p:extLst>
      <p:ext uri="{BB962C8B-B14F-4D97-AF65-F5344CB8AC3E}">
        <p14:creationId xmlns:p14="http://schemas.microsoft.com/office/powerpoint/2010/main" val="171041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8675" y="645200"/>
            <a:ext cx="31623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b="1" dirty="0"/>
              <a:t>% PMSM Vector Control </a:t>
            </a:r>
          </a:p>
          <a:p>
            <a:r>
              <a:rPr lang="en-US" altLang="zh-TW" sz="1400" b="1" dirty="0" err="1"/>
              <a:t>clf</a:t>
            </a:r>
            <a:r>
              <a:rPr lang="en-US" altLang="zh-TW" sz="1400" b="1" dirty="0"/>
              <a:t>;</a:t>
            </a:r>
          </a:p>
          <a:p>
            <a:r>
              <a:rPr lang="en-US" altLang="zh-TW" sz="1400" b="1" dirty="0" err="1"/>
              <a:t>clc</a:t>
            </a:r>
            <a:r>
              <a:rPr lang="en-US" altLang="zh-TW" sz="1400" b="1" dirty="0"/>
              <a:t>;</a:t>
            </a:r>
          </a:p>
          <a:p>
            <a:r>
              <a:rPr lang="en-US" altLang="zh-TW" sz="1400" b="1" dirty="0"/>
              <a:t>PI = 3.1416;</a:t>
            </a:r>
          </a:p>
          <a:p>
            <a:r>
              <a:rPr lang="en-US" altLang="zh-TW" sz="1400" b="1" dirty="0"/>
              <a:t>% Motor parameters</a:t>
            </a:r>
          </a:p>
          <a:p>
            <a:r>
              <a:rPr lang="en-US" altLang="zh-TW" sz="1400" b="1" dirty="0"/>
              <a:t>Po = 400;</a:t>
            </a:r>
          </a:p>
          <a:p>
            <a:r>
              <a:rPr lang="en-US" altLang="zh-TW" sz="1400" b="1" dirty="0" err="1"/>
              <a:t>Nrated</a:t>
            </a:r>
            <a:r>
              <a:rPr lang="en-US" altLang="zh-TW" sz="1400" b="1" dirty="0"/>
              <a:t> = 3000;</a:t>
            </a:r>
          </a:p>
          <a:p>
            <a:r>
              <a:rPr lang="en-US" altLang="zh-TW" sz="1400" b="1" dirty="0"/>
              <a:t>P = 10;</a:t>
            </a:r>
          </a:p>
          <a:p>
            <a:r>
              <a:rPr lang="en-US" altLang="zh-TW" sz="1400" b="1" dirty="0" err="1"/>
              <a:t>Wmrated</a:t>
            </a:r>
            <a:r>
              <a:rPr lang="en-US" altLang="zh-TW" sz="1400" b="1" dirty="0"/>
              <a:t> = 3000/60 * 2 * PI;</a:t>
            </a:r>
          </a:p>
          <a:p>
            <a:r>
              <a:rPr lang="en-US" altLang="zh-TW" sz="1400" b="1" dirty="0" err="1"/>
              <a:t>Werated</a:t>
            </a:r>
            <a:r>
              <a:rPr lang="en-US" altLang="zh-TW" sz="1400" b="1" dirty="0"/>
              <a:t> = </a:t>
            </a:r>
            <a:r>
              <a:rPr lang="en-US" altLang="zh-TW" sz="1400" b="1" dirty="0" err="1"/>
              <a:t>Wmrated</a:t>
            </a:r>
            <a:r>
              <a:rPr lang="en-US" altLang="zh-TW" sz="1400" b="1" dirty="0"/>
              <a:t> * P/2;</a:t>
            </a:r>
          </a:p>
          <a:p>
            <a:r>
              <a:rPr lang="en-US" altLang="zh-TW" sz="1400" b="1" dirty="0" err="1"/>
              <a:t>Tn</a:t>
            </a:r>
            <a:r>
              <a:rPr lang="en-US" altLang="zh-TW" sz="1400" b="1" dirty="0"/>
              <a:t> = Po/</a:t>
            </a:r>
            <a:r>
              <a:rPr lang="en-US" altLang="zh-TW" sz="1400" b="1" dirty="0" err="1"/>
              <a:t>Wmrated</a:t>
            </a:r>
            <a:endParaRPr lang="en-US" altLang="zh-TW" sz="1400" b="1" dirty="0"/>
          </a:p>
          <a:p>
            <a:r>
              <a:rPr lang="en-US" altLang="zh-TW" sz="1400" b="1" dirty="0"/>
              <a:t>Ls = 6.71e-3;</a:t>
            </a:r>
          </a:p>
          <a:p>
            <a:r>
              <a:rPr lang="en-US" altLang="zh-TW" sz="1400" b="1" dirty="0" err="1"/>
              <a:t>Rs</a:t>
            </a:r>
            <a:r>
              <a:rPr lang="en-US" altLang="zh-TW" sz="1400" b="1" dirty="0"/>
              <a:t> = 1.55;</a:t>
            </a:r>
          </a:p>
          <a:p>
            <a:r>
              <a:rPr lang="en-US" altLang="zh-TW" sz="1400" b="1" dirty="0" err="1"/>
              <a:t>Vf</a:t>
            </a:r>
            <a:r>
              <a:rPr lang="en-US" altLang="zh-TW" sz="1400" b="1" dirty="0"/>
              <a:t> = 17.4 * 1.414 * </a:t>
            </a:r>
            <a:r>
              <a:rPr lang="en-US" altLang="zh-TW" sz="1400" b="1" dirty="0" err="1"/>
              <a:t>Nrated</a:t>
            </a:r>
            <a:r>
              <a:rPr lang="en-US" altLang="zh-TW" sz="1400" b="1" dirty="0"/>
              <a:t>/1000;</a:t>
            </a:r>
          </a:p>
          <a:p>
            <a:r>
              <a:rPr lang="en-US" altLang="zh-TW" sz="1400" b="1" dirty="0"/>
              <a:t>F = </a:t>
            </a:r>
            <a:r>
              <a:rPr lang="en-US" altLang="zh-TW" sz="1400" b="1" dirty="0" err="1"/>
              <a:t>Vf</a:t>
            </a:r>
            <a:r>
              <a:rPr lang="en-US" altLang="zh-TW" sz="1400" b="1" dirty="0"/>
              <a:t>/</a:t>
            </a:r>
            <a:r>
              <a:rPr lang="en-US" altLang="zh-TW" sz="1400" b="1" dirty="0" err="1"/>
              <a:t>Werated</a:t>
            </a:r>
            <a:endParaRPr lang="en-US" altLang="zh-TW" sz="1400" b="1" dirty="0"/>
          </a:p>
          <a:p>
            <a:r>
              <a:rPr lang="en-US" altLang="zh-TW" sz="1400" b="1" dirty="0"/>
              <a:t>J = 0.227e-6;</a:t>
            </a:r>
          </a:p>
          <a:p>
            <a:r>
              <a:rPr lang="en-US" altLang="zh-TW" sz="1400" b="1" dirty="0" err="1"/>
              <a:t>Tu</a:t>
            </a:r>
            <a:r>
              <a:rPr lang="en-US" altLang="zh-TW" sz="1400" b="1" dirty="0"/>
              <a:t> = 0.53;</a:t>
            </a:r>
          </a:p>
          <a:p>
            <a:r>
              <a:rPr lang="en-US" altLang="zh-TW" sz="1400" b="1" dirty="0"/>
              <a:t>B = J/</a:t>
            </a:r>
            <a:r>
              <a:rPr lang="en-US" altLang="zh-TW" sz="1400" b="1" dirty="0" err="1"/>
              <a:t>Tu</a:t>
            </a:r>
            <a:r>
              <a:rPr lang="en-US" altLang="zh-TW" sz="1400" b="1" dirty="0"/>
              <a:t>;</a:t>
            </a:r>
          </a:p>
          <a:p>
            <a:r>
              <a:rPr lang="en-US" altLang="zh-TW" sz="1400" b="1" dirty="0" err="1"/>
              <a:t>Kt</a:t>
            </a:r>
            <a:r>
              <a:rPr lang="en-US" altLang="zh-TW" sz="1400" b="1" dirty="0"/>
              <a:t> = 3/2 * P/2 * </a:t>
            </a:r>
            <a:r>
              <a:rPr lang="en-US" altLang="zh-TW" sz="1400" b="1" dirty="0" smtClean="0"/>
              <a:t>F</a:t>
            </a:r>
            <a:endParaRPr lang="en-US" altLang="zh-TW" sz="1400" b="1" dirty="0"/>
          </a:p>
          <a:p>
            <a:r>
              <a:rPr lang="en-US" altLang="zh-TW" sz="1400" b="1" dirty="0"/>
              <a:t>% Inverter parameters</a:t>
            </a:r>
          </a:p>
          <a:p>
            <a:r>
              <a:rPr lang="en-US" altLang="zh-TW" sz="1400" b="1" dirty="0" err="1"/>
              <a:t>Vd</a:t>
            </a:r>
            <a:r>
              <a:rPr lang="en-US" altLang="zh-TW" sz="1400" b="1" dirty="0"/>
              <a:t> = 130;</a:t>
            </a:r>
          </a:p>
          <a:p>
            <a:r>
              <a:rPr lang="en-US" altLang="zh-TW" sz="1400" b="1" dirty="0"/>
              <a:t>fs = 20e3;</a:t>
            </a:r>
          </a:p>
          <a:p>
            <a:r>
              <a:rPr lang="en-US" altLang="zh-TW" sz="1400" b="1" dirty="0" err="1"/>
              <a:t>ws</a:t>
            </a:r>
            <a:r>
              <a:rPr lang="en-US" altLang="zh-TW" sz="1400" b="1" dirty="0"/>
              <a:t> = 2 * PI * fs;</a:t>
            </a:r>
          </a:p>
          <a:p>
            <a:r>
              <a:rPr lang="en-US" altLang="zh-TW" sz="1400" b="1" dirty="0" err="1"/>
              <a:t>ks</a:t>
            </a:r>
            <a:r>
              <a:rPr lang="en-US" altLang="zh-TW" sz="1400" b="1" dirty="0"/>
              <a:t> = 1/3.3375;</a:t>
            </a:r>
          </a:p>
          <a:p>
            <a:r>
              <a:rPr lang="en-US" altLang="zh-TW" sz="1400" b="1" dirty="0" err="1"/>
              <a:t>kv</a:t>
            </a:r>
            <a:r>
              <a:rPr lang="en-US" altLang="zh-TW" sz="1400" b="1" dirty="0"/>
              <a:t> = 1/71.556;</a:t>
            </a:r>
          </a:p>
          <a:p>
            <a:r>
              <a:rPr lang="en-US" altLang="zh-TW" sz="1400" b="1" dirty="0" err="1"/>
              <a:t>Vtm</a:t>
            </a:r>
            <a:r>
              <a:rPr lang="en-US" altLang="zh-TW" sz="1400" b="1" dirty="0"/>
              <a:t> = 5;</a:t>
            </a:r>
          </a:p>
          <a:p>
            <a:r>
              <a:rPr lang="en-US" altLang="zh-TW" sz="1400" b="1" dirty="0" err="1"/>
              <a:t>kpwm</a:t>
            </a:r>
            <a:r>
              <a:rPr lang="en-US" altLang="zh-TW" sz="1400" b="1" dirty="0"/>
              <a:t> = </a:t>
            </a:r>
            <a:r>
              <a:rPr lang="en-US" altLang="zh-TW" sz="1400" b="1" dirty="0" err="1"/>
              <a:t>Vd</a:t>
            </a:r>
            <a:r>
              <a:rPr lang="en-US" altLang="zh-TW" sz="1400" b="1" dirty="0"/>
              <a:t>/(2*</a:t>
            </a:r>
            <a:r>
              <a:rPr lang="en-US" altLang="zh-TW" sz="1400" b="1" dirty="0" err="1"/>
              <a:t>Vtm</a:t>
            </a:r>
            <a:r>
              <a:rPr lang="en-US" altLang="zh-TW" sz="1400" b="1" dirty="0"/>
              <a:t>);</a:t>
            </a:r>
          </a:p>
        </p:txBody>
      </p:sp>
      <p:sp>
        <p:nvSpPr>
          <p:cNvPr id="3" name="矩形 2"/>
          <p:cNvSpPr/>
          <p:nvPr/>
        </p:nvSpPr>
        <p:spPr>
          <a:xfrm>
            <a:off x="4400550" y="299800"/>
            <a:ext cx="2771775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b="1" dirty="0"/>
              <a:t>% current regulator design</a:t>
            </a:r>
          </a:p>
          <a:p>
            <a:r>
              <a:rPr lang="en-US" altLang="zh-TW" sz="1400" b="1" dirty="0"/>
              <a:t>% </a:t>
            </a:r>
            <a:r>
              <a:rPr lang="en-US" altLang="zh-TW" sz="1400" b="1" dirty="0" err="1"/>
              <a:t>Gi</a:t>
            </a:r>
            <a:r>
              <a:rPr lang="en-US" altLang="zh-TW" sz="1400" b="1" dirty="0"/>
              <a:t> : PI=K1(</a:t>
            </a:r>
            <a:r>
              <a:rPr lang="en-US" altLang="zh-TW" sz="1400" b="1" dirty="0" err="1"/>
              <a:t>s+z</a:t>
            </a:r>
            <a:r>
              <a:rPr lang="en-US" altLang="zh-TW" sz="1400" b="1" dirty="0"/>
              <a:t>)/s</a:t>
            </a:r>
          </a:p>
          <a:p>
            <a:r>
              <a:rPr lang="en-US" altLang="zh-TW" sz="1400" b="1" dirty="0"/>
              <a:t>p = 10e3 * 2 * PI;</a:t>
            </a:r>
          </a:p>
          <a:p>
            <a:r>
              <a:rPr lang="en-US" altLang="zh-TW" sz="1400" b="1" dirty="0" err="1"/>
              <a:t>numLR</a:t>
            </a:r>
            <a:r>
              <a:rPr lang="en-US" altLang="zh-TW" sz="1400" b="1" dirty="0"/>
              <a:t> = 1;</a:t>
            </a:r>
          </a:p>
          <a:p>
            <a:r>
              <a:rPr lang="en-US" altLang="zh-TW" sz="1400" b="1" dirty="0" err="1"/>
              <a:t>denLR</a:t>
            </a:r>
            <a:r>
              <a:rPr lang="en-US" altLang="zh-TW" sz="1400" b="1" dirty="0"/>
              <a:t> = [Ls  </a:t>
            </a:r>
            <a:r>
              <a:rPr lang="en-US" altLang="zh-TW" sz="1400" b="1" dirty="0" err="1"/>
              <a:t>Rs</a:t>
            </a:r>
            <a:r>
              <a:rPr lang="en-US" altLang="zh-TW" sz="1400" b="1" dirty="0"/>
              <a:t>];</a:t>
            </a:r>
          </a:p>
          <a:p>
            <a:r>
              <a:rPr lang="en-US" altLang="zh-TW" sz="1400" b="1" dirty="0"/>
              <a:t>HLR=</a:t>
            </a:r>
            <a:r>
              <a:rPr lang="en-US" altLang="zh-TW" sz="1400" b="1" dirty="0" err="1"/>
              <a:t>tf</a:t>
            </a:r>
            <a:r>
              <a:rPr lang="en-US" altLang="zh-TW" sz="1400" b="1" dirty="0"/>
              <a:t>(</a:t>
            </a:r>
            <a:r>
              <a:rPr lang="en-US" altLang="zh-TW" sz="1400" b="1" dirty="0" err="1"/>
              <a:t>numLR</a:t>
            </a:r>
            <a:r>
              <a:rPr lang="en-US" altLang="zh-TW" sz="1400" b="1" dirty="0"/>
              <a:t>, </a:t>
            </a:r>
            <a:r>
              <a:rPr lang="en-US" altLang="zh-TW" sz="1400" b="1" dirty="0" err="1"/>
              <a:t>denLR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 err="1"/>
              <a:t>numLPF</a:t>
            </a:r>
            <a:r>
              <a:rPr lang="en-US" altLang="zh-TW" sz="1400" b="1" dirty="0"/>
              <a:t> = p;</a:t>
            </a:r>
          </a:p>
          <a:p>
            <a:r>
              <a:rPr lang="en-US" altLang="zh-TW" sz="1400" b="1" dirty="0" err="1"/>
              <a:t>denLPF</a:t>
            </a:r>
            <a:r>
              <a:rPr lang="en-US" altLang="zh-TW" sz="1400" b="1" dirty="0"/>
              <a:t> = [1  p];</a:t>
            </a:r>
          </a:p>
          <a:p>
            <a:r>
              <a:rPr lang="en-US" altLang="zh-TW" sz="1400" b="1" dirty="0"/>
              <a:t>LPF=</a:t>
            </a:r>
            <a:r>
              <a:rPr lang="en-US" altLang="zh-TW" sz="1400" b="1" dirty="0" err="1"/>
              <a:t>tf</a:t>
            </a:r>
            <a:r>
              <a:rPr lang="en-US" altLang="zh-TW" sz="1400" b="1" dirty="0"/>
              <a:t>(</a:t>
            </a:r>
            <a:r>
              <a:rPr lang="en-US" altLang="zh-TW" sz="1400" b="1" dirty="0" err="1"/>
              <a:t>numLPF</a:t>
            </a:r>
            <a:r>
              <a:rPr lang="en-US" altLang="zh-TW" sz="1400" b="1" dirty="0"/>
              <a:t>, </a:t>
            </a:r>
            <a:r>
              <a:rPr lang="en-US" altLang="zh-TW" sz="1400" b="1" dirty="0" err="1"/>
              <a:t>denLPF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/>
              <a:t>Hi = </a:t>
            </a:r>
            <a:r>
              <a:rPr lang="en-US" altLang="zh-TW" sz="1400" b="1" dirty="0" err="1"/>
              <a:t>kpwm</a:t>
            </a:r>
            <a:r>
              <a:rPr lang="en-US" altLang="zh-TW" sz="1400" b="1" dirty="0"/>
              <a:t> * </a:t>
            </a:r>
            <a:r>
              <a:rPr lang="en-US" altLang="zh-TW" sz="1400" b="1" dirty="0" err="1"/>
              <a:t>ks</a:t>
            </a:r>
            <a:r>
              <a:rPr lang="en-US" altLang="zh-TW" sz="1400" b="1" dirty="0"/>
              <a:t> * series(HLR, LPF);</a:t>
            </a:r>
          </a:p>
          <a:p>
            <a:r>
              <a:rPr lang="it-IT" altLang="zh-TW" sz="1400" b="1" dirty="0"/>
              <a:t>fcoi = 750</a:t>
            </a:r>
          </a:p>
          <a:p>
            <a:r>
              <a:rPr lang="it-IT" altLang="zh-TW" sz="1400" b="1" dirty="0"/>
              <a:t>wcoi = 2 * PI* fcoi</a:t>
            </a:r>
            <a:r>
              <a:rPr lang="it-IT" altLang="zh-TW" sz="1400" b="1" dirty="0" smtClean="0"/>
              <a:t>;</a:t>
            </a:r>
          </a:p>
          <a:p>
            <a:r>
              <a:rPr lang="en-US" altLang="zh-TW" sz="1400" b="1" dirty="0" err="1" smtClean="0"/>
              <a:t>Hir</a:t>
            </a:r>
            <a:r>
              <a:rPr lang="en-US" altLang="zh-TW" sz="1400" b="1" dirty="0" smtClean="0"/>
              <a:t> </a:t>
            </a:r>
            <a:r>
              <a:rPr lang="en-US" altLang="zh-TW" sz="1400" b="1" dirty="0"/>
              <a:t>= </a:t>
            </a:r>
            <a:r>
              <a:rPr lang="en-US" altLang="zh-TW" sz="1400" b="1" dirty="0" err="1"/>
              <a:t>freqresp</a:t>
            </a:r>
            <a:r>
              <a:rPr lang="en-US" altLang="zh-TW" sz="1400" b="1" dirty="0"/>
              <a:t>(Hi, </a:t>
            </a:r>
            <a:r>
              <a:rPr lang="en-US" altLang="zh-TW" sz="1400" b="1" dirty="0" err="1"/>
              <a:t>wcoi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 err="1"/>
              <a:t>GainHi</a:t>
            </a:r>
            <a:r>
              <a:rPr lang="en-US" altLang="zh-TW" sz="1400" b="1" dirty="0"/>
              <a:t> = abs(</a:t>
            </a:r>
            <a:r>
              <a:rPr lang="en-US" altLang="zh-TW" sz="1400" b="1" dirty="0" err="1"/>
              <a:t>Hir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/>
              <a:t>z = </a:t>
            </a:r>
            <a:r>
              <a:rPr lang="en-US" altLang="zh-TW" sz="1400" b="1" dirty="0" err="1" smtClean="0"/>
              <a:t>wcoi</a:t>
            </a:r>
            <a:r>
              <a:rPr lang="en-US" altLang="zh-TW" sz="1400" b="1" dirty="0" smtClean="0"/>
              <a:t>/5;</a:t>
            </a:r>
            <a:endParaRPr lang="en-US" altLang="zh-TW" sz="1400" b="1" dirty="0"/>
          </a:p>
          <a:p>
            <a:r>
              <a:rPr lang="en-US" altLang="zh-TW" sz="1400" b="1" dirty="0" err="1"/>
              <a:t>ti</a:t>
            </a:r>
            <a:r>
              <a:rPr lang="en-US" altLang="zh-TW" sz="1400" b="1" dirty="0"/>
              <a:t> = 1/z</a:t>
            </a:r>
          </a:p>
          <a:p>
            <a:r>
              <a:rPr lang="en-US" altLang="zh-TW" sz="1400" b="1" dirty="0"/>
              <a:t>numGi1 = [1 z];</a:t>
            </a:r>
          </a:p>
          <a:p>
            <a:r>
              <a:rPr lang="en-US" altLang="zh-TW" sz="1400" b="1" dirty="0" err="1"/>
              <a:t>denGi</a:t>
            </a:r>
            <a:r>
              <a:rPr lang="en-US" altLang="zh-TW" sz="1400" b="1" dirty="0"/>
              <a:t> = [1 0];</a:t>
            </a:r>
          </a:p>
          <a:p>
            <a:r>
              <a:rPr lang="en-US" altLang="zh-TW" sz="1400" b="1" dirty="0"/>
              <a:t>Gi1=</a:t>
            </a:r>
            <a:r>
              <a:rPr lang="en-US" altLang="zh-TW" sz="1400" b="1" dirty="0" err="1"/>
              <a:t>tf</a:t>
            </a:r>
            <a:r>
              <a:rPr lang="en-US" altLang="zh-TW" sz="1400" b="1" dirty="0"/>
              <a:t>(numGi1, </a:t>
            </a:r>
            <a:r>
              <a:rPr lang="en-US" altLang="zh-TW" sz="1400" b="1" dirty="0" err="1"/>
              <a:t>denGi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/>
              <a:t>Gi1r = </a:t>
            </a:r>
            <a:r>
              <a:rPr lang="en-US" altLang="zh-TW" sz="1400" b="1" dirty="0" err="1"/>
              <a:t>freqresp</a:t>
            </a:r>
            <a:r>
              <a:rPr lang="en-US" altLang="zh-TW" sz="1400" b="1" dirty="0"/>
              <a:t>(Gi1, </a:t>
            </a:r>
            <a:r>
              <a:rPr lang="en-US" altLang="zh-TW" sz="1400" b="1" dirty="0" err="1"/>
              <a:t>wcoi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/>
              <a:t>GainGi1r = abs(Gi1r);</a:t>
            </a:r>
          </a:p>
          <a:p>
            <a:r>
              <a:rPr lang="en-US" altLang="zh-TW" sz="1400" b="1" dirty="0"/>
              <a:t>K1 = 1/(</a:t>
            </a:r>
            <a:r>
              <a:rPr lang="en-US" altLang="zh-TW" sz="1400" b="1" dirty="0" err="1"/>
              <a:t>GainHi</a:t>
            </a:r>
            <a:r>
              <a:rPr lang="en-US" altLang="zh-TW" sz="1400" b="1" dirty="0"/>
              <a:t>*GainGi1r)</a:t>
            </a:r>
          </a:p>
          <a:p>
            <a:r>
              <a:rPr lang="en-US" altLang="zh-TW" sz="1400" b="1" dirty="0" err="1"/>
              <a:t>Gi</a:t>
            </a:r>
            <a:r>
              <a:rPr lang="en-US" altLang="zh-TW" sz="1400" b="1" dirty="0"/>
              <a:t> = K1 * Gi1;</a:t>
            </a:r>
          </a:p>
          <a:p>
            <a:r>
              <a:rPr lang="en-US" altLang="zh-TW" sz="1400" b="1" dirty="0" err="1"/>
              <a:t>GiHi</a:t>
            </a:r>
            <a:r>
              <a:rPr lang="en-US" altLang="zh-TW" sz="1400" b="1" dirty="0"/>
              <a:t> = series(</a:t>
            </a:r>
            <a:r>
              <a:rPr lang="en-US" altLang="zh-TW" sz="1400" b="1" dirty="0" err="1"/>
              <a:t>Gi</a:t>
            </a:r>
            <a:r>
              <a:rPr lang="en-US" altLang="zh-TW" sz="1400" b="1" dirty="0"/>
              <a:t>, Hi);</a:t>
            </a:r>
          </a:p>
          <a:p>
            <a:r>
              <a:rPr lang="en-US" altLang="zh-TW" sz="1400" b="1" dirty="0" err="1"/>
              <a:t>wmin</a:t>
            </a:r>
            <a:r>
              <a:rPr lang="en-US" altLang="zh-TW" sz="1400" b="1" dirty="0"/>
              <a:t> = 100 * 2* PI;</a:t>
            </a:r>
          </a:p>
          <a:p>
            <a:r>
              <a:rPr lang="en-US" altLang="zh-TW" sz="1400" b="1" dirty="0" err="1"/>
              <a:t>wmax</a:t>
            </a:r>
            <a:r>
              <a:rPr lang="en-US" altLang="zh-TW" sz="1400" b="1" dirty="0"/>
              <a:t> = 50e3 * 2 *PI;</a:t>
            </a:r>
          </a:p>
          <a:p>
            <a:r>
              <a:rPr lang="en-US" altLang="zh-TW" sz="1400" b="1" dirty="0"/>
              <a:t>figure(1);</a:t>
            </a:r>
          </a:p>
          <a:p>
            <a:r>
              <a:rPr lang="en-US" altLang="zh-TW" sz="1400" b="1" dirty="0"/>
              <a:t>bode(Hi, </a:t>
            </a:r>
            <a:r>
              <a:rPr lang="en-US" altLang="zh-TW" sz="1400" b="1" dirty="0" err="1"/>
              <a:t>Gi</a:t>
            </a:r>
            <a:r>
              <a:rPr lang="en-US" altLang="zh-TW" sz="1400" b="1" dirty="0"/>
              <a:t>, </a:t>
            </a:r>
            <a:r>
              <a:rPr lang="en-US" altLang="zh-TW" sz="1400" b="1" dirty="0" err="1"/>
              <a:t>GiHi</a:t>
            </a:r>
            <a:r>
              <a:rPr lang="en-US" altLang="zh-TW" sz="1400" b="1" dirty="0"/>
              <a:t>, {</a:t>
            </a:r>
            <a:r>
              <a:rPr lang="en-US" altLang="zh-TW" sz="1400" b="1" dirty="0" err="1"/>
              <a:t>wmin</a:t>
            </a:r>
            <a:r>
              <a:rPr lang="en-US" altLang="zh-TW" sz="1400" b="1" dirty="0"/>
              <a:t>, </a:t>
            </a:r>
            <a:r>
              <a:rPr lang="en-US" altLang="zh-TW" sz="1400" b="1" dirty="0" err="1"/>
              <a:t>wmax</a:t>
            </a:r>
            <a:r>
              <a:rPr lang="en-US" altLang="zh-TW" sz="1400" b="1" dirty="0"/>
              <a:t>});</a:t>
            </a:r>
          </a:p>
          <a:p>
            <a:r>
              <a:rPr lang="en-US" altLang="zh-TW" sz="1400" b="1" dirty="0"/>
              <a:t>grid;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276225" y="104775"/>
            <a:ext cx="4232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Controller Design (1/2)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58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188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8200" y="658148"/>
            <a:ext cx="25146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b="1" dirty="0"/>
              <a:t>% Speed regulator design</a:t>
            </a:r>
          </a:p>
          <a:p>
            <a:r>
              <a:rPr lang="en-US" altLang="zh-TW" sz="1400" b="1" dirty="0"/>
              <a:t>J = 100e-6;</a:t>
            </a:r>
          </a:p>
          <a:p>
            <a:r>
              <a:rPr lang="en-US" altLang="zh-TW" sz="1400" b="1" dirty="0"/>
              <a:t>B = J/</a:t>
            </a:r>
            <a:r>
              <a:rPr lang="en-US" altLang="zh-TW" sz="1400" b="1" dirty="0" err="1"/>
              <a:t>Tu</a:t>
            </a:r>
            <a:r>
              <a:rPr lang="en-US" altLang="zh-TW" sz="1400" b="1" dirty="0"/>
              <a:t>;</a:t>
            </a:r>
          </a:p>
          <a:p>
            <a:r>
              <a:rPr lang="en-US" altLang="zh-TW" sz="1400" b="1" dirty="0"/>
              <a:t>a = B/J;</a:t>
            </a:r>
          </a:p>
          <a:p>
            <a:r>
              <a:rPr lang="en-US" altLang="zh-TW" sz="1400" b="1" dirty="0"/>
              <a:t>b = 1/J;</a:t>
            </a:r>
          </a:p>
          <a:p>
            <a:r>
              <a:rPr lang="en-US" altLang="zh-TW" sz="1400" b="1" dirty="0"/>
              <a:t>Kw = 1/100;</a:t>
            </a:r>
          </a:p>
          <a:p>
            <a:r>
              <a:rPr lang="en-US" altLang="zh-TW" sz="1400" b="1" dirty="0" err="1"/>
              <a:t>numH</a:t>
            </a:r>
            <a:r>
              <a:rPr lang="en-US" altLang="zh-TW" sz="1400" b="1" dirty="0"/>
              <a:t> = </a:t>
            </a:r>
            <a:r>
              <a:rPr lang="en-US" altLang="zh-TW" sz="1400" b="1" dirty="0" err="1"/>
              <a:t>Kt</a:t>
            </a:r>
            <a:r>
              <a:rPr lang="en-US" altLang="zh-TW" sz="1400" b="1" dirty="0"/>
              <a:t>/</a:t>
            </a:r>
            <a:r>
              <a:rPr lang="en-US" altLang="zh-TW" sz="1400" b="1" dirty="0" err="1"/>
              <a:t>ks</a:t>
            </a:r>
            <a:r>
              <a:rPr lang="en-US" altLang="zh-TW" sz="1400" b="1" dirty="0"/>
              <a:t> * Kw *b;</a:t>
            </a:r>
          </a:p>
          <a:p>
            <a:r>
              <a:rPr lang="en-US" altLang="zh-TW" sz="1400" b="1" dirty="0" err="1"/>
              <a:t>denH</a:t>
            </a:r>
            <a:r>
              <a:rPr lang="en-US" altLang="zh-TW" sz="1400" b="1" dirty="0"/>
              <a:t> = [1  a];</a:t>
            </a:r>
          </a:p>
          <a:p>
            <a:r>
              <a:rPr lang="en-US" altLang="zh-TW" sz="1400" b="1" dirty="0"/>
              <a:t>H=</a:t>
            </a:r>
            <a:r>
              <a:rPr lang="en-US" altLang="zh-TW" sz="1400" b="1" dirty="0" err="1"/>
              <a:t>tf</a:t>
            </a:r>
            <a:r>
              <a:rPr lang="en-US" altLang="zh-TW" sz="1400" b="1" dirty="0"/>
              <a:t>(</a:t>
            </a:r>
            <a:r>
              <a:rPr lang="en-US" altLang="zh-TW" sz="1400" b="1" dirty="0" err="1"/>
              <a:t>numH</a:t>
            </a:r>
            <a:r>
              <a:rPr lang="en-US" altLang="zh-TW" sz="1400" b="1" dirty="0"/>
              <a:t>, </a:t>
            </a:r>
            <a:r>
              <a:rPr lang="en-US" altLang="zh-TW" sz="1400" b="1" dirty="0" err="1"/>
              <a:t>denH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 err="1"/>
              <a:t>fco</a:t>
            </a:r>
            <a:r>
              <a:rPr lang="en-US" altLang="zh-TW" sz="1400" b="1" dirty="0"/>
              <a:t> = 75</a:t>
            </a:r>
          </a:p>
          <a:p>
            <a:r>
              <a:rPr lang="en-US" altLang="zh-TW" sz="1400" b="1" dirty="0" err="1"/>
              <a:t>wco</a:t>
            </a:r>
            <a:r>
              <a:rPr lang="en-US" altLang="zh-TW" sz="1400" b="1" dirty="0"/>
              <a:t> = 2*PI*</a:t>
            </a:r>
            <a:r>
              <a:rPr lang="en-US" altLang="zh-TW" sz="1400" b="1" dirty="0" err="1"/>
              <a:t>fco</a:t>
            </a:r>
            <a:r>
              <a:rPr lang="en-US" altLang="zh-TW" sz="1400" b="1" dirty="0" smtClean="0"/>
              <a:t>;</a:t>
            </a:r>
          </a:p>
          <a:p>
            <a:r>
              <a:rPr lang="en-US" altLang="zh-TW" sz="1400" b="1" dirty="0" err="1" smtClean="0"/>
              <a:t>Hr</a:t>
            </a:r>
            <a:r>
              <a:rPr lang="en-US" altLang="zh-TW" sz="1400" b="1" dirty="0" smtClean="0"/>
              <a:t> </a:t>
            </a:r>
            <a:r>
              <a:rPr lang="en-US" altLang="zh-TW" sz="1400" b="1" dirty="0"/>
              <a:t>= </a:t>
            </a:r>
            <a:r>
              <a:rPr lang="en-US" altLang="zh-TW" sz="1400" b="1" dirty="0" err="1"/>
              <a:t>freqresp</a:t>
            </a:r>
            <a:r>
              <a:rPr lang="en-US" altLang="zh-TW" sz="1400" b="1" dirty="0"/>
              <a:t>(H, </a:t>
            </a:r>
            <a:r>
              <a:rPr lang="en-US" altLang="zh-TW" sz="1400" b="1" dirty="0" err="1"/>
              <a:t>wco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 err="1"/>
              <a:t>GainH</a:t>
            </a:r>
            <a:r>
              <a:rPr lang="en-US" altLang="zh-TW" sz="1400" b="1" dirty="0"/>
              <a:t> = abs(</a:t>
            </a:r>
            <a:r>
              <a:rPr lang="en-US" altLang="zh-TW" sz="1400" b="1" dirty="0" err="1"/>
              <a:t>Hr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/>
              <a:t>z = </a:t>
            </a:r>
            <a:r>
              <a:rPr lang="en-US" altLang="zh-TW" sz="1400" b="1" dirty="0" err="1" smtClean="0"/>
              <a:t>wco</a:t>
            </a:r>
            <a:r>
              <a:rPr lang="en-US" altLang="zh-TW" sz="1400" b="1" dirty="0" smtClean="0"/>
              <a:t>/5;</a:t>
            </a:r>
            <a:endParaRPr lang="en-US" altLang="zh-TW" sz="1400" b="1" dirty="0"/>
          </a:p>
          <a:p>
            <a:r>
              <a:rPr lang="en-US" altLang="zh-TW" sz="1400" b="1" dirty="0" err="1"/>
              <a:t>tw</a:t>
            </a:r>
            <a:r>
              <a:rPr lang="en-US" altLang="zh-TW" sz="1400" b="1" dirty="0"/>
              <a:t> = 1/z</a:t>
            </a:r>
          </a:p>
          <a:p>
            <a:r>
              <a:rPr lang="en-US" altLang="zh-TW" sz="1400" b="1" dirty="0"/>
              <a:t>numG1 = [1 z];</a:t>
            </a:r>
          </a:p>
          <a:p>
            <a:r>
              <a:rPr lang="en-US" altLang="zh-TW" sz="1400" b="1" dirty="0" err="1"/>
              <a:t>denG</a:t>
            </a:r>
            <a:r>
              <a:rPr lang="en-US" altLang="zh-TW" sz="1400" b="1" dirty="0"/>
              <a:t> = [1 0];</a:t>
            </a:r>
          </a:p>
          <a:p>
            <a:r>
              <a:rPr lang="en-US" altLang="zh-TW" sz="1400" b="1" dirty="0"/>
              <a:t>G1=</a:t>
            </a:r>
            <a:r>
              <a:rPr lang="en-US" altLang="zh-TW" sz="1400" b="1" dirty="0" err="1"/>
              <a:t>tf</a:t>
            </a:r>
            <a:r>
              <a:rPr lang="en-US" altLang="zh-TW" sz="1400" b="1" dirty="0"/>
              <a:t>(numG1, </a:t>
            </a:r>
            <a:r>
              <a:rPr lang="en-US" altLang="zh-TW" sz="1400" b="1" dirty="0" err="1"/>
              <a:t>denG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/>
              <a:t>G1r = </a:t>
            </a:r>
            <a:r>
              <a:rPr lang="en-US" altLang="zh-TW" sz="1400" b="1" dirty="0" err="1"/>
              <a:t>freqresp</a:t>
            </a:r>
            <a:r>
              <a:rPr lang="en-US" altLang="zh-TW" sz="1400" b="1" dirty="0"/>
              <a:t>(G1, </a:t>
            </a:r>
            <a:r>
              <a:rPr lang="en-US" altLang="zh-TW" sz="1400" b="1" dirty="0" err="1"/>
              <a:t>wco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/>
              <a:t>GainG1r = abs(G1r);</a:t>
            </a:r>
          </a:p>
          <a:p>
            <a:r>
              <a:rPr lang="en-US" altLang="zh-TW" sz="1400" b="1" dirty="0"/>
              <a:t>K2 = 1/(</a:t>
            </a:r>
            <a:r>
              <a:rPr lang="en-US" altLang="zh-TW" sz="1400" b="1" dirty="0" err="1"/>
              <a:t>GainH</a:t>
            </a:r>
            <a:r>
              <a:rPr lang="en-US" altLang="zh-TW" sz="1400" b="1" dirty="0"/>
              <a:t> * GainG1r)</a:t>
            </a:r>
          </a:p>
          <a:p>
            <a:r>
              <a:rPr lang="en-US" altLang="zh-TW" sz="1400" b="1" dirty="0"/>
              <a:t>G = K2 * G1;</a:t>
            </a:r>
          </a:p>
          <a:p>
            <a:r>
              <a:rPr lang="en-US" altLang="zh-TW" sz="1400" b="1" dirty="0"/>
              <a:t>GH = series(G, H);</a:t>
            </a:r>
          </a:p>
          <a:p>
            <a:r>
              <a:rPr lang="en-US" altLang="zh-TW" sz="1400" b="1" dirty="0"/>
              <a:t>figure(2);</a:t>
            </a:r>
          </a:p>
          <a:p>
            <a:r>
              <a:rPr lang="en-US" altLang="zh-TW" sz="1400" b="1" dirty="0"/>
              <a:t>bode(H, G, GH);</a:t>
            </a:r>
          </a:p>
          <a:p>
            <a:r>
              <a:rPr lang="en-US" altLang="zh-TW" sz="1400" b="1" dirty="0"/>
              <a:t>grid;</a:t>
            </a:r>
          </a:p>
        </p:txBody>
      </p:sp>
      <p:sp>
        <p:nvSpPr>
          <p:cNvPr id="3" name="矩形 2"/>
          <p:cNvSpPr/>
          <p:nvPr/>
        </p:nvSpPr>
        <p:spPr>
          <a:xfrm>
            <a:off x="3876675" y="887790"/>
            <a:ext cx="298132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b="1" dirty="0"/>
              <a:t>% Speed tracking controller design</a:t>
            </a:r>
          </a:p>
          <a:p>
            <a:r>
              <a:rPr lang="en-US" altLang="zh-TW" sz="1400" b="1" dirty="0"/>
              <a:t>p = 100;</a:t>
            </a:r>
          </a:p>
          <a:p>
            <a:r>
              <a:rPr lang="en-US" altLang="zh-TW" sz="1400" b="1" dirty="0"/>
              <a:t>z = 250;</a:t>
            </a:r>
          </a:p>
          <a:p>
            <a:r>
              <a:rPr lang="en-US" altLang="zh-TW" sz="1400" b="1" dirty="0" err="1"/>
              <a:t>numGf</a:t>
            </a:r>
            <a:r>
              <a:rPr lang="en-US" altLang="zh-TW" sz="1400" b="1" dirty="0"/>
              <a:t> = p/z * [1 z];</a:t>
            </a:r>
          </a:p>
          <a:p>
            <a:r>
              <a:rPr lang="en-US" altLang="zh-TW" sz="1400" b="1" dirty="0" err="1"/>
              <a:t>denGf</a:t>
            </a:r>
            <a:r>
              <a:rPr lang="en-US" altLang="zh-TW" sz="1400" b="1" dirty="0"/>
              <a:t> = [1 p];</a:t>
            </a:r>
          </a:p>
          <a:p>
            <a:r>
              <a:rPr lang="en-US" altLang="zh-TW" sz="1400" b="1" dirty="0"/>
              <a:t>Gf=</a:t>
            </a:r>
            <a:r>
              <a:rPr lang="en-US" altLang="zh-TW" sz="1400" b="1" dirty="0" err="1"/>
              <a:t>tf</a:t>
            </a:r>
            <a:r>
              <a:rPr lang="en-US" altLang="zh-TW" sz="1400" b="1" dirty="0"/>
              <a:t>(</a:t>
            </a:r>
            <a:r>
              <a:rPr lang="en-US" altLang="zh-TW" sz="1400" b="1" dirty="0" err="1"/>
              <a:t>numGf</a:t>
            </a:r>
            <a:r>
              <a:rPr lang="en-US" altLang="zh-TW" sz="1400" b="1" dirty="0"/>
              <a:t>, </a:t>
            </a:r>
            <a:r>
              <a:rPr lang="en-US" altLang="zh-TW" sz="1400" b="1" dirty="0" err="1"/>
              <a:t>denGf</a:t>
            </a:r>
            <a:r>
              <a:rPr lang="en-US" altLang="zh-TW" sz="1400" b="1" dirty="0"/>
              <a:t>);</a:t>
            </a:r>
          </a:p>
          <a:p>
            <a:r>
              <a:rPr lang="en-US" altLang="zh-TW" sz="1400" b="1" dirty="0"/>
              <a:t>L = GH/(1+GH);</a:t>
            </a:r>
          </a:p>
          <a:p>
            <a:r>
              <a:rPr lang="en-US" altLang="zh-TW" sz="1400" b="1" dirty="0"/>
              <a:t>M = Gf * L;</a:t>
            </a:r>
          </a:p>
          <a:p>
            <a:r>
              <a:rPr lang="en-US" altLang="zh-TW" sz="1400" b="1" dirty="0"/>
              <a:t>figure(3);</a:t>
            </a:r>
          </a:p>
          <a:p>
            <a:r>
              <a:rPr lang="en-US" altLang="zh-TW" sz="1400" b="1" dirty="0"/>
              <a:t>bode(L, M);</a:t>
            </a:r>
          </a:p>
          <a:p>
            <a:r>
              <a:rPr lang="en-US" altLang="zh-TW" sz="1400" b="1" dirty="0"/>
              <a:t>grid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276225" y="104775"/>
            <a:ext cx="4232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Controller Design (2/2)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59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5977466" y="3496188"/>
            <a:ext cx="1329267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 err="1">
                <a:solidFill>
                  <a:srgbClr val="FF0000"/>
                </a:solidFill>
              </a:rPr>
              <a:t>Tn</a:t>
            </a:r>
            <a:r>
              <a:rPr lang="en-US" altLang="zh-TW" sz="1600" b="1" dirty="0">
                <a:solidFill>
                  <a:srgbClr val="FF0000"/>
                </a:solidFill>
              </a:rPr>
              <a:t> 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= </a:t>
            </a:r>
            <a:r>
              <a:rPr lang="en-US" altLang="zh-TW" sz="1600" b="1" dirty="0">
                <a:solidFill>
                  <a:srgbClr val="FF0000"/>
                </a:solidFill>
              </a:rPr>
              <a:t>1.2732</a:t>
            </a:r>
          </a:p>
          <a:p>
            <a:r>
              <a:rPr lang="en-US" altLang="zh-TW" sz="1600" b="1" dirty="0" smtClean="0">
                <a:solidFill>
                  <a:srgbClr val="FF0000"/>
                </a:solidFill>
              </a:rPr>
              <a:t>F =  </a:t>
            </a:r>
            <a:r>
              <a:rPr lang="en-US" altLang="zh-TW" sz="1600" b="1" dirty="0">
                <a:solidFill>
                  <a:srgbClr val="FF0000"/>
                </a:solidFill>
              </a:rPr>
              <a:t>0.0470</a:t>
            </a:r>
          </a:p>
          <a:p>
            <a:r>
              <a:rPr lang="en-US" altLang="zh-TW" sz="1600" b="1" dirty="0" err="1" smtClean="0">
                <a:solidFill>
                  <a:srgbClr val="FF0000"/>
                </a:solidFill>
              </a:rPr>
              <a:t>Kt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 =  </a:t>
            </a:r>
            <a:r>
              <a:rPr lang="en-US" altLang="zh-TW" sz="1600" b="1" dirty="0">
                <a:solidFill>
                  <a:srgbClr val="FF0000"/>
                </a:solidFill>
              </a:rPr>
              <a:t>0.3524</a:t>
            </a:r>
          </a:p>
          <a:p>
            <a:r>
              <a:rPr lang="en-US" altLang="zh-TW" sz="1600" b="1" dirty="0" err="1">
                <a:solidFill>
                  <a:srgbClr val="FF0000"/>
                </a:solidFill>
              </a:rPr>
              <a:t>f</a:t>
            </a:r>
            <a:r>
              <a:rPr lang="en-US" altLang="zh-TW" sz="1600" b="1" dirty="0" err="1" smtClean="0">
                <a:solidFill>
                  <a:srgbClr val="FF0000"/>
                </a:solidFill>
              </a:rPr>
              <a:t>coi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 = 750</a:t>
            </a:r>
          </a:p>
          <a:p>
            <a:r>
              <a:rPr lang="en-US" altLang="zh-TW" sz="1600" b="1" dirty="0" err="1" smtClean="0">
                <a:solidFill>
                  <a:srgbClr val="FF0000"/>
                </a:solidFill>
              </a:rPr>
              <a:t>ti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 =   0.001</a:t>
            </a:r>
            <a:endParaRPr lang="en-US" altLang="zh-TW" sz="1600" b="1" dirty="0">
              <a:solidFill>
                <a:srgbClr val="FF0000"/>
              </a:solidFill>
            </a:endParaRPr>
          </a:p>
          <a:p>
            <a:r>
              <a:rPr lang="en-US" altLang="zh-TW" sz="1600" b="1" dirty="0" smtClean="0">
                <a:solidFill>
                  <a:srgbClr val="FF0000"/>
                </a:solidFill>
              </a:rPr>
              <a:t>K1 =  2</a:t>
            </a:r>
            <a:endParaRPr lang="en-US" altLang="zh-TW" sz="1600" b="1" dirty="0">
              <a:solidFill>
                <a:srgbClr val="FF0000"/>
              </a:solidFill>
            </a:endParaRPr>
          </a:p>
          <a:p>
            <a:r>
              <a:rPr lang="en-US" altLang="zh-TW" sz="1600" b="1" dirty="0" err="1" smtClean="0">
                <a:solidFill>
                  <a:srgbClr val="FF0000"/>
                </a:solidFill>
              </a:rPr>
              <a:t>fco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 = </a:t>
            </a:r>
            <a:r>
              <a:rPr lang="en-US" altLang="zh-TW" sz="1600" b="1" dirty="0">
                <a:solidFill>
                  <a:srgbClr val="FF0000"/>
                </a:solidFill>
              </a:rPr>
              <a:t>75</a:t>
            </a:r>
          </a:p>
          <a:p>
            <a:r>
              <a:rPr lang="en-US" altLang="zh-TW" sz="1600" b="1" dirty="0" err="1" smtClean="0">
                <a:solidFill>
                  <a:srgbClr val="FF0000"/>
                </a:solidFill>
              </a:rPr>
              <a:t>tw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 =  0.01</a:t>
            </a:r>
            <a:endParaRPr lang="en-US" altLang="zh-TW" sz="1600" b="1" dirty="0">
              <a:solidFill>
                <a:srgbClr val="FF0000"/>
              </a:solidFill>
            </a:endParaRPr>
          </a:p>
          <a:p>
            <a:r>
              <a:rPr lang="en-US" altLang="zh-TW" sz="1600" b="1" dirty="0" smtClean="0">
                <a:solidFill>
                  <a:srgbClr val="FF0000"/>
                </a:solidFill>
              </a:rPr>
              <a:t>K2 = </a:t>
            </a:r>
            <a:r>
              <a:rPr lang="en-US" altLang="zh-TW" sz="1600" b="1" dirty="0">
                <a:solidFill>
                  <a:srgbClr val="FF0000"/>
                </a:solidFill>
              </a:rPr>
              <a:t>2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42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591300" y="6378575"/>
            <a:ext cx="2133600" cy="365125"/>
          </a:xfrm>
        </p:spPr>
        <p:txBody>
          <a:bodyPr/>
          <a:lstStyle/>
          <a:p>
            <a:fld id="{5DE7D6C7-A205-41C1-B78B-CA588F32A664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821391"/>
            <a:ext cx="6667500" cy="485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3661832" y="4472517"/>
            <a:ext cx="581025" cy="17621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圓角矩形 4"/>
          <p:cNvSpPr/>
          <p:nvPr/>
        </p:nvSpPr>
        <p:spPr>
          <a:xfrm>
            <a:off x="5643033" y="2176992"/>
            <a:ext cx="438150" cy="3448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561975" y="304800"/>
            <a:ext cx="2364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PSIM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SimCoder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902759" y="863600"/>
            <a:ext cx="7352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The element with C</a:t>
            </a:r>
            <a:r>
              <a:rPr lang="en-US" altLang="zh-TW" b="1" baseline="-250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G</a:t>
            </a:r>
            <a:r>
              <a:rPr lang="en-US" altLang="zh-TW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and T</a:t>
            </a:r>
            <a:r>
              <a:rPr lang="en-US" altLang="zh-TW" b="1" baseline="-250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on the left column of the element can be used for code generation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27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1" name="文字方塊 12620"/>
          <p:cNvSpPr txBox="1"/>
          <p:nvPr/>
        </p:nvSpPr>
        <p:spPr>
          <a:xfrm>
            <a:off x="628650" y="257175"/>
            <a:ext cx="3700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Bode Plot of Current Loop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60</a:t>
            </a:fld>
            <a:endParaRPr lang="zh-TW" altLang="en-US"/>
          </a:p>
        </p:txBody>
      </p:sp>
      <p:grpSp>
        <p:nvGrpSpPr>
          <p:cNvPr id="21840" name="群組 21839"/>
          <p:cNvGrpSpPr/>
          <p:nvPr/>
        </p:nvGrpSpPr>
        <p:grpSpPr>
          <a:xfrm>
            <a:off x="464769" y="1101725"/>
            <a:ext cx="8095033" cy="4556529"/>
            <a:chOff x="125860" y="1279525"/>
            <a:chExt cx="8576818" cy="4356765"/>
          </a:xfrm>
        </p:grpSpPr>
        <p:grpSp>
          <p:nvGrpSpPr>
            <p:cNvPr id="21505" name="Group 206"/>
            <p:cNvGrpSpPr>
              <a:grpSpLocks/>
            </p:cNvGrpSpPr>
            <p:nvPr/>
          </p:nvGrpSpPr>
          <p:grpSpPr bwMode="auto">
            <a:xfrm>
              <a:off x="179389" y="1390650"/>
              <a:ext cx="8523289" cy="3913188"/>
              <a:chOff x="113" y="876"/>
              <a:chExt cx="5369" cy="2465"/>
            </a:xfrm>
          </p:grpSpPr>
          <p:sp>
            <p:nvSpPr>
              <p:cNvPr id="21640" name="Rectangle 6"/>
              <p:cNvSpPr>
                <a:spLocks noChangeArrowheads="1"/>
              </p:cNvSpPr>
              <p:nvPr/>
            </p:nvSpPr>
            <p:spPr bwMode="auto">
              <a:xfrm>
                <a:off x="327" y="910"/>
                <a:ext cx="5152" cy="125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41" name="Rectangle 7"/>
              <p:cNvSpPr>
                <a:spLocks noChangeArrowheads="1"/>
              </p:cNvSpPr>
              <p:nvPr/>
            </p:nvSpPr>
            <p:spPr bwMode="auto">
              <a:xfrm>
                <a:off x="897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42" name="Freeform 8"/>
              <p:cNvSpPr>
                <a:spLocks noEditPoints="1"/>
              </p:cNvSpPr>
              <p:nvPr/>
            </p:nvSpPr>
            <p:spPr bwMode="auto">
              <a:xfrm>
                <a:off x="900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43" name="Rectangle 9"/>
              <p:cNvSpPr>
                <a:spLocks noChangeArrowheads="1"/>
              </p:cNvSpPr>
              <p:nvPr/>
            </p:nvSpPr>
            <p:spPr bwMode="auto">
              <a:xfrm>
                <a:off x="897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44" name="Rectangle 10"/>
              <p:cNvSpPr>
                <a:spLocks noChangeArrowheads="1"/>
              </p:cNvSpPr>
              <p:nvPr/>
            </p:nvSpPr>
            <p:spPr bwMode="auto">
              <a:xfrm>
                <a:off x="123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45" name="Freeform 11"/>
              <p:cNvSpPr>
                <a:spLocks noEditPoints="1"/>
              </p:cNvSpPr>
              <p:nvPr/>
            </p:nvSpPr>
            <p:spPr bwMode="auto">
              <a:xfrm>
                <a:off x="1236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46" name="Rectangle 12"/>
              <p:cNvSpPr>
                <a:spLocks noChangeArrowheads="1"/>
              </p:cNvSpPr>
              <p:nvPr/>
            </p:nvSpPr>
            <p:spPr bwMode="auto">
              <a:xfrm>
                <a:off x="123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47" name="Rectangle 13"/>
              <p:cNvSpPr>
                <a:spLocks noChangeArrowheads="1"/>
              </p:cNvSpPr>
              <p:nvPr/>
            </p:nvSpPr>
            <p:spPr bwMode="auto">
              <a:xfrm>
                <a:off x="1474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48" name="Freeform 14"/>
              <p:cNvSpPr>
                <a:spLocks noEditPoints="1"/>
              </p:cNvSpPr>
              <p:nvPr/>
            </p:nvSpPr>
            <p:spPr bwMode="auto">
              <a:xfrm>
                <a:off x="1475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49" name="Rectangle 15"/>
              <p:cNvSpPr>
                <a:spLocks noChangeArrowheads="1"/>
              </p:cNvSpPr>
              <p:nvPr/>
            </p:nvSpPr>
            <p:spPr bwMode="auto">
              <a:xfrm>
                <a:off x="1474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0" name="Rectangle 16"/>
              <p:cNvSpPr>
                <a:spLocks noChangeArrowheads="1"/>
              </p:cNvSpPr>
              <p:nvPr/>
            </p:nvSpPr>
            <p:spPr bwMode="auto">
              <a:xfrm>
                <a:off x="1659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1" name="Freeform 17"/>
              <p:cNvSpPr>
                <a:spLocks noEditPoints="1"/>
              </p:cNvSpPr>
              <p:nvPr/>
            </p:nvSpPr>
            <p:spPr bwMode="auto">
              <a:xfrm>
                <a:off x="1660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2" name="Rectangle 18"/>
              <p:cNvSpPr>
                <a:spLocks noChangeArrowheads="1"/>
              </p:cNvSpPr>
              <p:nvPr/>
            </p:nvSpPr>
            <p:spPr bwMode="auto">
              <a:xfrm>
                <a:off x="1660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3" name="Rectangle 19"/>
              <p:cNvSpPr>
                <a:spLocks noChangeArrowheads="1"/>
              </p:cNvSpPr>
              <p:nvPr/>
            </p:nvSpPr>
            <p:spPr bwMode="auto">
              <a:xfrm>
                <a:off x="1810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4" name="Freeform 20"/>
              <p:cNvSpPr>
                <a:spLocks noEditPoints="1"/>
              </p:cNvSpPr>
              <p:nvPr/>
            </p:nvSpPr>
            <p:spPr bwMode="auto">
              <a:xfrm>
                <a:off x="1811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5" name="Rectangle 21"/>
              <p:cNvSpPr>
                <a:spLocks noChangeArrowheads="1"/>
              </p:cNvSpPr>
              <p:nvPr/>
            </p:nvSpPr>
            <p:spPr bwMode="auto">
              <a:xfrm>
                <a:off x="1810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6" name="Rectangle 22"/>
              <p:cNvSpPr>
                <a:spLocks noChangeArrowheads="1"/>
              </p:cNvSpPr>
              <p:nvPr/>
            </p:nvSpPr>
            <p:spPr bwMode="auto">
              <a:xfrm>
                <a:off x="193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7" name="Freeform 23"/>
              <p:cNvSpPr>
                <a:spLocks noEditPoints="1"/>
              </p:cNvSpPr>
              <p:nvPr/>
            </p:nvSpPr>
            <p:spPr bwMode="auto">
              <a:xfrm>
                <a:off x="1939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8" name="Rectangle 24"/>
              <p:cNvSpPr>
                <a:spLocks noChangeArrowheads="1"/>
              </p:cNvSpPr>
              <p:nvPr/>
            </p:nvSpPr>
            <p:spPr bwMode="auto">
              <a:xfrm>
                <a:off x="193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59" name="Rectangle 25"/>
              <p:cNvSpPr>
                <a:spLocks noChangeArrowheads="1"/>
              </p:cNvSpPr>
              <p:nvPr/>
            </p:nvSpPr>
            <p:spPr bwMode="auto">
              <a:xfrm>
                <a:off x="2048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0" name="Freeform 26"/>
              <p:cNvSpPr>
                <a:spLocks noEditPoints="1"/>
              </p:cNvSpPr>
              <p:nvPr/>
            </p:nvSpPr>
            <p:spPr bwMode="auto">
              <a:xfrm>
                <a:off x="2049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1" name="Rectangle 27"/>
              <p:cNvSpPr>
                <a:spLocks noChangeArrowheads="1"/>
              </p:cNvSpPr>
              <p:nvPr/>
            </p:nvSpPr>
            <p:spPr bwMode="auto">
              <a:xfrm>
                <a:off x="2048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2" name="Rectangle 28"/>
              <p:cNvSpPr>
                <a:spLocks noChangeArrowheads="1"/>
              </p:cNvSpPr>
              <p:nvPr/>
            </p:nvSpPr>
            <p:spPr bwMode="auto">
              <a:xfrm>
                <a:off x="214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3" name="Freeform 29"/>
              <p:cNvSpPr>
                <a:spLocks noEditPoints="1"/>
              </p:cNvSpPr>
              <p:nvPr/>
            </p:nvSpPr>
            <p:spPr bwMode="auto">
              <a:xfrm>
                <a:off x="2147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4" name="Rectangle 30"/>
              <p:cNvSpPr>
                <a:spLocks noChangeArrowheads="1"/>
              </p:cNvSpPr>
              <p:nvPr/>
            </p:nvSpPr>
            <p:spPr bwMode="auto">
              <a:xfrm>
                <a:off x="214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5" name="Rectangle 31"/>
              <p:cNvSpPr>
                <a:spLocks noChangeArrowheads="1"/>
              </p:cNvSpPr>
              <p:nvPr/>
            </p:nvSpPr>
            <p:spPr bwMode="auto">
              <a:xfrm>
                <a:off x="2807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6" name="Freeform 32"/>
              <p:cNvSpPr>
                <a:spLocks noEditPoints="1"/>
              </p:cNvSpPr>
              <p:nvPr/>
            </p:nvSpPr>
            <p:spPr bwMode="auto">
              <a:xfrm>
                <a:off x="2809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7" name="Rectangle 33"/>
              <p:cNvSpPr>
                <a:spLocks noChangeArrowheads="1"/>
              </p:cNvSpPr>
              <p:nvPr/>
            </p:nvSpPr>
            <p:spPr bwMode="auto">
              <a:xfrm>
                <a:off x="2807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8" name="Rectangle 34"/>
              <p:cNvSpPr>
                <a:spLocks noChangeArrowheads="1"/>
              </p:cNvSpPr>
              <p:nvPr/>
            </p:nvSpPr>
            <p:spPr bwMode="auto">
              <a:xfrm>
                <a:off x="3142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69" name="Freeform 35"/>
              <p:cNvSpPr>
                <a:spLocks noEditPoints="1"/>
              </p:cNvSpPr>
              <p:nvPr/>
            </p:nvSpPr>
            <p:spPr bwMode="auto">
              <a:xfrm>
                <a:off x="3145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0" name="Rectangle 36"/>
              <p:cNvSpPr>
                <a:spLocks noChangeArrowheads="1"/>
              </p:cNvSpPr>
              <p:nvPr/>
            </p:nvSpPr>
            <p:spPr bwMode="auto">
              <a:xfrm>
                <a:off x="3143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1" name="Rectangle 37"/>
              <p:cNvSpPr>
                <a:spLocks noChangeArrowheads="1"/>
              </p:cNvSpPr>
              <p:nvPr/>
            </p:nvSpPr>
            <p:spPr bwMode="auto">
              <a:xfrm>
                <a:off x="3380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2" name="Freeform 38"/>
              <p:cNvSpPr>
                <a:spLocks noEditPoints="1"/>
              </p:cNvSpPr>
              <p:nvPr/>
            </p:nvSpPr>
            <p:spPr bwMode="auto">
              <a:xfrm>
                <a:off x="3384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3" name="Rectangle 39"/>
              <p:cNvSpPr>
                <a:spLocks noChangeArrowheads="1"/>
              </p:cNvSpPr>
              <p:nvPr/>
            </p:nvSpPr>
            <p:spPr bwMode="auto">
              <a:xfrm>
                <a:off x="3380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4" name="Rectangle 40"/>
              <p:cNvSpPr>
                <a:spLocks noChangeArrowheads="1"/>
              </p:cNvSpPr>
              <p:nvPr/>
            </p:nvSpPr>
            <p:spPr bwMode="auto">
              <a:xfrm>
                <a:off x="356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5" name="Freeform 41"/>
              <p:cNvSpPr>
                <a:spLocks noEditPoints="1"/>
              </p:cNvSpPr>
              <p:nvPr/>
            </p:nvSpPr>
            <p:spPr bwMode="auto">
              <a:xfrm>
                <a:off x="3569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6" name="Rectangle 42"/>
              <p:cNvSpPr>
                <a:spLocks noChangeArrowheads="1"/>
              </p:cNvSpPr>
              <p:nvPr/>
            </p:nvSpPr>
            <p:spPr bwMode="auto">
              <a:xfrm>
                <a:off x="356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7" name="Rectangle 43"/>
              <p:cNvSpPr>
                <a:spLocks noChangeArrowheads="1"/>
              </p:cNvSpPr>
              <p:nvPr/>
            </p:nvSpPr>
            <p:spPr bwMode="auto">
              <a:xfrm>
                <a:off x="3720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8" name="Freeform 44"/>
              <p:cNvSpPr>
                <a:spLocks noEditPoints="1"/>
              </p:cNvSpPr>
              <p:nvPr/>
            </p:nvSpPr>
            <p:spPr bwMode="auto">
              <a:xfrm>
                <a:off x="3720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79" name="Rectangle 45"/>
              <p:cNvSpPr>
                <a:spLocks noChangeArrowheads="1"/>
              </p:cNvSpPr>
              <p:nvPr/>
            </p:nvSpPr>
            <p:spPr bwMode="auto">
              <a:xfrm>
                <a:off x="3720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0" name="Rectangle 46"/>
              <p:cNvSpPr>
                <a:spLocks noChangeArrowheads="1"/>
              </p:cNvSpPr>
              <p:nvPr/>
            </p:nvSpPr>
            <p:spPr bwMode="auto">
              <a:xfrm>
                <a:off x="384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1" name="Freeform 47"/>
              <p:cNvSpPr>
                <a:spLocks noEditPoints="1"/>
              </p:cNvSpPr>
              <p:nvPr/>
            </p:nvSpPr>
            <p:spPr bwMode="auto">
              <a:xfrm>
                <a:off x="3848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2" name="Rectangle 48"/>
              <p:cNvSpPr>
                <a:spLocks noChangeArrowheads="1"/>
              </p:cNvSpPr>
              <p:nvPr/>
            </p:nvSpPr>
            <p:spPr bwMode="auto">
              <a:xfrm>
                <a:off x="384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3" name="Rectangle 49"/>
              <p:cNvSpPr>
                <a:spLocks noChangeArrowheads="1"/>
              </p:cNvSpPr>
              <p:nvPr/>
            </p:nvSpPr>
            <p:spPr bwMode="auto">
              <a:xfrm>
                <a:off x="3957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4" name="Freeform 50"/>
              <p:cNvSpPr>
                <a:spLocks noEditPoints="1"/>
              </p:cNvSpPr>
              <p:nvPr/>
            </p:nvSpPr>
            <p:spPr bwMode="auto">
              <a:xfrm>
                <a:off x="3958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5" name="Rectangle 51"/>
              <p:cNvSpPr>
                <a:spLocks noChangeArrowheads="1"/>
              </p:cNvSpPr>
              <p:nvPr/>
            </p:nvSpPr>
            <p:spPr bwMode="auto">
              <a:xfrm>
                <a:off x="3957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6" name="Rectangle 52"/>
              <p:cNvSpPr>
                <a:spLocks noChangeArrowheads="1"/>
              </p:cNvSpPr>
              <p:nvPr/>
            </p:nvSpPr>
            <p:spPr bwMode="auto">
              <a:xfrm>
                <a:off x="4055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7" name="Freeform 53"/>
              <p:cNvSpPr>
                <a:spLocks noEditPoints="1"/>
              </p:cNvSpPr>
              <p:nvPr/>
            </p:nvSpPr>
            <p:spPr bwMode="auto">
              <a:xfrm>
                <a:off x="4056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8" name="Rectangle 54"/>
              <p:cNvSpPr>
                <a:spLocks noChangeArrowheads="1"/>
              </p:cNvSpPr>
              <p:nvPr/>
            </p:nvSpPr>
            <p:spPr bwMode="auto">
              <a:xfrm>
                <a:off x="4055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89" name="Rectangle 55"/>
              <p:cNvSpPr>
                <a:spLocks noChangeArrowheads="1"/>
              </p:cNvSpPr>
              <p:nvPr/>
            </p:nvSpPr>
            <p:spPr bwMode="auto">
              <a:xfrm>
                <a:off x="471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0" name="Freeform 56"/>
              <p:cNvSpPr>
                <a:spLocks noEditPoints="1"/>
              </p:cNvSpPr>
              <p:nvPr/>
            </p:nvSpPr>
            <p:spPr bwMode="auto">
              <a:xfrm>
                <a:off x="4718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1" name="Rectangle 57"/>
              <p:cNvSpPr>
                <a:spLocks noChangeArrowheads="1"/>
              </p:cNvSpPr>
              <p:nvPr/>
            </p:nvSpPr>
            <p:spPr bwMode="auto">
              <a:xfrm>
                <a:off x="4716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2" name="Rectangle 58"/>
              <p:cNvSpPr>
                <a:spLocks noChangeArrowheads="1"/>
              </p:cNvSpPr>
              <p:nvPr/>
            </p:nvSpPr>
            <p:spPr bwMode="auto">
              <a:xfrm>
                <a:off x="5052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3" name="Freeform 59"/>
              <p:cNvSpPr>
                <a:spLocks noEditPoints="1"/>
              </p:cNvSpPr>
              <p:nvPr/>
            </p:nvSpPr>
            <p:spPr bwMode="auto">
              <a:xfrm>
                <a:off x="5054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4" name="Rectangle 60"/>
              <p:cNvSpPr>
                <a:spLocks noChangeArrowheads="1"/>
              </p:cNvSpPr>
              <p:nvPr/>
            </p:nvSpPr>
            <p:spPr bwMode="auto">
              <a:xfrm>
                <a:off x="5052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5" name="Rectangle 61"/>
              <p:cNvSpPr>
                <a:spLocks noChangeArrowheads="1"/>
              </p:cNvSpPr>
              <p:nvPr/>
            </p:nvSpPr>
            <p:spPr bwMode="auto">
              <a:xfrm>
                <a:off x="5290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6" name="Freeform 62"/>
              <p:cNvSpPr>
                <a:spLocks noEditPoints="1"/>
              </p:cNvSpPr>
              <p:nvPr/>
            </p:nvSpPr>
            <p:spPr bwMode="auto">
              <a:xfrm>
                <a:off x="5293" y="921"/>
                <a:ext cx="3" cy="1248"/>
              </a:xfrm>
              <a:custGeom>
                <a:avLst/>
                <a:gdLst>
                  <a:gd name="T0" fmla="*/ 0 w 3"/>
                  <a:gd name="T1" fmla="*/ 1217 h 1248"/>
                  <a:gd name="T2" fmla="*/ 3 w 3"/>
                  <a:gd name="T3" fmla="*/ 1192 h 1248"/>
                  <a:gd name="T4" fmla="*/ 0 w 3"/>
                  <a:gd name="T5" fmla="*/ 1178 h 1248"/>
                  <a:gd name="T6" fmla="*/ 3 w 3"/>
                  <a:gd name="T7" fmla="*/ 1147 h 1248"/>
                  <a:gd name="T8" fmla="*/ 3 w 3"/>
                  <a:gd name="T9" fmla="*/ 1136 h 1248"/>
                  <a:gd name="T10" fmla="*/ 0 w 3"/>
                  <a:gd name="T11" fmla="*/ 1105 h 1248"/>
                  <a:gd name="T12" fmla="*/ 3 w 3"/>
                  <a:gd name="T13" fmla="*/ 1080 h 1248"/>
                  <a:gd name="T14" fmla="*/ 0 w 3"/>
                  <a:gd name="T15" fmla="*/ 1066 h 1248"/>
                  <a:gd name="T16" fmla="*/ 3 w 3"/>
                  <a:gd name="T17" fmla="*/ 1035 h 1248"/>
                  <a:gd name="T18" fmla="*/ 3 w 3"/>
                  <a:gd name="T19" fmla="*/ 1024 h 1248"/>
                  <a:gd name="T20" fmla="*/ 0 w 3"/>
                  <a:gd name="T21" fmla="*/ 993 h 1248"/>
                  <a:gd name="T22" fmla="*/ 3 w 3"/>
                  <a:gd name="T23" fmla="*/ 968 h 1248"/>
                  <a:gd name="T24" fmla="*/ 0 w 3"/>
                  <a:gd name="T25" fmla="*/ 954 h 1248"/>
                  <a:gd name="T26" fmla="*/ 3 w 3"/>
                  <a:gd name="T27" fmla="*/ 923 h 1248"/>
                  <a:gd name="T28" fmla="*/ 3 w 3"/>
                  <a:gd name="T29" fmla="*/ 913 h 1248"/>
                  <a:gd name="T30" fmla="*/ 0 w 3"/>
                  <a:gd name="T31" fmla="*/ 881 h 1248"/>
                  <a:gd name="T32" fmla="*/ 3 w 3"/>
                  <a:gd name="T33" fmla="*/ 857 h 1248"/>
                  <a:gd name="T34" fmla="*/ 0 w 3"/>
                  <a:gd name="T35" fmla="*/ 843 h 1248"/>
                  <a:gd name="T36" fmla="*/ 3 w 3"/>
                  <a:gd name="T37" fmla="*/ 811 h 1248"/>
                  <a:gd name="T38" fmla="*/ 3 w 3"/>
                  <a:gd name="T39" fmla="*/ 801 h 1248"/>
                  <a:gd name="T40" fmla="*/ 0 w 3"/>
                  <a:gd name="T41" fmla="*/ 769 h 1248"/>
                  <a:gd name="T42" fmla="*/ 3 w 3"/>
                  <a:gd name="T43" fmla="*/ 745 h 1248"/>
                  <a:gd name="T44" fmla="*/ 0 w 3"/>
                  <a:gd name="T45" fmla="*/ 731 h 1248"/>
                  <a:gd name="T46" fmla="*/ 3 w 3"/>
                  <a:gd name="T47" fmla="*/ 699 h 1248"/>
                  <a:gd name="T48" fmla="*/ 3 w 3"/>
                  <a:gd name="T49" fmla="*/ 689 h 1248"/>
                  <a:gd name="T50" fmla="*/ 0 w 3"/>
                  <a:gd name="T51" fmla="*/ 657 h 1248"/>
                  <a:gd name="T52" fmla="*/ 3 w 3"/>
                  <a:gd name="T53" fmla="*/ 633 h 1248"/>
                  <a:gd name="T54" fmla="*/ 0 w 3"/>
                  <a:gd name="T55" fmla="*/ 619 h 1248"/>
                  <a:gd name="T56" fmla="*/ 3 w 3"/>
                  <a:gd name="T57" fmla="*/ 587 h 1248"/>
                  <a:gd name="T58" fmla="*/ 3 w 3"/>
                  <a:gd name="T59" fmla="*/ 577 h 1248"/>
                  <a:gd name="T60" fmla="*/ 0 w 3"/>
                  <a:gd name="T61" fmla="*/ 545 h 1248"/>
                  <a:gd name="T62" fmla="*/ 3 w 3"/>
                  <a:gd name="T63" fmla="*/ 521 h 1248"/>
                  <a:gd name="T64" fmla="*/ 0 w 3"/>
                  <a:gd name="T65" fmla="*/ 507 h 1248"/>
                  <a:gd name="T66" fmla="*/ 3 w 3"/>
                  <a:gd name="T67" fmla="*/ 475 h 1248"/>
                  <a:gd name="T68" fmla="*/ 3 w 3"/>
                  <a:gd name="T69" fmla="*/ 465 h 1248"/>
                  <a:gd name="T70" fmla="*/ 0 w 3"/>
                  <a:gd name="T71" fmla="*/ 433 h 1248"/>
                  <a:gd name="T72" fmla="*/ 3 w 3"/>
                  <a:gd name="T73" fmla="*/ 409 h 1248"/>
                  <a:gd name="T74" fmla="*/ 0 w 3"/>
                  <a:gd name="T75" fmla="*/ 395 h 1248"/>
                  <a:gd name="T76" fmla="*/ 3 w 3"/>
                  <a:gd name="T77" fmla="*/ 363 h 1248"/>
                  <a:gd name="T78" fmla="*/ 3 w 3"/>
                  <a:gd name="T79" fmla="*/ 353 h 1248"/>
                  <a:gd name="T80" fmla="*/ 0 w 3"/>
                  <a:gd name="T81" fmla="*/ 321 h 1248"/>
                  <a:gd name="T82" fmla="*/ 3 w 3"/>
                  <a:gd name="T83" fmla="*/ 297 h 1248"/>
                  <a:gd name="T84" fmla="*/ 0 w 3"/>
                  <a:gd name="T85" fmla="*/ 283 h 1248"/>
                  <a:gd name="T86" fmla="*/ 3 w 3"/>
                  <a:gd name="T87" fmla="*/ 252 h 1248"/>
                  <a:gd name="T88" fmla="*/ 3 w 3"/>
                  <a:gd name="T89" fmla="*/ 241 h 1248"/>
                  <a:gd name="T90" fmla="*/ 0 w 3"/>
                  <a:gd name="T91" fmla="*/ 210 h 1248"/>
                  <a:gd name="T92" fmla="*/ 3 w 3"/>
                  <a:gd name="T93" fmla="*/ 185 h 1248"/>
                  <a:gd name="T94" fmla="*/ 0 w 3"/>
                  <a:gd name="T95" fmla="*/ 171 h 1248"/>
                  <a:gd name="T96" fmla="*/ 3 w 3"/>
                  <a:gd name="T97" fmla="*/ 140 h 1248"/>
                  <a:gd name="T98" fmla="*/ 3 w 3"/>
                  <a:gd name="T99" fmla="*/ 129 h 1248"/>
                  <a:gd name="T100" fmla="*/ 0 w 3"/>
                  <a:gd name="T101" fmla="*/ 98 h 1248"/>
                  <a:gd name="T102" fmla="*/ 3 w 3"/>
                  <a:gd name="T103" fmla="*/ 73 h 1248"/>
                  <a:gd name="T104" fmla="*/ 0 w 3"/>
                  <a:gd name="T105" fmla="*/ 59 h 1248"/>
                  <a:gd name="T106" fmla="*/ 3 w 3"/>
                  <a:gd name="T107" fmla="*/ 28 h 1248"/>
                  <a:gd name="T108" fmla="*/ 3 w 3"/>
                  <a:gd name="T109" fmla="*/ 17 h 1248"/>
                  <a:gd name="T110" fmla="*/ 0 w 3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8">
                    <a:moveTo>
                      <a:pt x="3" y="1234"/>
                    </a:moveTo>
                    <a:lnTo>
                      <a:pt x="3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3" y="1234"/>
                    </a:lnTo>
                    <a:close/>
                    <a:moveTo>
                      <a:pt x="3" y="1220"/>
                    </a:moveTo>
                    <a:lnTo>
                      <a:pt x="3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3" y="1220"/>
                    </a:lnTo>
                    <a:close/>
                    <a:moveTo>
                      <a:pt x="3" y="1206"/>
                    </a:moveTo>
                    <a:lnTo>
                      <a:pt x="3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3" y="1206"/>
                    </a:lnTo>
                    <a:close/>
                    <a:moveTo>
                      <a:pt x="3" y="1192"/>
                    </a:moveTo>
                    <a:lnTo>
                      <a:pt x="3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3" y="1192"/>
                    </a:lnTo>
                    <a:close/>
                    <a:moveTo>
                      <a:pt x="3" y="1178"/>
                    </a:moveTo>
                    <a:lnTo>
                      <a:pt x="3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3" y="1178"/>
                    </a:lnTo>
                    <a:close/>
                    <a:moveTo>
                      <a:pt x="3" y="1164"/>
                    </a:moveTo>
                    <a:lnTo>
                      <a:pt x="3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3" y="1164"/>
                    </a:lnTo>
                    <a:close/>
                    <a:moveTo>
                      <a:pt x="3" y="1150"/>
                    </a:moveTo>
                    <a:lnTo>
                      <a:pt x="3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3" y="1150"/>
                    </a:lnTo>
                    <a:close/>
                    <a:moveTo>
                      <a:pt x="3" y="1136"/>
                    </a:moveTo>
                    <a:lnTo>
                      <a:pt x="3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3" y="1136"/>
                    </a:lnTo>
                    <a:close/>
                    <a:moveTo>
                      <a:pt x="3" y="1122"/>
                    </a:moveTo>
                    <a:lnTo>
                      <a:pt x="3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3" y="1122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7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3" y="927"/>
                    </a:lnTo>
                    <a:close/>
                    <a:moveTo>
                      <a:pt x="3" y="913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3" y="913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248"/>
                    </a:moveTo>
                    <a:lnTo>
                      <a:pt x="3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3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7" name="Rectangle 63"/>
              <p:cNvSpPr>
                <a:spLocks noChangeArrowheads="1"/>
              </p:cNvSpPr>
              <p:nvPr/>
            </p:nvSpPr>
            <p:spPr bwMode="auto">
              <a:xfrm>
                <a:off x="5290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8" name="Rectangle 64"/>
              <p:cNvSpPr>
                <a:spLocks noChangeArrowheads="1"/>
              </p:cNvSpPr>
              <p:nvPr/>
            </p:nvSpPr>
            <p:spPr bwMode="auto">
              <a:xfrm>
                <a:off x="5475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699" name="Freeform 65"/>
              <p:cNvSpPr>
                <a:spLocks noEditPoints="1"/>
              </p:cNvSpPr>
              <p:nvPr/>
            </p:nvSpPr>
            <p:spPr bwMode="auto">
              <a:xfrm>
                <a:off x="5478" y="921"/>
                <a:ext cx="2" cy="1248"/>
              </a:xfrm>
              <a:custGeom>
                <a:avLst/>
                <a:gdLst>
                  <a:gd name="T0" fmla="*/ 0 w 2"/>
                  <a:gd name="T1" fmla="*/ 1217 h 1248"/>
                  <a:gd name="T2" fmla="*/ 2 w 2"/>
                  <a:gd name="T3" fmla="*/ 1192 h 1248"/>
                  <a:gd name="T4" fmla="*/ 0 w 2"/>
                  <a:gd name="T5" fmla="*/ 1178 h 1248"/>
                  <a:gd name="T6" fmla="*/ 2 w 2"/>
                  <a:gd name="T7" fmla="*/ 1147 h 1248"/>
                  <a:gd name="T8" fmla="*/ 2 w 2"/>
                  <a:gd name="T9" fmla="*/ 1136 h 1248"/>
                  <a:gd name="T10" fmla="*/ 0 w 2"/>
                  <a:gd name="T11" fmla="*/ 1105 h 1248"/>
                  <a:gd name="T12" fmla="*/ 2 w 2"/>
                  <a:gd name="T13" fmla="*/ 1080 h 1248"/>
                  <a:gd name="T14" fmla="*/ 0 w 2"/>
                  <a:gd name="T15" fmla="*/ 1066 h 1248"/>
                  <a:gd name="T16" fmla="*/ 2 w 2"/>
                  <a:gd name="T17" fmla="*/ 1035 h 1248"/>
                  <a:gd name="T18" fmla="*/ 2 w 2"/>
                  <a:gd name="T19" fmla="*/ 1024 h 1248"/>
                  <a:gd name="T20" fmla="*/ 0 w 2"/>
                  <a:gd name="T21" fmla="*/ 993 h 1248"/>
                  <a:gd name="T22" fmla="*/ 2 w 2"/>
                  <a:gd name="T23" fmla="*/ 968 h 1248"/>
                  <a:gd name="T24" fmla="*/ 0 w 2"/>
                  <a:gd name="T25" fmla="*/ 954 h 1248"/>
                  <a:gd name="T26" fmla="*/ 2 w 2"/>
                  <a:gd name="T27" fmla="*/ 923 h 1248"/>
                  <a:gd name="T28" fmla="*/ 2 w 2"/>
                  <a:gd name="T29" fmla="*/ 913 h 1248"/>
                  <a:gd name="T30" fmla="*/ 0 w 2"/>
                  <a:gd name="T31" fmla="*/ 881 h 1248"/>
                  <a:gd name="T32" fmla="*/ 2 w 2"/>
                  <a:gd name="T33" fmla="*/ 857 h 1248"/>
                  <a:gd name="T34" fmla="*/ 0 w 2"/>
                  <a:gd name="T35" fmla="*/ 843 h 1248"/>
                  <a:gd name="T36" fmla="*/ 2 w 2"/>
                  <a:gd name="T37" fmla="*/ 811 h 1248"/>
                  <a:gd name="T38" fmla="*/ 2 w 2"/>
                  <a:gd name="T39" fmla="*/ 801 h 1248"/>
                  <a:gd name="T40" fmla="*/ 0 w 2"/>
                  <a:gd name="T41" fmla="*/ 769 h 1248"/>
                  <a:gd name="T42" fmla="*/ 2 w 2"/>
                  <a:gd name="T43" fmla="*/ 745 h 1248"/>
                  <a:gd name="T44" fmla="*/ 0 w 2"/>
                  <a:gd name="T45" fmla="*/ 731 h 1248"/>
                  <a:gd name="T46" fmla="*/ 2 w 2"/>
                  <a:gd name="T47" fmla="*/ 699 h 1248"/>
                  <a:gd name="T48" fmla="*/ 2 w 2"/>
                  <a:gd name="T49" fmla="*/ 689 h 1248"/>
                  <a:gd name="T50" fmla="*/ 0 w 2"/>
                  <a:gd name="T51" fmla="*/ 657 h 1248"/>
                  <a:gd name="T52" fmla="*/ 2 w 2"/>
                  <a:gd name="T53" fmla="*/ 633 h 1248"/>
                  <a:gd name="T54" fmla="*/ 0 w 2"/>
                  <a:gd name="T55" fmla="*/ 619 h 1248"/>
                  <a:gd name="T56" fmla="*/ 2 w 2"/>
                  <a:gd name="T57" fmla="*/ 587 h 1248"/>
                  <a:gd name="T58" fmla="*/ 2 w 2"/>
                  <a:gd name="T59" fmla="*/ 577 h 1248"/>
                  <a:gd name="T60" fmla="*/ 0 w 2"/>
                  <a:gd name="T61" fmla="*/ 545 h 1248"/>
                  <a:gd name="T62" fmla="*/ 2 w 2"/>
                  <a:gd name="T63" fmla="*/ 521 h 1248"/>
                  <a:gd name="T64" fmla="*/ 0 w 2"/>
                  <a:gd name="T65" fmla="*/ 507 h 1248"/>
                  <a:gd name="T66" fmla="*/ 2 w 2"/>
                  <a:gd name="T67" fmla="*/ 475 h 1248"/>
                  <a:gd name="T68" fmla="*/ 2 w 2"/>
                  <a:gd name="T69" fmla="*/ 465 h 1248"/>
                  <a:gd name="T70" fmla="*/ 0 w 2"/>
                  <a:gd name="T71" fmla="*/ 433 h 1248"/>
                  <a:gd name="T72" fmla="*/ 2 w 2"/>
                  <a:gd name="T73" fmla="*/ 409 h 1248"/>
                  <a:gd name="T74" fmla="*/ 0 w 2"/>
                  <a:gd name="T75" fmla="*/ 395 h 1248"/>
                  <a:gd name="T76" fmla="*/ 2 w 2"/>
                  <a:gd name="T77" fmla="*/ 363 h 1248"/>
                  <a:gd name="T78" fmla="*/ 2 w 2"/>
                  <a:gd name="T79" fmla="*/ 353 h 1248"/>
                  <a:gd name="T80" fmla="*/ 0 w 2"/>
                  <a:gd name="T81" fmla="*/ 321 h 1248"/>
                  <a:gd name="T82" fmla="*/ 2 w 2"/>
                  <a:gd name="T83" fmla="*/ 297 h 1248"/>
                  <a:gd name="T84" fmla="*/ 0 w 2"/>
                  <a:gd name="T85" fmla="*/ 283 h 1248"/>
                  <a:gd name="T86" fmla="*/ 2 w 2"/>
                  <a:gd name="T87" fmla="*/ 252 h 1248"/>
                  <a:gd name="T88" fmla="*/ 2 w 2"/>
                  <a:gd name="T89" fmla="*/ 241 h 1248"/>
                  <a:gd name="T90" fmla="*/ 0 w 2"/>
                  <a:gd name="T91" fmla="*/ 210 h 1248"/>
                  <a:gd name="T92" fmla="*/ 2 w 2"/>
                  <a:gd name="T93" fmla="*/ 185 h 1248"/>
                  <a:gd name="T94" fmla="*/ 0 w 2"/>
                  <a:gd name="T95" fmla="*/ 171 h 1248"/>
                  <a:gd name="T96" fmla="*/ 2 w 2"/>
                  <a:gd name="T97" fmla="*/ 140 h 1248"/>
                  <a:gd name="T98" fmla="*/ 2 w 2"/>
                  <a:gd name="T99" fmla="*/ 129 h 1248"/>
                  <a:gd name="T100" fmla="*/ 0 w 2"/>
                  <a:gd name="T101" fmla="*/ 98 h 1248"/>
                  <a:gd name="T102" fmla="*/ 2 w 2"/>
                  <a:gd name="T103" fmla="*/ 73 h 1248"/>
                  <a:gd name="T104" fmla="*/ 0 w 2"/>
                  <a:gd name="T105" fmla="*/ 59 h 1248"/>
                  <a:gd name="T106" fmla="*/ 2 w 2"/>
                  <a:gd name="T107" fmla="*/ 28 h 1248"/>
                  <a:gd name="T108" fmla="*/ 2 w 2"/>
                  <a:gd name="T109" fmla="*/ 17 h 1248"/>
                  <a:gd name="T110" fmla="*/ 0 w 2"/>
                  <a:gd name="T111" fmla="*/ 1245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1248">
                    <a:moveTo>
                      <a:pt x="2" y="1234"/>
                    </a:moveTo>
                    <a:lnTo>
                      <a:pt x="2" y="1231"/>
                    </a:lnTo>
                    <a:lnTo>
                      <a:pt x="0" y="1231"/>
                    </a:lnTo>
                    <a:lnTo>
                      <a:pt x="0" y="1234"/>
                    </a:lnTo>
                    <a:lnTo>
                      <a:pt x="2" y="1234"/>
                    </a:lnTo>
                    <a:close/>
                    <a:moveTo>
                      <a:pt x="2" y="1220"/>
                    </a:moveTo>
                    <a:lnTo>
                      <a:pt x="2" y="1217"/>
                    </a:lnTo>
                    <a:lnTo>
                      <a:pt x="0" y="1217"/>
                    </a:lnTo>
                    <a:lnTo>
                      <a:pt x="0" y="1220"/>
                    </a:lnTo>
                    <a:lnTo>
                      <a:pt x="2" y="1220"/>
                    </a:lnTo>
                    <a:close/>
                    <a:moveTo>
                      <a:pt x="2" y="1206"/>
                    </a:moveTo>
                    <a:lnTo>
                      <a:pt x="2" y="1203"/>
                    </a:lnTo>
                    <a:lnTo>
                      <a:pt x="0" y="1203"/>
                    </a:lnTo>
                    <a:lnTo>
                      <a:pt x="0" y="1206"/>
                    </a:lnTo>
                    <a:lnTo>
                      <a:pt x="2" y="1206"/>
                    </a:lnTo>
                    <a:close/>
                    <a:moveTo>
                      <a:pt x="2" y="1192"/>
                    </a:moveTo>
                    <a:lnTo>
                      <a:pt x="2" y="1189"/>
                    </a:lnTo>
                    <a:lnTo>
                      <a:pt x="0" y="1189"/>
                    </a:lnTo>
                    <a:lnTo>
                      <a:pt x="0" y="1192"/>
                    </a:lnTo>
                    <a:lnTo>
                      <a:pt x="2" y="1192"/>
                    </a:lnTo>
                    <a:close/>
                    <a:moveTo>
                      <a:pt x="2" y="1178"/>
                    </a:moveTo>
                    <a:lnTo>
                      <a:pt x="2" y="1175"/>
                    </a:lnTo>
                    <a:lnTo>
                      <a:pt x="0" y="1175"/>
                    </a:lnTo>
                    <a:lnTo>
                      <a:pt x="0" y="1178"/>
                    </a:lnTo>
                    <a:lnTo>
                      <a:pt x="2" y="1178"/>
                    </a:lnTo>
                    <a:close/>
                    <a:moveTo>
                      <a:pt x="2" y="1164"/>
                    </a:moveTo>
                    <a:lnTo>
                      <a:pt x="2" y="1161"/>
                    </a:lnTo>
                    <a:lnTo>
                      <a:pt x="0" y="1161"/>
                    </a:lnTo>
                    <a:lnTo>
                      <a:pt x="0" y="1164"/>
                    </a:lnTo>
                    <a:lnTo>
                      <a:pt x="2" y="1164"/>
                    </a:lnTo>
                    <a:close/>
                    <a:moveTo>
                      <a:pt x="2" y="1150"/>
                    </a:moveTo>
                    <a:lnTo>
                      <a:pt x="2" y="1147"/>
                    </a:lnTo>
                    <a:lnTo>
                      <a:pt x="0" y="1147"/>
                    </a:lnTo>
                    <a:lnTo>
                      <a:pt x="0" y="1150"/>
                    </a:lnTo>
                    <a:lnTo>
                      <a:pt x="2" y="1150"/>
                    </a:lnTo>
                    <a:close/>
                    <a:moveTo>
                      <a:pt x="2" y="1136"/>
                    </a:moveTo>
                    <a:lnTo>
                      <a:pt x="2" y="1133"/>
                    </a:lnTo>
                    <a:lnTo>
                      <a:pt x="0" y="1133"/>
                    </a:lnTo>
                    <a:lnTo>
                      <a:pt x="0" y="1136"/>
                    </a:lnTo>
                    <a:lnTo>
                      <a:pt x="2" y="1136"/>
                    </a:lnTo>
                    <a:close/>
                    <a:moveTo>
                      <a:pt x="2" y="1122"/>
                    </a:moveTo>
                    <a:lnTo>
                      <a:pt x="2" y="1119"/>
                    </a:lnTo>
                    <a:lnTo>
                      <a:pt x="0" y="1119"/>
                    </a:lnTo>
                    <a:lnTo>
                      <a:pt x="0" y="1122"/>
                    </a:lnTo>
                    <a:lnTo>
                      <a:pt x="2" y="1122"/>
                    </a:lnTo>
                    <a:close/>
                    <a:moveTo>
                      <a:pt x="2" y="1108"/>
                    </a:moveTo>
                    <a:lnTo>
                      <a:pt x="2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2" y="1108"/>
                    </a:lnTo>
                    <a:close/>
                    <a:moveTo>
                      <a:pt x="2" y="1094"/>
                    </a:moveTo>
                    <a:lnTo>
                      <a:pt x="2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2" y="1094"/>
                    </a:lnTo>
                    <a:close/>
                    <a:moveTo>
                      <a:pt x="2" y="1080"/>
                    </a:moveTo>
                    <a:lnTo>
                      <a:pt x="2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2" y="1080"/>
                    </a:lnTo>
                    <a:close/>
                    <a:moveTo>
                      <a:pt x="2" y="1066"/>
                    </a:moveTo>
                    <a:lnTo>
                      <a:pt x="2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2" y="1066"/>
                    </a:lnTo>
                    <a:close/>
                    <a:moveTo>
                      <a:pt x="2" y="1052"/>
                    </a:moveTo>
                    <a:lnTo>
                      <a:pt x="2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2" y="1052"/>
                    </a:lnTo>
                    <a:close/>
                    <a:moveTo>
                      <a:pt x="2" y="1038"/>
                    </a:moveTo>
                    <a:lnTo>
                      <a:pt x="2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2" y="1038"/>
                    </a:lnTo>
                    <a:close/>
                    <a:moveTo>
                      <a:pt x="2" y="1024"/>
                    </a:moveTo>
                    <a:lnTo>
                      <a:pt x="2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2" y="1024"/>
                    </a:lnTo>
                    <a:close/>
                    <a:moveTo>
                      <a:pt x="2" y="1010"/>
                    </a:moveTo>
                    <a:lnTo>
                      <a:pt x="2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2" y="1010"/>
                    </a:lnTo>
                    <a:close/>
                    <a:moveTo>
                      <a:pt x="2" y="996"/>
                    </a:moveTo>
                    <a:lnTo>
                      <a:pt x="2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2" y="996"/>
                    </a:lnTo>
                    <a:close/>
                    <a:moveTo>
                      <a:pt x="2" y="982"/>
                    </a:moveTo>
                    <a:lnTo>
                      <a:pt x="2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2" y="982"/>
                    </a:lnTo>
                    <a:close/>
                    <a:moveTo>
                      <a:pt x="2" y="968"/>
                    </a:moveTo>
                    <a:lnTo>
                      <a:pt x="2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2" y="968"/>
                    </a:lnTo>
                    <a:close/>
                    <a:moveTo>
                      <a:pt x="2" y="954"/>
                    </a:moveTo>
                    <a:lnTo>
                      <a:pt x="2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2" y="954"/>
                    </a:lnTo>
                    <a:close/>
                    <a:moveTo>
                      <a:pt x="2" y="940"/>
                    </a:moveTo>
                    <a:lnTo>
                      <a:pt x="2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2" y="940"/>
                    </a:lnTo>
                    <a:close/>
                    <a:moveTo>
                      <a:pt x="2" y="927"/>
                    </a:moveTo>
                    <a:lnTo>
                      <a:pt x="2" y="923"/>
                    </a:lnTo>
                    <a:lnTo>
                      <a:pt x="0" y="923"/>
                    </a:lnTo>
                    <a:lnTo>
                      <a:pt x="0" y="927"/>
                    </a:lnTo>
                    <a:lnTo>
                      <a:pt x="2" y="927"/>
                    </a:lnTo>
                    <a:close/>
                    <a:moveTo>
                      <a:pt x="2" y="913"/>
                    </a:moveTo>
                    <a:lnTo>
                      <a:pt x="2" y="909"/>
                    </a:lnTo>
                    <a:lnTo>
                      <a:pt x="0" y="909"/>
                    </a:lnTo>
                    <a:lnTo>
                      <a:pt x="0" y="913"/>
                    </a:lnTo>
                    <a:lnTo>
                      <a:pt x="2" y="913"/>
                    </a:lnTo>
                    <a:close/>
                    <a:moveTo>
                      <a:pt x="2" y="899"/>
                    </a:moveTo>
                    <a:lnTo>
                      <a:pt x="2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2" y="899"/>
                    </a:lnTo>
                    <a:close/>
                    <a:moveTo>
                      <a:pt x="2" y="885"/>
                    </a:moveTo>
                    <a:lnTo>
                      <a:pt x="2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2" y="885"/>
                    </a:lnTo>
                    <a:close/>
                    <a:moveTo>
                      <a:pt x="2" y="871"/>
                    </a:moveTo>
                    <a:lnTo>
                      <a:pt x="2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2" y="871"/>
                    </a:lnTo>
                    <a:close/>
                    <a:moveTo>
                      <a:pt x="2" y="857"/>
                    </a:moveTo>
                    <a:lnTo>
                      <a:pt x="2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2" y="857"/>
                    </a:lnTo>
                    <a:close/>
                    <a:moveTo>
                      <a:pt x="2" y="843"/>
                    </a:moveTo>
                    <a:lnTo>
                      <a:pt x="2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2" y="843"/>
                    </a:lnTo>
                    <a:close/>
                    <a:moveTo>
                      <a:pt x="2" y="829"/>
                    </a:moveTo>
                    <a:lnTo>
                      <a:pt x="2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2" y="829"/>
                    </a:lnTo>
                    <a:close/>
                    <a:moveTo>
                      <a:pt x="2" y="815"/>
                    </a:moveTo>
                    <a:lnTo>
                      <a:pt x="2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2" y="815"/>
                    </a:lnTo>
                    <a:close/>
                    <a:moveTo>
                      <a:pt x="2" y="801"/>
                    </a:moveTo>
                    <a:lnTo>
                      <a:pt x="2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2" y="801"/>
                    </a:lnTo>
                    <a:close/>
                    <a:moveTo>
                      <a:pt x="2" y="787"/>
                    </a:moveTo>
                    <a:lnTo>
                      <a:pt x="2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2" y="787"/>
                    </a:lnTo>
                    <a:close/>
                    <a:moveTo>
                      <a:pt x="2" y="773"/>
                    </a:moveTo>
                    <a:lnTo>
                      <a:pt x="2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2" y="773"/>
                    </a:lnTo>
                    <a:close/>
                    <a:moveTo>
                      <a:pt x="2" y="759"/>
                    </a:moveTo>
                    <a:lnTo>
                      <a:pt x="2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2" y="759"/>
                    </a:lnTo>
                    <a:close/>
                    <a:moveTo>
                      <a:pt x="2" y="745"/>
                    </a:moveTo>
                    <a:lnTo>
                      <a:pt x="2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2" y="745"/>
                    </a:lnTo>
                    <a:close/>
                    <a:moveTo>
                      <a:pt x="2" y="731"/>
                    </a:moveTo>
                    <a:lnTo>
                      <a:pt x="2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2" y="731"/>
                    </a:lnTo>
                    <a:close/>
                    <a:moveTo>
                      <a:pt x="2" y="717"/>
                    </a:moveTo>
                    <a:lnTo>
                      <a:pt x="2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2" y="717"/>
                    </a:lnTo>
                    <a:close/>
                    <a:moveTo>
                      <a:pt x="2" y="703"/>
                    </a:moveTo>
                    <a:lnTo>
                      <a:pt x="2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2" y="703"/>
                    </a:lnTo>
                    <a:close/>
                    <a:moveTo>
                      <a:pt x="2" y="689"/>
                    </a:moveTo>
                    <a:lnTo>
                      <a:pt x="2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2" y="689"/>
                    </a:lnTo>
                    <a:close/>
                    <a:moveTo>
                      <a:pt x="2" y="675"/>
                    </a:moveTo>
                    <a:lnTo>
                      <a:pt x="2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2" y="675"/>
                    </a:lnTo>
                    <a:close/>
                    <a:moveTo>
                      <a:pt x="2" y="661"/>
                    </a:moveTo>
                    <a:lnTo>
                      <a:pt x="2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2" y="661"/>
                    </a:lnTo>
                    <a:close/>
                    <a:moveTo>
                      <a:pt x="2" y="647"/>
                    </a:moveTo>
                    <a:lnTo>
                      <a:pt x="2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2" y="647"/>
                    </a:lnTo>
                    <a:close/>
                    <a:moveTo>
                      <a:pt x="2" y="633"/>
                    </a:moveTo>
                    <a:lnTo>
                      <a:pt x="2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2" y="633"/>
                    </a:lnTo>
                    <a:close/>
                    <a:moveTo>
                      <a:pt x="2" y="619"/>
                    </a:moveTo>
                    <a:lnTo>
                      <a:pt x="2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2" y="619"/>
                    </a:lnTo>
                    <a:close/>
                    <a:moveTo>
                      <a:pt x="2" y="605"/>
                    </a:moveTo>
                    <a:lnTo>
                      <a:pt x="2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2" y="605"/>
                    </a:lnTo>
                    <a:close/>
                    <a:moveTo>
                      <a:pt x="2" y="591"/>
                    </a:moveTo>
                    <a:lnTo>
                      <a:pt x="2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2" y="591"/>
                    </a:lnTo>
                    <a:close/>
                    <a:moveTo>
                      <a:pt x="2" y="577"/>
                    </a:moveTo>
                    <a:lnTo>
                      <a:pt x="2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2" y="577"/>
                    </a:lnTo>
                    <a:close/>
                    <a:moveTo>
                      <a:pt x="2" y="563"/>
                    </a:moveTo>
                    <a:lnTo>
                      <a:pt x="2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2" y="563"/>
                    </a:lnTo>
                    <a:close/>
                    <a:moveTo>
                      <a:pt x="2" y="549"/>
                    </a:moveTo>
                    <a:lnTo>
                      <a:pt x="2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2" y="549"/>
                    </a:lnTo>
                    <a:close/>
                    <a:moveTo>
                      <a:pt x="2" y="535"/>
                    </a:moveTo>
                    <a:lnTo>
                      <a:pt x="2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2" y="535"/>
                    </a:lnTo>
                    <a:close/>
                    <a:moveTo>
                      <a:pt x="2" y="521"/>
                    </a:moveTo>
                    <a:lnTo>
                      <a:pt x="2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2" y="521"/>
                    </a:lnTo>
                    <a:close/>
                    <a:moveTo>
                      <a:pt x="2" y="507"/>
                    </a:moveTo>
                    <a:lnTo>
                      <a:pt x="2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2" y="507"/>
                    </a:lnTo>
                    <a:close/>
                    <a:moveTo>
                      <a:pt x="2" y="493"/>
                    </a:moveTo>
                    <a:lnTo>
                      <a:pt x="2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2" y="493"/>
                    </a:lnTo>
                    <a:close/>
                    <a:moveTo>
                      <a:pt x="2" y="479"/>
                    </a:moveTo>
                    <a:lnTo>
                      <a:pt x="2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2" y="479"/>
                    </a:lnTo>
                    <a:close/>
                    <a:moveTo>
                      <a:pt x="2" y="465"/>
                    </a:moveTo>
                    <a:lnTo>
                      <a:pt x="2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2" y="465"/>
                    </a:lnTo>
                    <a:close/>
                    <a:moveTo>
                      <a:pt x="2" y="451"/>
                    </a:moveTo>
                    <a:lnTo>
                      <a:pt x="2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2" y="451"/>
                    </a:lnTo>
                    <a:close/>
                    <a:moveTo>
                      <a:pt x="2" y="437"/>
                    </a:moveTo>
                    <a:lnTo>
                      <a:pt x="2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2" y="437"/>
                    </a:lnTo>
                    <a:close/>
                    <a:moveTo>
                      <a:pt x="2" y="423"/>
                    </a:moveTo>
                    <a:lnTo>
                      <a:pt x="2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2" y="423"/>
                    </a:lnTo>
                    <a:close/>
                    <a:moveTo>
                      <a:pt x="2" y="409"/>
                    </a:moveTo>
                    <a:lnTo>
                      <a:pt x="2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2" y="409"/>
                    </a:lnTo>
                    <a:close/>
                    <a:moveTo>
                      <a:pt x="2" y="395"/>
                    </a:moveTo>
                    <a:lnTo>
                      <a:pt x="2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2" y="395"/>
                    </a:lnTo>
                    <a:close/>
                    <a:moveTo>
                      <a:pt x="2" y="381"/>
                    </a:moveTo>
                    <a:lnTo>
                      <a:pt x="2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2" y="381"/>
                    </a:lnTo>
                    <a:close/>
                    <a:moveTo>
                      <a:pt x="2" y="367"/>
                    </a:moveTo>
                    <a:lnTo>
                      <a:pt x="2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2" y="367"/>
                    </a:lnTo>
                    <a:close/>
                    <a:moveTo>
                      <a:pt x="2" y="353"/>
                    </a:moveTo>
                    <a:lnTo>
                      <a:pt x="2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2" y="353"/>
                    </a:lnTo>
                    <a:close/>
                    <a:moveTo>
                      <a:pt x="2" y="339"/>
                    </a:moveTo>
                    <a:lnTo>
                      <a:pt x="2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2" y="339"/>
                    </a:lnTo>
                    <a:close/>
                    <a:moveTo>
                      <a:pt x="2" y="325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2" y="325"/>
                    </a:lnTo>
                    <a:close/>
                    <a:moveTo>
                      <a:pt x="2" y="311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2" y="311"/>
                    </a:lnTo>
                    <a:close/>
                    <a:moveTo>
                      <a:pt x="2" y="297"/>
                    </a:moveTo>
                    <a:lnTo>
                      <a:pt x="2" y="294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2" y="297"/>
                    </a:lnTo>
                    <a:close/>
                    <a:moveTo>
                      <a:pt x="2" y="283"/>
                    </a:moveTo>
                    <a:lnTo>
                      <a:pt x="2" y="280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2" y="283"/>
                    </a:lnTo>
                    <a:close/>
                    <a:moveTo>
                      <a:pt x="2" y="269"/>
                    </a:moveTo>
                    <a:lnTo>
                      <a:pt x="2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2" y="269"/>
                    </a:lnTo>
                    <a:close/>
                    <a:moveTo>
                      <a:pt x="2" y="255"/>
                    </a:moveTo>
                    <a:lnTo>
                      <a:pt x="2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2" y="255"/>
                    </a:lnTo>
                    <a:close/>
                    <a:moveTo>
                      <a:pt x="2" y="241"/>
                    </a:moveTo>
                    <a:lnTo>
                      <a:pt x="2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2" y="241"/>
                    </a:lnTo>
                    <a:close/>
                    <a:moveTo>
                      <a:pt x="2" y="227"/>
                    </a:moveTo>
                    <a:lnTo>
                      <a:pt x="2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5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2" y="45"/>
                    </a:lnTo>
                    <a:close/>
                    <a:moveTo>
                      <a:pt x="2" y="31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2" y="31"/>
                    </a:lnTo>
                    <a:close/>
                    <a:moveTo>
                      <a:pt x="2" y="17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2" y="17"/>
                    </a:lnTo>
                    <a:close/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  <a:moveTo>
                      <a:pt x="2" y="1248"/>
                    </a:moveTo>
                    <a:lnTo>
                      <a:pt x="2" y="1245"/>
                    </a:lnTo>
                    <a:lnTo>
                      <a:pt x="0" y="1245"/>
                    </a:lnTo>
                    <a:lnTo>
                      <a:pt x="0" y="1248"/>
                    </a:lnTo>
                    <a:lnTo>
                      <a:pt x="2" y="12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0" name="Rectangle 66"/>
              <p:cNvSpPr>
                <a:spLocks noChangeArrowheads="1"/>
              </p:cNvSpPr>
              <p:nvPr/>
            </p:nvSpPr>
            <p:spPr bwMode="auto">
              <a:xfrm>
                <a:off x="5475" y="921"/>
                <a:ext cx="7" cy="1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1" name="Rectangle 67"/>
              <p:cNvSpPr>
                <a:spLocks noChangeArrowheads="1"/>
              </p:cNvSpPr>
              <p:nvPr/>
            </p:nvSpPr>
            <p:spPr bwMode="auto">
              <a:xfrm>
                <a:off x="2233" y="910"/>
                <a:ext cx="7" cy="1263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2" name="Rectangle 68"/>
              <p:cNvSpPr>
                <a:spLocks noChangeArrowheads="1"/>
              </p:cNvSpPr>
              <p:nvPr/>
            </p:nvSpPr>
            <p:spPr bwMode="auto">
              <a:xfrm>
                <a:off x="2234" y="910"/>
                <a:ext cx="4" cy="125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3" name="Rectangle 69"/>
              <p:cNvSpPr>
                <a:spLocks noChangeArrowheads="1"/>
              </p:cNvSpPr>
              <p:nvPr/>
            </p:nvSpPr>
            <p:spPr bwMode="auto">
              <a:xfrm>
                <a:off x="2233" y="910"/>
                <a:ext cx="7" cy="1263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4" name="Rectangle 70"/>
              <p:cNvSpPr>
                <a:spLocks noChangeArrowheads="1"/>
              </p:cNvSpPr>
              <p:nvPr/>
            </p:nvSpPr>
            <p:spPr bwMode="auto">
              <a:xfrm>
                <a:off x="4143" y="910"/>
                <a:ext cx="7" cy="1263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5" name="Rectangle 71"/>
              <p:cNvSpPr>
                <a:spLocks noChangeArrowheads="1"/>
              </p:cNvSpPr>
              <p:nvPr/>
            </p:nvSpPr>
            <p:spPr bwMode="auto">
              <a:xfrm>
                <a:off x="4143" y="910"/>
                <a:ext cx="4" cy="125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6" name="Rectangle 72"/>
              <p:cNvSpPr>
                <a:spLocks noChangeArrowheads="1"/>
              </p:cNvSpPr>
              <p:nvPr/>
            </p:nvSpPr>
            <p:spPr bwMode="auto">
              <a:xfrm>
                <a:off x="4143" y="910"/>
                <a:ext cx="7" cy="1263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7" name="Rectangle 73"/>
              <p:cNvSpPr>
                <a:spLocks noChangeArrowheads="1"/>
              </p:cNvSpPr>
              <p:nvPr/>
            </p:nvSpPr>
            <p:spPr bwMode="auto">
              <a:xfrm>
                <a:off x="327" y="216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8" name="Rectangle 74"/>
              <p:cNvSpPr>
                <a:spLocks noChangeArrowheads="1"/>
              </p:cNvSpPr>
              <p:nvPr/>
            </p:nvSpPr>
            <p:spPr bwMode="auto">
              <a:xfrm>
                <a:off x="327" y="2168"/>
                <a:ext cx="5152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09" name="Rectangle 75"/>
              <p:cNvSpPr>
                <a:spLocks noChangeArrowheads="1"/>
              </p:cNvSpPr>
              <p:nvPr/>
            </p:nvSpPr>
            <p:spPr bwMode="auto">
              <a:xfrm>
                <a:off x="327" y="216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0" name="Rectangle 76"/>
              <p:cNvSpPr>
                <a:spLocks noChangeArrowheads="1"/>
              </p:cNvSpPr>
              <p:nvPr/>
            </p:nvSpPr>
            <p:spPr bwMode="auto">
              <a:xfrm>
                <a:off x="327" y="195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1" name="Rectangle 77"/>
              <p:cNvSpPr>
                <a:spLocks noChangeArrowheads="1"/>
              </p:cNvSpPr>
              <p:nvPr/>
            </p:nvSpPr>
            <p:spPr bwMode="auto">
              <a:xfrm>
                <a:off x="327" y="1958"/>
                <a:ext cx="5152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2" name="Rectangle 78"/>
              <p:cNvSpPr>
                <a:spLocks noChangeArrowheads="1"/>
              </p:cNvSpPr>
              <p:nvPr/>
            </p:nvSpPr>
            <p:spPr bwMode="auto">
              <a:xfrm>
                <a:off x="327" y="195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3" name="Rectangle 79"/>
              <p:cNvSpPr>
                <a:spLocks noChangeArrowheads="1"/>
              </p:cNvSpPr>
              <p:nvPr/>
            </p:nvSpPr>
            <p:spPr bwMode="auto">
              <a:xfrm>
                <a:off x="327" y="174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4" name="Rectangle 80"/>
              <p:cNvSpPr>
                <a:spLocks noChangeArrowheads="1"/>
              </p:cNvSpPr>
              <p:nvPr/>
            </p:nvSpPr>
            <p:spPr bwMode="auto">
              <a:xfrm>
                <a:off x="327" y="1748"/>
                <a:ext cx="5152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5" name="Rectangle 81"/>
              <p:cNvSpPr>
                <a:spLocks noChangeArrowheads="1"/>
              </p:cNvSpPr>
              <p:nvPr/>
            </p:nvSpPr>
            <p:spPr bwMode="auto">
              <a:xfrm>
                <a:off x="327" y="174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6" name="Rectangle 82"/>
              <p:cNvSpPr>
                <a:spLocks noChangeArrowheads="1"/>
              </p:cNvSpPr>
              <p:nvPr/>
            </p:nvSpPr>
            <p:spPr bwMode="auto">
              <a:xfrm>
                <a:off x="327" y="153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7" name="Rectangle 83"/>
              <p:cNvSpPr>
                <a:spLocks noChangeArrowheads="1"/>
              </p:cNvSpPr>
              <p:nvPr/>
            </p:nvSpPr>
            <p:spPr bwMode="auto">
              <a:xfrm>
                <a:off x="327" y="1538"/>
                <a:ext cx="5152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8" name="Rectangle 84"/>
              <p:cNvSpPr>
                <a:spLocks noChangeArrowheads="1"/>
              </p:cNvSpPr>
              <p:nvPr/>
            </p:nvSpPr>
            <p:spPr bwMode="auto">
              <a:xfrm>
                <a:off x="327" y="153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19" name="Rectangle 85"/>
              <p:cNvSpPr>
                <a:spLocks noChangeArrowheads="1"/>
              </p:cNvSpPr>
              <p:nvPr/>
            </p:nvSpPr>
            <p:spPr bwMode="auto">
              <a:xfrm>
                <a:off x="327" y="132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0" name="Rectangle 86"/>
              <p:cNvSpPr>
                <a:spLocks noChangeArrowheads="1"/>
              </p:cNvSpPr>
              <p:nvPr/>
            </p:nvSpPr>
            <p:spPr bwMode="auto">
              <a:xfrm>
                <a:off x="327" y="1328"/>
                <a:ext cx="5152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1" name="Rectangle 87"/>
              <p:cNvSpPr>
                <a:spLocks noChangeArrowheads="1"/>
              </p:cNvSpPr>
              <p:nvPr/>
            </p:nvSpPr>
            <p:spPr bwMode="auto">
              <a:xfrm>
                <a:off x="327" y="1326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2" name="Rectangle 88"/>
              <p:cNvSpPr>
                <a:spLocks noChangeArrowheads="1"/>
              </p:cNvSpPr>
              <p:nvPr/>
            </p:nvSpPr>
            <p:spPr bwMode="auto">
              <a:xfrm>
                <a:off x="327" y="1117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3" name="Rectangle 89"/>
              <p:cNvSpPr>
                <a:spLocks noChangeArrowheads="1"/>
              </p:cNvSpPr>
              <p:nvPr/>
            </p:nvSpPr>
            <p:spPr bwMode="auto">
              <a:xfrm>
                <a:off x="327" y="1118"/>
                <a:ext cx="5152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4" name="Rectangle 90"/>
              <p:cNvSpPr>
                <a:spLocks noChangeArrowheads="1"/>
              </p:cNvSpPr>
              <p:nvPr/>
            </p:nvSpPr>
            <p:spPr bwMode="auto">
              <a:xfrm>
                <a:off x="327" y="1117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5" name="Rectangle 91"/>
              <p:cNvSpPr>
                <a:spLocks noChangeArrowheads="1"/>
              </p:cNvSpPr>
              <p:nvPr/>
            </p:nvSpPr>
            <p:spPr bwMode="auto">
              <a:xfrm>
                <a:off x="327" y="907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6" name="Rectangle 92"/>
              <p:cNvSpPr>
                <a:spLocks noChangeArrowheads="1"/>
              </p:cNvSpPr>
              <p:nvPr/>
            </p:nvSpPr>
            <p:spPr bwMode="auto">
              <a:xfrm>
                <a:off x="327" y="909"/>
                <a:ext cx="5152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7" name="Rectangle 93"/>
              <p:cNvSpPr>
                <a:spLocks noChangeArrowheads="1"/>
              </p:cNvSpPr>
              <p:nvPr/>
            </p:nvSpPr>
            <p:spPr bwMode="auto">
              <a:xfrm>
                <a:off x="327" y="907"/>
                <a:ext cx="5155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8" name="Line 94"/>
              <p:cNvSpPr>
                <a:spLocks noChangeShapeType="1"/>
              </p:cNvSpPr>
              <p:nvPr/>
            </p:nvSpPr>
            <p:spPr bwMode="auto">
              <a:xfrm>
                <a:off x="327" y="2169"/>
                <a:ext cx="51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29" name="Line 95"/>
              <p:cNvSpPr>
                <a:spLocks noChangeShapeType="1"/>
              </p:cNvSpPr>
              <p:nvPr/>
            </p:nvSpPr>
            <p:spPr bwMode="auto">
              <a:xfrm>
                <a:off x="327" y="910"/>
                <a:ext cx="51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0" name="Line 96"/>
              <p:cNvSpPr>
                <a:spLocks noChangeShapeType="1"/>
              </p:cNvSpPr>
              <p:nvPr/>
            </p:nvSpPr>
            <p:spPr bwMode="auto">
              <a:xfrm flipV="1">
                <a:off x="2236" y="2118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1" name="Line 97"/>
              <p:cNvSpPr>
                <a:spLocks noChangeShapeType="1"/>
              </p:cNvSpPr>
              <p:nvPr/>
            </p:nvSpPr>
            <p:spPr bwMode="auto">
              <a:xfrm flipV="1">
                <a:off x="4145" y="2118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2" name="Line 98"/>
              <p:cNvSpPr>
                <a:spLocks noChangeShapeType="1"/>
              </p:cNvSpPr>
              <p:nvPr/>
            </p:nvSpPr>
            <p:spPr bwMode="auto">
              <a:xfrm>
                <a:off x="2236" y="910"/>
                <a:ext cx="0" cy="52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3" name="Line 99"/>
              <p:cNvSpPr>
                <a:spLocks noChangeShapeType="1"/>
              </p:cNvSpPr>
              <p:nvPr/>
            </p:nvSpPr>
            <p:spPr bwMode="auto">
              <a:xfrm>
                <a:off x="4145" y="910"/>
                <a:ext cx="0" cy="52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4" name="Line 100"/>
              <p:cNvSpPr>
                <a:spLocks noChangeShapeType="1"/>
              </p:cNvSpPr>
              <p:nvPr/>
            </p:nvSpPr>
            <p:spPr bwMode="auto">
              <a:xfrm flipV="1">
                <a:off x="902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5" name="Line 101"/>
              <p:cNvSpPr>
                <a:spLocks noChangeShapeType="1"/>
              </p:cNvSpPr>
              <p:nvPr/>
            </p:nvSpPr>
            <p:spPr bwMode="auto">
              <a:xfrm flipV="1">
                <a:off x="1238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6" name="Line 102"/>
              <p:cNvSpPr>
                <a:spLocks noChangeShapeType="1"/>
              </p:cNvSpPr>
              <p:nvPr/>
            </p:nvSpPr>
            <p:spPr bwMode="auto">
              <a:xfrm flipV="1">
                <a:off x="1476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7" name="Line 103"/>
              <p:cNvSpPr>
                <a:spLocks noChangeShapeType="1"/>
              </p:cNvSpPr>
              <p:nvPr/>
            </p:nvSpPr>
            <p:spPr bwMode="auto">
              <a:xfrm flipV="1">
                <a:off x="1661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8" name="Line 104"/>
              <p:cNvSpPr>
                <a:spLocks noChangeShapeType="1"/>
              </p:cNvSpPr>
              <p:nvPr/>
            </p:nvSpPr>
            <p:spPr bwMode="auto">
              <a:xfrm flipV="1">
                <a:off x="1812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39" name="Line 105"/>
              <p:cNvSpPr>
                <a:spLocks noChangeShapeType="1"/>
              </p:cNvSpPr>
              <p:nvPr/>
            </p:nvSpPr>
            <p:spPr bwMode="auto">
              <a:xfrm flipV="1">
                <a:off x="1940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0" name="Line 106"/>
              <p:cNvSpPr>
                <a:spLocks noChangeShapeType="1"/>
              </p:cNvSpPr>
              <p:nvPr/>
            </p:nvSpPr>
            <p:spPr bwMode="auto">
              <a:xfrm flipV="1">
                <a:off x="2051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1" name="Line 107"/>
              <p:cNvSpPr>
                <a:spLocks noChangeShapeType="1"/>
              </p:cNvSpPr>
              <p:nvPr/>
            </p:nvSpPr>
            <p:spPr bwMode="auto">
              <a:xfrm flipV="1">
                <a:off x="2149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2" name="Line 108"/>
              <p:cNvSpPr>
                <a:spLocks noChangeShapeType="1"/>
              </p:cNvSpPr>
              <p:nvPr/>
            </p:nvSpPr>
            <p:spPr bwMode="auto">
              <a:xfrm flipV="1">
                <a:off x="2236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3" name="Line 109"/>
              <p:cNvSpPr>
                <a:spLocks noChangeShapeType="1"/>
              </p:cNvSpPr>
              <p:nvPr/>
            </p:nvSpPr>
            <p:spPr bwMode="auto">
              <a:xfrm flipV="1">
                <a:off x="2810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4" name="Line 110"/>
              <p:cNvSpPr>
                <a:spLocks noChangeShapeType="1"/>
              </p:cNvSpPr>
              <p:nvPr/>
            </p:nvSpPr>
            <p:spPr bwMode="auto">
              <a:xfrm flipV="1">
                <a:off x="3147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5" name="Line 111"/>
              <p:cNvSpPr>
                <a:spLocks noChangeShapeType="1"/>
              </p:cNvSpPr>
              <p:nvPr/>
            </p:nvSpPr>
            <p:spPr bwMode="auto">
              <a:xfrm flipV="1">
                <a:off x="3385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6" name="Line 112"/>
              <p:cNvSpPr>
                <a:spLocks noChangeShapeType="1"/>
              </p:cNvSpPr>
              <p:nvPr/>
            </p:nvSpPr>
            <p:spPr bwMode="auto">
              <a:xfrm flipV="1">
                <a:off x="3570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7" name="Line 113"/>
              <p:cNvSpPr>
                <a:spLocks noChangeShapeType="1"/>
              </p:cNvSpPr>
              <p:nvPr/>
            </p:nvSpPr>
            <p:spPr bwMode="auto">
              <a:xfrm flipV="1">
                <a:off x="3721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8" name="Line 114"/>
              <p:cNvSpPr>
                <a:spLocks noChangeShapeType="1"/>
              </p:cNvSpPr>
              <p:nvPr/>
            </p:nvSpPr>
            <p:spPr bwMode="auto">
              <a:xfrm flipV="1">
                <a:off x="3849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49" name="Line 115"/>
              <p:cNvSpPr>
                <a:spLocks noChangeShapeType="1"/>
              </p:cNvSpPr>
              <p:nvPr/>
            </p:nvSpPr>
            <p:spPr bwMode="auto">
              <a:xfrm flipV="1">
                <a:off x="3960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0" name="Line 116"/>
              <p:cNvSpPr>
                <a:spLocks noChangeShapeType="1"/>
              </p:cNvSpPr>
              <p:nvPr/>
            </p:nvSpPr>
            <p:spPr bwMode="auto">
              <a:xfrm flipV="1">
                <a:off x="4057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1" name="Line 117"/>
              <p:cNvSpPr>
                <a:spLocks noChangeShapeType="1"/>
              </p:cNvSpPr>
              <p:nvPr/>
            </p:nvSpPr>
            <p:spPr bwMode="auto">
              <a:xfrm flipV="1">
                <a:off x="4145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2" name="Line 118"/>
              <p:cNvSpPr>
                <a:spLocks noChangeShapeType="1"/>
              </p:cNvSpPr>
              <p:nvPr/>
            </p:nvSpPr>
            <p:spPr bwMode="auto">
              <a:xfrm flipV="1">
                <a:off x="4720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3" name="Line 119"/>
              <p:cNvSpPr>
                <a:spLocks noChangeShapeType="1"/>
              </p:cNvSpPr>
              <p:nvPr/>
            </p:nvSpPr>
            <p:spPr bwMode="auto">
              <a:xfrm flipV="1">
                <a:off x="5055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4" name="Line 120"/>
              <p:cNvSpPr>
                <a:spLocks noChangeShapeType="1"/>
              </p:cNvSpPr>
              <p:nvPr/>
            </p:nvSpPr>
            <p:spPr bwMode="auto">
              <a:xfrm flipV="1">
                <a:off x="5294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5" name="Line 121"/>
              <p:cNvSpPr>
                <a:spLocks noChangeShapeType="1"/>
              </p:cNvSpPr>
              <p:nvPr/>
            </p:nvSpPr>
            <p:spPr bwMode="auto">
              <a:xfrm flipV="1">
                <a:off x="5479" y="2144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6" name="Line 122"/>
              <p:cNvSpPr>
                <a:spLocks noChangeShapeType="1"/>
              </p:cNvSpPr>
              <p:nvPr/>
            </p:nvSpPr>
            <p:spPr bwMode="auto">
              <a:xfrm>
                <a:off x="902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7" name="Line 123"/>
              <p:cNvSpPr>
                <a:spLocks noChangeShapeType="1"/>
              </p:cNvSpPr>
              <p:nvPr/>
            </p:nvSpPr>
            <p:spPr bwMode="auto">
              <a:xfrm>
                <a:off x="1238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8" name="Line 124"/>
              <p:cNvSpPr>
                <a:spLocks noChangeShapeType="1"/>
              </p:cNvSpPr>
              <p:nvPr/>
            </p:nvSpPr>
            <p:spPr bwMode="auto">
              <a:xfrm>
                <a:off x="1476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59" name="Line 125"/>
              <p:cNvSpPr>
                <a:spLocks noChangeShapeType="1"/>
              </p:cNvSpPr>
              <p:nvPr/>
            </p:nvSpPr>
            <p:spPr bwMode="auto">
              <a:xfrm>
                <a:off x="1661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0" name="Line 126"/>
              <p:cNvSpPr>
                <a:spLocks noChangeShapeType="1"/>
              </p:cNvSpPr>
              <p:nvPr/>
            </p:nvSpPr>
            <p:spPr bwMode="auto">
              <a:xfrm>
                <a:off x="1812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1" name="Line 127"/>
              <p:cNvSpPr>
                <a:spLocks noChangeShapeType="1"/>
              </p:cNvSpPr>
              <p:nvPr/>
            </p:nvSpPr>
            <p:spPr bwMode="auto">
              <a:xfrm>
                <a:off x="1940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2" name="Line 128"/>
              <p:cNvSpPr>
                <a:spLocks noChangeShapeType="1"/>
              </p:cNvSpPr>
              <p:nvPr/>
            </p:nvSpPr>
            <p:spPr bwMode="auto">
              <a:xfrm>
                <a:off x="2051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3" name="Line 129"/>
              <p:cNvSpPr>
                <a:spLocks noChangeShapeType="1"/>
              </p:cNvSpPr>
              <p:nvPr/>
            </p:nvSpPr>
            <p:spPr bwMode="auto">
              <a:xfrm>
                <a:off x="2149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4" name="Line 130"/>
              <p:cNvSpPr>
                <a:spLocks noChangeShapeType="1"/>
              </p:cNvSpPr>
              <p:nvPr/>
            </p:nvSpPr>
            <p:spPr bwMode="auto">
              <a:xfrm>
                <a:off x="2236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5" name="Line 131"/>
              <p:cNvSpPr>
                <a:spLocks noChangeShapeType="1"/>
              </p:cNvSpPr>
              <p:nvPr/>
            </p:nvSpPr>
            <p:spPr bwMode="auto">
              <a:xfrm>
                <a:off x="2810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6" name="Line 132"/>
              <p:cNvSpPr>
                <a:spLocks noChangeShapeType="1"/>
              </p:cNvSpPr>
              <p:nvPr/>
            </p:nvSpPr>
            <p:spPr bwMode="auto">
              <a:xfrm>
                <a:off x="3147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7" name="Line 133"/>
              <p:cNvSpPr>
                <a:spLocks noChangeShapeType="1"/>
              </p:cNvSpPr>
              <p:nvPr/>
            </p:nvSpPr>
            <p:spPr bwMode="auto">
              <a:xfrm>
                <a:off x="3385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8" name="Line 134"/>
              <p:cNvSpPr>
                <a:spLocks noChangeShapeType="1"/>
              </p:cNvSpPr>
              <p:nvPr/>
            </p:nvSpPr>
            <p:spPr bwMode="auto">
              <a:xfrm>
                <a:off x="3570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69" name="Line 135"/>
              <p:cNvSpPr>
                <a:spLocks noChangeShapeType="1"/>
              </p:cNvSpPr>
              <p:nvPr/>
            </p:nvSpPr>
            <p:spPr bwMode="auto">
              <a:xfrm>
                <a:off x="3721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0" name="Line 136"/>
              <p:cNvSpPr>
                <a:spLocks noChangeShapeType="1"/>
              </p:cNvSpPr>
              <p:nvPr/>
            </p:nvSpPr>
            <p:spPr bwMode="auto">
              <a:xfrm>
                <a:off x="3849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1" name="Line 137"/>
              <p:cNvSpPr>
                <a:spLocks noChangeShapeType="1"/>
              </p:cNvSpPr>
              <p:nvPr/>
            </p:nvSpPr>
            <p:spPr bwMode="auto">
              <a:xfrm>
                <a:off x="3960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2" name="Line 138"/>
              <p:cNvSpPr>
                <a:spLocks noChangeShapeType="1"/>
              </p:cNvSpPr>
              <p:nvPr/>
            </p:nvSpPr>
            <p:spPr bwMode="auto">
              <a:xfrm>
                <a:off x="4057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3" name="Line 139"/>
              <p:cNvSpPr>
                <a:spLocks noChangeShapeType="1"/>
              </p:cNvSpPr>
              <p:nvPr/>
            </p:nvSpPr>
            <p:spPr bwMode="auto">
              <a:xfrm>
                <a:off x="4145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4" name="Line 140"/>
              <p:cNvSpPr>
                <a:spLocks noChangeShapeType="1"/>
              </p:cNvSpPr>
              <p:nvPr/>
            </p:nvSpPr>
            <p:spPr bwMode="auto">
              <a:xfrm>
                <a:off x="4720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5" name="Line 141"/>
              <p:cNvSpPr>
                <a:spLocks noChangeShapeType="1"/>
              </p:cNvSpPr>
              <p:nvPr/>
            </p:nvSpPr>
            <p:spPr bwMode="auto">
              <a:xfrm>
                <a:off x="5055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6" name="Line 142"/>
              <p:cNvSpPr>
                <a:spLocks noChangeShapeType="1"/>
              </p:cNvSpPr>
              <p:nvPr/>
            </p:nvSpPr>
            <p:spPr bwMode="auto">
              <a:xfrm>
                <a:off x="5294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7" name="Line 143"/>
              <p:cNvSpPr>
                <a:spLocks noChangeShapeType="1"/>
              </p:cNvSpPr>
              <p:nvPr/>
            </p:nvSpPr>
            <p:spPr bwMode="auto">
              <a:xfrm>
                <a:off x="5479" y="91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8" name="Line 144"/>
              <p:cNvSpPr>
                <a:spLocks noChangeShapeType="1"/>
              </p:cNvSpPr>
              <p:nvPr/>
            </p:nvSpPr>
            <p:spPr bwMode="auto">
              <a:xfrm flipV="1">
                <a:off x="327" y="910"/>
                <a:ext cx="0" cy="1259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79" name="Line 145"/>
              <p:cNvSpPr>
                <a:spLocks noChangeShapeType="1"/>
              </p:cNvSpPr>
              <p:nvPr/>
            </p:nvSpPr>
            <p:spPr bwMode="auto">
              <a:xfrm flipV="1">
                <a:off x="5479" y="910"/>
                <a:ext cx="0" cy="1259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0" name="Line 146"/>
              <p:cNvSpPr>
                <a:spLocks noChangeShapeType="1"/>
              </p:cNvSpPr>
              <p:nvPr/>
            </p:nvSpPr>
            <p:spPr bwMode="auto">
              <a:xfrm>
                <a:off x="327" y="2169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1" name="Line 147"/>
              <p:cNvSpPr>
                <a:spLocks noChangeShapeType="1"/>
              </p:cNvSpPr>
              <p:nvPr/>
            </p:nvSpPr>
            <p:spPr bwMode="auto">
              <a:xfrm>
                <a:off x="327" y="1959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2" name="Line 148"/>
              <p:cNvSpPr>
                <a:spLocks noChangeShapeType="1"/>
              </p:cNvSpPr>
              <p:nvPr/>
            </p:nvSpPr>
            <p:spPr bwMode="auto">
              <a:xfrm>
                <a:off x="327" y="175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3" name="Line 149"/>
              <p:cNvSpPr>
                <a:spLocks noChangeShapeType="1"/>
              </p:cNvSpPr>
              <p:nvPr/>
            </p:nvSpPr>
            <p:spPr bwMode="auto">
              <a:xfrm>
                <a:off x="327" y="154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4" name="Line 150"/>
              <p:cNvSpPr>
                <a:spLocks noChangeShapeType="1"/>
              </p:cNvSpPr>
              <p:nvPr/>
            </p:nvSpPr>
            <p:spPr bwMode="auto">
              <a:xfrm>
                <a:off x="327" y="133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5" name="Line 151"/>
              <p:cNvSpPr>
                <a:spLocks noChangeShapeType="1"/>
              </p:cNvSpPr>
              <p:nvPr/>
            </p:nvSpPr>
            <p:spPr bwMode="auto">
              <a:xfrm>
                <a:off x="327" y="112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6" name="Line 152"/>
              <p:cNvSpPr>
                <a:spLocks noChangeShapeType="1"/>
              </p:cNvSpPr>
              <p:nvPr/>
            </p:nvSpPr>
            <p:spPr bwMode="auto">
              <a:xfrm>
                <a:off x="327" y="91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7" name="Line 153"/>
              <p:cNvSpPr>
                <a:spLocks noChangeShapeType="1"/>
              </p:cNvSpPr>
              <p:nvPr/>
            </p:nvSpPr>
            <p:spPr bwMode="auto">
              <a:xfrm flipH="1">
                <a:off x="5428" y="2169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8" name="Line 154"/>
              <p:cNvSpPr>
                <a:spLocks noChangeShapeType="1"/>
              </p:cNvSpPr>
              <p:nvPr/>
            </p:nvSpPr>
            <p:spPr bwMode="auto">
              <a:xfrm flipH="1">
                <a:off x="5428" y="1959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89" name="Line 155"/>
              <p:cNvSpPr>
                <a:spLocks noChangeShapeType="1"/>
              </p:cNvSpPr>
              <p:nvPr/>
            </p:nvSpPr>
            <p:spPr bwMode="auto">
              <a:xfrm flipH="1">
                <a:off x="5428" y="175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0" name="Line 156"/>
              <p:cNvSpPr>
                <a:spLocks noChangeShapeType="1"/>
              </p:cNvSpPr>
              <p:nvPr/>
            </p:nvSpPr>
            <p:spPr bwMode="auto">
              <a:xfrm flipH="1">
                <a:off x="5428" y="154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1" name="Line 157"/>
              <p:cNvSpPr>
                <a:spLocks noChangeShapeType="1"/>
              </p:cNvSpPr>
              <p:nvPr/>
            </p:nvSpPr>
            <p:spPr bwMode="auto">
              <a:xfrm flipH="1">
                <a:off x="5428" y="133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2" name="Line 158"/>
              <p:cNvSpPr>
                <a:spLocks noChangeShapeType="1"/>
              </p:cNvSpPr>
              <p:nvPr/>
            </p:nvSpPr>
            <p:spPr bwMode="auto">
              <a:xfrm flipH="1">
                <a:off x="5428" y="112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3" name="Line 159"/>
              <p:cNvSpPr>
                <a:spLocks noChangeShapeType="1"/>
              </p:cNvSpPr>
              <p:nvPr/>
            </p:nvSpPr>
            <p:spPr bwMode="auto">
              <a:xfrm flipH="1">
                <a:off x="5428" y="91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4" name="Rectangle 160"/>
              <p:cNvSpPr>
                <a:spLocks noChangeArrowheads="1"/>
              </p:cNvSpPr>
              <p:nvPr/>
            </p:nvSpPr>
            <p:spPr bwMode="auto">
              <a:xfrm>
                <a:off x="208" y="2135"/>
                <a:ext cx="10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-80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5" name="Rectangle 161"/>
              <p:cNvSpPr>
                <a:spLocks noChangeArrowheads="1"/>
              </p:cNvSpPr>
              <p:nvPr/>
            </p:nvSpPr>
            <p:spPr bwMode="auto">
              <a:xfrm>
                <a:off x="208" y="1925"/>
                <a:ext cx="10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-60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6" name="Rectangle 162"/>
              <p:cNvSpPr>
                <a:spLocks noChangeArrowheads="1"/>
              </p:cNvSpPr>
              <p:nvPr/>
            </p:nvSpPr>
            <p:spPr bwMode="auto">
              <a:xfrm>
                <a:off x="208" y="1715"/>
                <a:ext cx="10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-40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7" name="Rectangle 163"/>
              <p:cNvSpPr>
                <a:spLocks noChangeArrowheads="1"/>
              </p:cNvSpPr>
              <p:nvPr/>
            </p:nvSpPr>
            <p:spPr bwMode="auto">
              <a:xfrm>
                <a:off x="208" y="1505"/>
                <a:ext cx="10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-20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8" name="Rectangle 164"/>
              <p:cNvSpPr>
                <a:spLocks noChangeArrowheads="1"/>
              </p:cNvSpPr>
              <p:nvPr/>
            </p:nvSpPr>
            <p:spPr bwMode="auto">
              <a:xfrm>
                <a:off x="264" y="1295"/>
                <a:ext cx="39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799" name="Rectangle 165"/>
              <p:cNvSpPr>
                <a:spLocks noChangeArrowheads="1"/>
              </p:cNvSpPr>
              <p:nvPr/>
            </p:nvSpPr>
            <p:spPr bwMode="auto">
              <a:xfrm>
                <a:off x="229" y="1086"/>
                <a:ext cx="77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0" name="Rectangle 166"/>
              <p:cNvSpPr>
                <a:spLocks noChangeArrowheads="1"/>
              </p:cNvSpPr>
              <p:nvPr/>
            </p:nvSpPr>
            <p:spPr bwMode="auto">
              <a:xfrm>
                <a:off x="229" y="876"/>
                <a:ext cx="77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1" name="Rectangle 167"/>
              <p:cNvSpPr>
                <a:spLocks noChangeArrowheads="1"/>
              </p:cNvSpPr>
              <p:nvPr/>
            </p:nvSpPr>
            <p:spPr bwMode="auto">
              <a:xfrm rot="16200000">
                <a:off x="127" y="1678"/>
                <a:ext cx="6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2" name="Rectangle 168"/>
              <p:cNvSpPr>
                <a:spLocks noChangeArrowheads="1"/>
              </p:cNvSpPr>
              <p:nvPr/>
            </p:nvSpPr>
            <p:spPr bwMode="auto">
              <a:xfrm rot="16200000">
                <a:off x="143" y="1635"/>
                <a:ext cx="35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3" name="Rectangle 169"/>
              <p:cNvSpPr>
                <a:spLocks noChangeArrowheads="1"/>
              </p:cNvSpPr>
              <p:nvPr/>
            </p:nvSpPr>
            <p:spPr bwMode="auto">
              <a:xfrm rot="16200000">
                <a:off x="143" y="1598"/>
                <a:ext cx="35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4" name="Rectangle 170"/>
              <p:cNvSpPr>
                <a:spLocks noChangeArrowheads="1"/>
              </p:cNvSpPr>
              <p:nvPr/>
            </p:nvSpPr>
            <p:spPr bwMode="auto">
              <a:xfrm rot="16200000">
                <a:off x="141" y="1559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5" name="Rectangle 171"/>
              <p:cNvSpPr>
                <a:spLocks noChangeArrowheads="1"/>
              </p:cNvSpPr>
              <p:nvPr/>
            </p:nvSpPr>
            <p:spPr bwMode="auto">
              <a:xfrm rot="16200000">
                <a:off x="150" y="1531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6" name="Rectangle 172"/>
              <p:cNvSpPr>
                <a:spLocks noChangeArrowheads="1"/>
              </p:cNvSpPr>
              <p:nvPr/>
            </p:nvSpPr>
            <p:spPr bwMode="auto">
              <a:xfrm rot="16200000">
                <a:off x="147" y="1512"/>
                <a:ext cx="23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7" name="Rectangle 173"/>
              <p:cNvSpPr>
                <a:spLocks noChangeArrowheads="1"/>
              </p:cNvSpPr>
              <p:nvPr/>
            </p:nvSpPr>
            <p:spPr bwMode="auto">
              <a:xfrm rot="16200000">
                <a:off x="141" y="1482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8" name="Rectangle 174"/>
              <p:cNvSpPr>
                <a:spLocks noChangeArrowheads="1"/>
              </p:cNvSpPr>
              <p:nvPr/>
            </p:nvSpPr>
            <p:spPr bwMode="auto">
              <a:xfrm rot="16200000">
                <a:off x="141" y="1444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09" name="Rectangle 175"/>
              <p:cNvSpPr>
                <a:spLocks noChangeArrowheads="1"/>
              </p:cNvSpPr>
              <p:nvPr/>
            </p:nvSpPr>
            <p:spPr bwMode="auto">
              <a:xfrm rot="16200000">
                <a:off x="144" y="1407"/>
                <a:ext cx="3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0" name="Rectangle 176"/>
              <p:cNvSpPr>
                <a:spLocks noChangeArrowheads="1"/>
              </p:cNvSpPr>
              <p:nvPr/>
            </p:nvSpPr>
            <p:spPr bwMode="auto">
              <a:xfrm rot="16200000">
                <a:off x="151" y="1380"/>
                <a:ext cx="1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1" name="Rectangle 177"/>
              <p:cNvSpPr>
                <a:spLocks noChangeArrowheads="1"/>
              </p:cNvSpPr>
              <p:nvPr/>
            </p:nvSpPr>
            <p:spPr bwMode="auto">
              <a:xfrm rot="16200000">
                <a:off x="148" y="1365"/>
                <a:ext cx="23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2" name="Rectangle 178"/>
              <p:cNvSpPr>
                <a:spLocks noChangeArrowheads="1"/>
              </p:cNvSpPr>
              <p:nvPr/>
            </p:nvSpPr>
            <p:spPr bwMode="auto">
              <a:xfrm rot="16200000">
                <a:off x="141" y="1335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3" name="Rectangle 179"/>
              <p:cNvSpPr>
                <a:spLocks noChangeArrowheads="1"/>
              </p:cNvSpPr>
              <p:nvPr/>
            </p:nvSpPr>
            <p:spPr bwMode="auto">
              <a:xfrm rot="16200000">
                <a:off x="137" y="1293"/>
                <a:ext cx="4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4" name="Rectangle 180"/>
              <p:cNvSpPr>
                <a:spLocks noChangeArrowheads="1"/>
              </p:cNvSpPr>
              <p:nvPr/>
            </p:nvSpPr>
            <p:spPr bwMode="auto">
              <a:xfrm rot="16200000">
                <a:off x="148" y="1260"/>
                <a:ext cx="23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5" name="Freeform 181"/>
              <p:cNvSpPr>
                <a:spLocks/>
              </p:cNvSpPr>
              <p:nvPr/>
            </p:nvSpPr>
            <p:spPr bwMode="auto">
              <a:xfrm>
                <a:off x="327" y="1343"/>
                <a:ext cx="5152" cy="709"/>
              </a:xfrm>
              <a:custGeom>
                <a:avLst/>
                <a:gdLst>
                  <a:gd name="T0" fmla="*/ 0 w 5152"/>
                  <a:gd name="T1" fmla="*/ 0 h 709"/>
                  <a:gd name="T2" fmla="*/ 129 w 5152"/>
                  <a:gd name="T3" fmla="*/ 13 h 709"/>
                  <a:gd name="T4" fmla="*/ 258 w 5152"/>
                  <a:gd name="T5" fmla="*/ 26 h 709"/>
                  <a:gd name="T6" fmla="*/ 386 w 5152"/>
                  <a:gd name="T7" fmla="*/ 39 h 709"/>
                  <a:gd name="T8" fmla="*/ 515 w 5152"/>
                  <a:gd name="T9" fmla="*/ 53 h 709"/>
                  <a:gd name="T10" fmla="*/ 644 w 5152"/>
                  <a:gd name="T11" fmla="*/ 66 h 709"/>
                  <a:gd name="T12" fmla="*/ 773 w 5152"/>
                  <a:gd name="T13" fmla="*/ 80 h 709"/>
                  <a:gd name="T14" fmla="*/ 902 w 5152"/>
                  <a:gd name="T15" fmla="*/ 94 h 709"/>
                  <a:gd name="T16" fmla="*/ 1030 w 5152"/>
                  <a:gd name="T17" fmla="*/ 108 h 709"/>
                  <a:gd name="T18" fmla="*/ 1159 w 5152"/>
                  <a:gd name="T19" fmla="*/ 122 h 709"/>
                  <a:gd name="T20" fmla="*/ 1288 w 5152"/>
                  <a:gd name="T21" fmla="*/ 136 h 709"/>
                  <a:gd name="T22" fmla="*/ 1417 w 5152"/>
                  <a:gd name="T23" fmla="*/ 150 h 709"/>
                  <a:gd name="T24" fmla="*/ 1546 w 5152"/>
                  <a:gd name="T25" fmla="*/ 164 h 709"/>
                  <a:gd name="T26" fmla="*/ 1674 w 5152"/>
                  <a:gd name="T27" fmla="*/ 179 h 709"/>
                  <a:gd name="T28" fmla="*/ 1803 w 5152"/>
                  <a:gd name="T29" fmla="*/ 193 h 709"/>
                  <a:gd name="T30" fmla="*/ 1932 w 5152"/>
                  <a:gd name="T31" fmla="*/ 207 h 709"/>
                  <a:gd name="T32" fmla="*/ 2061 w 5152"/>
                  <a:gd name="T33" fmla="*/ 221 h 709"/>
                  <a:gd name="T34" fmla="*/ 2190 w 5152"/>
                  <a:gd name="T35" fmla="*/ 236 h 709"/>
                  <a:gd name="T36" fmla="*/ 2318 w 5152"/>
                  <a:gd name="T37" fmla="*/ 250 h 709"/>
                  <a:gd name="T38" fmla="*/ 2447 w 5152"/>
                  <a:gd name="T39" fmla="*/ 265 h 709"/>
                  <a:gd name="T40" fmla="*/ 2576 w 5152"/>
                  <a:gd name="T41" fmla="*/ 280 h 709"/>
                  <a:gd name="T42" fmla="*/ 2705 w 5152"/>
                  <a:gd name="T43" fmla="*/ 295 h 709"/>
                  <a:gd name="T44" fmla="*/ 2834 w 5152"/>
                  <a:gd name="T45" fmla="*/ 310 h 709"/>
                  <a:gd name="T46" fmla="*/ 2962 w 5152"/>
                  <a:gd name="T47" fmla="*/ 325 h 709"/>
                  <a:gd name="T48" fmla="*/ 3091 w 5152"/>
                  <a:gd name="T49" fmla="*/ 341 h 709"/>
                  <a:gd name="T50" fmla="*/ 3220 w 5152"/>
                  <a:gd name="T51" fmla="*/ 358 h 709"/>
                  <a:gd name="T52" fmla="*/ 3349 w 5152"/>
                  <a:gd name="T53" fmla="*/ 375 h 709"/>
                  <a:gd name="T54" fmla="*/ 3478 w 5152"/>
                  <a:gd name="T55" fmla="*/ 393 h 709"/>
                  <a:gd name="T56" fmla="*/ 3606 w 5152"/>
                  <a:gd name="T57" fmla="*/ 412 h 709"/>
                  <a:gd name="T58" fmla="*/ 3735 w 5152"/>
                  <a:gd name="T59" fmla="*/ 432 h 709"/>
                  <a:gd name="T60" fmla="*/ 3864 w 5152"/>
                  <a:gd name="T61" fmla="*/ 453 h 709"/>
                  <a:gd name="T62" fmla="*/ 3993 w 5152"/>
                  <a:gd name="T63" fmla="*/ 475 h 709"/>
                  <a:gd name="T64" fmla="*/ 4122 w 5152"/>
                  <a:gd name="T65" fmla="*/ 499 h 709"/>
                  <a:gd name="T66" fmla="*/ 4250 w 5152"/>
                  <a:gd name="T67" fmla="*/ 523 h 709"/>
                  <a:gd name="T68" fmla="*/ 4379 w 5152"/>
                  <a:gd name="T69" fmla="*/ 548 h 709"/>
                  <a:gd name="T70" fmla="*/ 4508 w 5152"/>
                  <a:gd name="T71" fmla="*/ 574 h 709"/>
                  <a:gd name="T72" fmla="*/ 4637 w 5152"/>
                  <a:gd name="T73" fmla="*/ 600 h 709"/>
                  <a:gd name="T74" fmla="*/ 4766 w 5152"/>
                  <a:gd name="T75" fmla="*/ 627 h 709"/>
                  <a:gd name="T76" fmla="*/ 4894 w 5152"/>
                  <a:gd name="T77" fmla="*/ 654 h 709"/>
                  <a:gd name="T78" fmla="*/ 5023 w 5152"/>
                  <a:gd name="T79" fmla="*/ 681 h 709"/>
                  <a:gd name="T80" fmla="*/ 5152 w 5152"/>
                  <a:gd name="T81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52" h="709">
                    <a:moveTo>
                      <a:pt x="0" y="0"/>
                    </a:moveTo>
                    <a:lnTo>
                      <a:pt x="129" y="13"/>
                    </a:lnTo>
                    <a:lnTo>
                      <a:pt x="258" y="26"/>
                    </a:lnTo>
                    <a:lnTo>
                      <a:pt x="386" y="39"/>
                    </a:lnTo>
                    <a:lnTo>
                      <a:pt x="515" y="53"/>
                    </a:lnTo>
                    <a:lnTo>
                      <a:pt x="644" y="66"/>
                    </a:lnTo>
                    <a:lnTo>
                      <a:pt x="773" y="80"/>
                    </a:lnTo>
                    <a:lnTo>
                      <a:pt x="902" y="94"/>
                    </a:lnTo>
                    <a:lnTo>
                      <a:pt x="1030" y="108"/>
                    </a:lnTo>
                    <a:lnTo>
                      <a:pt x="1159" y="122"/>
                    </a:lnTo>
                    <a:lnTo>
                      <a:pt x="1288" y="136"/>
                    </a:lnTo>
                    <a:lnTo>
                      <a:pt x="1417" y="150"/>
                    </a:lnTo>
                    <a:lnTo>
                      <a:pt x="1546" y="164"/>
                    </a:lnTo>
                    <a:lnTo>
                      <a:pt x="1674" y="179"/>
                    </a:lnTo>
                    <a:lnTo>
                      <a:pt x="1803" y="193"/>
                    </a:lnTo>
                    <a:lnTo>
                      <a:pt x="1932" y="207"/>
                    </a:lnTo>
                    <a:lnTo>
                      <a:pt x="2061" y="221"/>
                    </a:lnTo>
                    <a:lnTo>
                      <a:pt x="2190" y="236"/>
                    </a:lnTo>
                    <a:lnTo>
                      <a:pt x="2318" y="250"/>
                    </a:lnTo>
                    <a:lnTo>
                      <a:pt x="2447" y="265"/>
                    </a:lnTo>
                    <a:lnTo>
                      <a:pt x="2576" y="280"/>
                    </a:lnTo>
                    <a:lnTo>
                      <a:pt x="2705" y="295"/>
                    </a:lnTo>
                    <a:lnTo>
                      <a:pt x="2834" y="310"/>
                    </a:lnTo>
                    <a:lnTo>
                      <a:pt x="2962" y="325"/>
                    </a:lnTo>
                    <a:lnTo>
                      <a:pt x="3091" y="341"/>
                    </a:lnTo>
                    <a:lnTo>
                      <a:pt x="3220" y="358"/>
                    </a:lnTo>
                    <a:lnTo>
                      <a:pt x="3349" y="375"/>
                    </a:lnTo>
                    <a:lnTo>
                      <a:pt x="3478" y="393"/>
                    </a:lnTo>
                    <a:lnTo>
                      <a:pt x="3606" y="412"/>
                    </a:lnTo>
                    <a:lnTo>
                      <a:pt x="3735" y="432"/>
                    </a:lnTo>
                    <a:lnTo>
                      <a:pt x="3864" y="453"/>
                    </a:lnTo>
                    <a:lnTo>
                      <a:pt x="3993" y="475"/>
                    </a:lnTo>
                    <a:lnTo>
                      <a:pt x="4122" y="499"/>
                    </a:lnTo>
                    <a:lnTo>
                      <a:pt x="4250" y="523"/>
                    </a:lnTo>
                    <a:lnTo>
                      <a:pt x="4379" y="548"/>
                    </a:lnTo>
                    <a:lnTo>
                      <a:pt x="4508" y="574"/>
                    </a:lnTo>
                    <a:lnTo>
                      <a:pt x="4637" y="600"/>
                    </a:lnTo>
                    <a:lnTo>
                      <a:pt x="4766" y="627"/>
                    </a:lnTo>
                    <a:lnTo>
                      <a:pt x="4894" y="654"/>
                    </a:lnTo>
                    <a:lnTo>
                      <a:pt x="5023" y="681"/>
                    </a:lnTo>
                    <a:lnTo>
                      <a:pt x="5152" y="709"/>
                    </a:lnTo>
                  </a:path>
                </a:pathLst>
              </a:custGeom>
              <a:noFill/>
              <a:ln w="19050" cap="flat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6" name="Freeform 182"/>
              <p:cNvSpPr>
                <a:spLocks/>
              </p:cNvSpPr>
              <p:nvPr/>
            </p:nvSpPr>
            <p:spPr bwMode="auto">
              <a:xfrm>
                <a:off x="327" y="1087"/>
                <a:ext cx="5152" cy="54"/>
              </a:xfrm>
              <a:custGeom>
                <a:avLst/>
                <a:gdLst>
                  <a:gd name="T0" fmla="*/ 0 w 5152"/>
                  <a:gd name="T1" fmla="*/ 0 h 54"/>
                  <a:gd name="T2" fmla="*/ 129 w 5152"/>
                  <a:gd name="T3" fmla="*/ 9 h 54"/>
                  <a:gd name="T4" fmla="*/ 258 w 5152"/>
                  <a:gd name="T5" fmla="*/ 18 h 54"/>
                  <a:gd name="T6" fmla="*/ 386 w 5152"/>
                  <a:gd name="T7" fmla="*/ 25 h 54"/>
                  <a:gd name="T8" fmla="*/ 515 w 5152"/>
                  <a:gd name="T9" fmla="*/ 31 h 54"/>
                  <a:gd name="T10" fmla="*/ 644 w 5152"/>
                  <a:gd name="T11" fmla="*/ 36 h 54"/>
                  <a:gd name="T12" fmla="*/ 773 w 5152"/>
                  <a:gd name="T13" fmla="*/ 40 h 54"/>
                  <a:gd name="T14" fmla="*/ 902 w 5152"/>
                  <a:gd name="T15" fmla="*/ 43 h 54"/>
                  <a:gd name="T16" fmla="*/ 1030 w 5152"/>
                  <a:gd name="T17" fmla="*/ 46 h 54"/>
                  <a:gd name="T18" fmla="*/ 1159 w 5152"/>
                  <a:gd name="T19" fmla="*/ 48 h 54"/>
                  <a:gd name="T20" fmla="*/ 1288 w 5152"/>
                  <a:gd name="T21" fmla="*/ 49 h 54"/>
                  <a:gd name="T22" fmla="*/ 1417 w 5152"/>
                  <a:gd name="T23" fmla="*/ 50 h 54"/>
                  <a:gd name="T24" fmla="*/ 1546 w 5152"/>
                  <a:gd name="T25" fmla="*/ 51 h 54"/>
                  <a:gd name="T26" fmla="*/ 1674 w 5152"/>
                  <a:gd name="T27" fmla="*/ 52 h 54"/>
                  <a:gd name="T28" fmla="*/ 1803 w 5152"/>
                  <a:gd name="T29" fmla="*/ 52 h 54"/>
                  <a:gd name="T30" fmla="*/ 1932 w 5152"/>
                  <a:gd name="T31" fmla="*/ 53 h 54"/>
                  <a:gd name="T32" fmla="*/ 2061 w 5152"/>
                  <a:gd name="T33" fmla="*/ 53 h 54"/>
                  <a:gd name="T34" fmla="*/ 2190 w 5152"/>
                  <a:gd name="T35" fmla="*/ 53 h 54"/>
                  <a:gd name="T36" fmla="*/ 2318 w 5152"/>
                  <a:gd name="T37" fmla="*/ 53 h 54"/>
                  <a:gd name="T38" fmla="*/ 2447 w 5152"/>
                  <a:gd name="T39" fmla="*/ 53 h 54"/>
                  <a:gd name="T40" fmla="*/ 2576 w 5152"/>
                  <a:gd name="T41" fmla="*/ 53 h 54"/>
                  <a:gd name="T42" fmla="*/ 2705 w 5152"/>
                  <a:gd name="T43" fmla="*/ 53 h 54"/>
                  <a:gd name="T44" fmla="*/ 2834 w 5152"/>
                  <a:gd name="T45" fmla="*/ 53 h 54"/>
                  <a:gd name="T46" fmla="*/ 2962 w 5152"/>
                  <a:gd name="T47" fmla="*/ 54 h 54"/>
                  <a:gd name="T48" fmla="*/ 3091 w 5152"/>
                  <a:gd name="T49" fmla="*/ 54 h 54"/>
                  <a:gd name="T50" fmla="*/ 3220 w 5152"/>
                  <a:gd name="T51" fmla="*/ 54 h 54"/>
                  <a:gd name="T52" fmla="*/ 3349 w 5152"/>
                  <a:gd name="T53" fmla="*/ 54 h 54"/>
                  <a:gd name="T54" fmla="*/ 3478 w 5152"/>
                  <a:gd name="T55" fmla="*/ 54 h 54"/>
                  <a:gd name="T56" fmla="*/ 3606 w 5152"/>
                  <a:gd name="T57" fmla="*/ 54 h 54"/>
                  <a:gd name="T58" fmla="*/ 3735 w 5152"/>
                  <a:gd name="T59" fmla="*/ 54 h 54"/>
                  <a:gd name="T60" fmla="*/ 3864 w 5152"/>
                  <a:gd name="T61" fmla="*/ 54 h 54"/>
                  <a:gd name="T62" fmla="*/ 3993 w 5152"/>
                  <a:gd name="T63" fmla="*/ 54 h 54"/>
                  <a:gd name="T64" fmla="*/ 4122 w 5152"/>
                  <a:gd name="T65" fmla="*/ 54 h 54"/>
                  <a:gd name="T66" fmla="*/ 4250 w 5152"/>
                  <a:gd name="T67" fmla="*/ 54 h 54"/>
                  <a:gd name="T68" fmla="*/ 4379 w 5152"/>
                  <a:gd name="T69" fmla="*/ 54 h 54"/>
                  <a:gd name="T70" fmla="*/ 4508 w 5152"/>
                  <a:gd name="T71" fmla="*/ 54 h 54"/>
                  <a:gd name="T72" fmla="*/ 4637 w 5152"/>
                  <a:gd name="T73" fmla="*/ 54 h 54"/>
                  <a:gd name="T74" fmla="*/ 4766 w 5152"/>
                  <a:gd name="T75" fmla="*/ 54 h 54"/>
                  <a:gd name="T76" fmla="*/ 4894 w 5152"/>
                  <a:gd name="T77" fmla="*/ 54 h 54"/>
                  <a:gd name="T78" fmla="*/ 5023 w 5152"/>
                  <a:gd name="T79" fmla="*/ 54 h 54"/>
                  <a:gd name="T80" fmla="*/ 5152 w 5152"/>
                  <a:gd name="T8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52" h="54">
                    <a:moveTo>
                      <a:pt x="0" y="0"/>
                    </a:moveTo>
                    <a:lnTo>
                      <a:pt x="129" y="9"/>
                    </a:lnTo>
                    <a:lnTo>
                      <a:pt x="258" y="18"/>
                    </a:lnTo>
                    <a:lnTo>
                      <a:pt x="386" y="25"/>
                    </a:lnTo>
                    <a:lnTo>
                      <a:pt x="515" y="31"/>
                    </a:lnTo>
                    <a:lnTo>
                      <a:pt x="644" y="36"/>
                    </a:lnTo>
                    <a:lnTo>
                      <a:pt x="773" y="40"/>
                    </a:lnTo>
                    <a:lnTo>
                      <a:pt x="902" y="43"/>
                    </a:lnTo>
                    <a:lnTo>
                      <a:pt x="1030" y="46"/>
                    </a:lnTo>
                    <a:lnTo>
                      <a:pt x="1159" y="48"/>
                    </a:lnTo>
                    <a:lnTo>
                      <a:pt x="1288" y="49"/>
                    </a:lnTo>
                    <a:lnTo>
                      <a:pt x="1417" y="50"/>
                    </a:lnTo>
                    <a:lnTo>
                      <a:pt x="1546" y="51"/>
                    </a:lnTo>
                    <a:lnTo>
                      <a:pt x="1674" y="52"/>
                    </a:lnTo>
                    <a:lnTo>
                      <a:pt x="1803" y="52"/>
                    </a:lnTo>
                    <a:lnTo>
                      <a:pt x="1932" y="53"/>
                    </a:lnTo>
                    <a:lnTo>
                      <a:pt x="2061" y="53"/>
                    </a:lnTo>
                    <a:lnTo>
                      <a:pt x="2190" y="53"/>
                    </a:lnTo>
                    <a:lnTo>
                      <a:pt x="2318" y="53"/>
                    </a:lnTo>
                    <a:lnTo>
                      <a:pt x="2447" y="53"/>
                    </a:lnTo>
                    <a:lnTo>
                      <a:pt x="2576" y="53"/>
                    </a:lnTo>
                    <a:lnTo>
                      <a:pt x="2705" y="53"/>
                    </a:lnTo>
                    <a:lnTo>
                      <a:pt x="2834" y="53"/>
                    </a:lnTo>
                    <a:lnTo>
                      <a:pt x="2962" y="54"/>
                    </a:lnTo>
                    <a:lnTo>
                      <a:pt x="3091" y="54"/>
                    </a:lnTo>
                    <a:lnTo>
                      <a:pt x="3220" y="54"/>
                    </a:lnTo>
                    <a:lnTo>
                      <a:pt x="3349" y="54"/>
                    </a:lnTo>
                    <a:lnTo>
                      <a:pt x="3478" y="54"/>
                    </a:lnTo>
                    <a:lnTo>
                      <a:pt x="3606" y="54"/>
                    </a:lnTo>
                    <a:lnTo>
                      <a:pt x="3735" y="54"/>
                    </a:lnTo>
                    <a:lnTo>
                      <a:pt x="3864" y="54"/>
                    </a:lnTo>
                    <a:lnTo>
                      <a:pt x="3993" y="54"/>
                    </a:lnTo>
                    <a:lnTo>
                      <a:pt x="4122" y="54"/>
                    </a:lnTo>
                    <a:lnTo>
                      <a:pt x="4250" y="54"/>
                    </a:lnTo>
                    <a:lnTo>
                      <a:pt x="4379" y="54"/>
                    </a:lnTo>
                    <a:lnTo>
                      <a:pt x="4508" y="54"/>
                    </a:lnTo>
                    <a:lnTo>
                      <a:pt x="4637" y="54"/>
                    </a:lnTo>
                    <a:lnTo>
                      <a:pt x="4766" y="54"/>
                    </a:lnTo>
                    <a:lnTo>
                      <a:pt x="4894" y="54"/>
                    </a:lnTo>
                    <a:lnTo>
                      <a:pt x="5023" y="54"/>
                    </a:lnTo>
                    <a:lnTo>
                      <a:pt x="5152" y="54"/>
                    </a:lnTo>
                  </a:path>
                </a:pathLst>
              </a:cu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7" name="Freeform 183"/>
              <p:cNvSpPr>
                <a:spLocks/>
              </p:cNvSpPr>
              <p:nvPr/>
            </p:nvSpPr>
            <p:spPr bwMode="auto">
              <a:xfrm>
                <a:off x="327" y="1100"/>
                <a:ext cx="5152" cy="763"/>
              </a:xfrm>
              <a:custGeom>
                <a:avLst/>
                <a:gdLst>
                  <a:gd name="T0" fmla="*/ 0 w 5152"/>
                  <a:gd name="T1" fmla="*/ 0 h 763"/>
                  <a:gd name="T2" fmla="*/ 129 w 5152"/>
                  <a:gd name="T3" fmla="*/ 22 h 763"/>
                  <a:gd name="T4" fmla="*/ 258 w 5152"/>
                  <a:gd name="T5" fmla="*/ 43 h 763"/>
                  <a:gd name="T6" fmla="*/ 386 w 5152"/>
                  <a:gd name="T7" fmla="*/ 64 h 763"/>
                  <a:gd name="T8" fmla="*/ 515 w 5152"/>
                  <a:gd name="T9" fmla="*/ 83 h 763"/>
                  <a:gd name="T10" fmla="*/ 644 w 5152"/>
                  <a:gd name="T11" fmla="*/ 102 h 763"/>
                  <a:gd name="T12" fmla="*/ 773 w 5152"/>
                  <a:gd name="T13" fmla="*/ 120 h 763"/>
                  <a:gd name="T14" fmla="*/ 902 w 5152"/>
                  <a:gd name="T15" fmla="*/ 137 h 763"/>
                  <a:gd name="T16" fmla="*/ 1030 w 5152"/>
                  <a:gd name="T17" fmla="*/ 154 h 763"/>
                  <a:gd name="T18" fmla="*/ 1159 w 5152"/>
                  <a:gd name="T19" fmla="*/ 170 h 763"/>
                  <a:gd name="T20" fmla="*/ 1288 w 5152"/>
                  <a:gd name="T21" fmla="*/ 185 h 763"/>
                  <a:gd name="T22" fmla="*/ 1417 w 5152"/>
                  <a:gd name="T23" fmla="*/ 201 h 763"/>
                  <a:gd name="T24" fmla="*/ 1546 w 5152"/>
                  <a:gd name="T25" fmla="*/ 216 h 763"/>
                  <a:gd name="T26" fmla="*/ 1674 w 5152"/>
                  <a:gd name="T27" fmla="*/ 231 h 763"/>
                  <a:gd name="T28" fmla="*/ 1803 w 5152"/>
                  <a:gd name="T29" fmla="*/ 245 h 763"/>
                  <a:gd name="T30" fmla="*/ 1932 w 5152"/>
                  <a:gd name="T31" fmla="*/ 260 h 763"/>
                  <a:gd name="T32" fmla="*/ 1954 w 5152"/>
                  <a:gd name="T33" fmla="*/ 262 h 763"/>
                  <a:gd name="T34" fmla="*/ 2061 w 5152"/>
                  <a:gd name="T35" fmla="*/ 274 h 763"/>
                  <a:gd name="T36" fmla="*/ 2190 w 5152"/>
                  <a:gd name="T37" fmla="*/ 289 h 763"/>
                  <a:gd name="T38" fmla="*/ 2318 w 5152"/>
                  <a:gd name="T39" fmla="*/ 304 h 763"/>
                  <a:gd name="T40" fmla="*/ 2447 w 5152"/>
                  <a:gd name="T41" fmla="*/ 318 h 763"/>
                  <a:gd name="T42" fmla="*/ 2576 w 5152"/>
                  <a:gd name="T43" fmla="*/ 333 h 763"/>
                  <a:gd name="T44" fmla="*/ 2705 w 5152"/>
                  <a:gd name="T45" fmla="*/ 348 h 763"/>
                  <a:gd name="T46" fmla="*/ 2834 w 5152"/>
                  <a:gd name="T47" fmla="*/ 363 h 763"/>
                  <a:gd name="T48" fmla="*/ 2962 w 5152"/>
                  <a:gd name="T49" fmla="*/ 379 h 763"/>
                  <a:gd name="T50" fmla="*/ 3091 w 5152"/>
                  <a:gd name="T51" fmla="*/ 395 h 763"/>
                  <a:gd name="T52" fmla="*/ 3220 w 5152"/>
                  <a:gd name="T53" fmla="*/ 411 h 763"/>
                  <a:gd name="T54" fmla="*/ 3349 w 5152"/>
                  <a:gd name="T55" fmla="*/ 429 h 763"/>
                  <a:gd name="T56" fmla="*/ 3478 w 5152"/>
                  <a:gd name="T57" fmla="*/ 447 h 763"/>
                  <a:gd name="T58" fmla="*/ 3606 w 5152"/>
                  <a:gd name="T59" fmla="*/ 466 h 763"/>
                  <a:gd name="T60" fmla="*/ 3735 w 5152"/>
                  <a:gd name="T61" fmla="*/ 486 h 763"/>
                  <a:gd name="T62" fmla="*/ 3864 w 5152"/>
                  <a:gd name="T63" fmla="*/ 507 h 763"/>
                  <a:gd name="T64" fmla="*/ 3993 w 5152"/>
                  <a:gd name="T65" fmla="*/ 529 h 763"/>
                  <a:gd name="T66" fmla="*/ 4122 w 5152"/>
                  <a:gd name="T67" fmla="*/ 552 h 763"/>
                  <a:gd name="T68" fmla="*/ 4250 w 5152"/>
                  <a:gd name="T69" fmla="*/ 576 h 763"/>
                  <a:gd name="T70" fmla="*/ 4379 w 5152"/>
                  <a:gd name="T71" fmla="*/ 601 h 763"/>
                  <a:gd name="T72" fmla="*/ 4508 w 5152"/>
                  <a:gd name="T73" fmla="*/ 627 h 763"/>
                  <a:gd name="T74" fmla="*/ 4637 w 5152"/>
                  <a:gd name="T75" fmla="*/ 654 h 763"/>
                  <a:gd name="T76" fmla="*/ 4766 w 5152"/>
                  <a:gd name="T77" fmla="*/ 680 h 763"/>
                  <a:gd name="T78" fmla="*/ 4894 w 5152"/>
                  <a:gd name="T79" fmla="*/ 708 h 763"/>
                  <a:gd name="T80" fmla="*/ 5023 w 5152"/>
                  <a:gd name="T81" fmla="*/ 735 h 763"/>
                  <a:gd name="T82" fmla="*/ 5152 w 5152"/>
                  <a:gd name="T83" fmla="*/ 76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152" h="763">
                    <a:moveTo>
                      <a:pt x="0" y="0"/>
                    </a:moveTo>
                    <a:lnTo>
                      <a:pt x="129" y="22"/>
                    </a:lnTo>
                    <a:lnTo>
                      <a:pt x="258" y="43"/>
                    </a:lnTo>
                    <a:lnTo>
                      <a:pt x="386" y="64"/>
                    </a:lnTo>
                    <a:lnTo>
                      <a:pt x="515" y="83"/>
                    </a:lnTo>
                    <a:lnTo>
                      <a:pt x="644" y="102"/>
                    </a:lnTo>
                    <a:lnTo>
                      <a:pt x="773" y="120"/>
                    </a:lnTo>
                    <a:lnTo>
                      <a:pt x="902" y="137"/>
                    </a:lnTo>
                    <a:lnTo>
                      <a:pt x="1030" y="154"/>
                    </a:lnTo>
                    <a:lnTo>
                      <a:pt x="1159" y="170"/>
                    </a:lnTo>
                    <a:lnTo>
                      <a:pt x="1288" y="185"/>
                    </a:lnTo>
                    <a:lnTo>
                      <a:pt x="1417" y="201"/>
                    </a:lnTo>
                    <a:lnTo>
                      <a:pt x="1546" y="216"/>
                    </a:lnTo>
                    <a:lnTo>
                      <a:pt x="1674" y="231"/>
                    </a:lnTo>
                    <a:lnTo>
                      <a:pt x="1803" y="245"/>
                    </a:lnTo>
                    <a:lnTo>
                      <a:pt x="1932" y="260"/>
                    </a:lnTo>
                    <a:lnTo>
                      <a:pt x="1954" y="262"/>
                    </a:lnTo>
                    <a:lnTo>
                      <a:pt x="2061" y="274"/>
                    </a:lnTo>
                    <a:lnTo>
                      <a:pt x="2190" y="289"/>
                    </a:lnTo>
                    <a:lnTo>
                      <a:pt x="2318" y="304"/>
                    </a:lnTo>
                    <a:lnTo>
                      <a:pt x="2447" y="318"/>
                    </a:lnTo>
                    <a:lnTo>
                      <a:pt x="2576" y="333"/>
                    </a:lnTo>
                    <a:lnTo>
                      <a:pt x="2705" y="348"/>
                    </a:lnTo>
                    <a:lnTo>
                      <a:pt x="2834" y="363"/>
                    </a:lnTo>
                    <a:lnTo>
                      <a:pt x="2962" y="379"/>
                    </a:lnTo>
                    <a:lnTo>
                      <a:pt x="3091" y="395"/>
                    </a:lnTo>
                    <a:lnTo>
                      <a:pt x="3220" y="411"/>
                    </a:lnTo>
                    <a:lnTo>
                      <a:pt x="3349" y="429"/>
                    </a:lnTo>
                    <a:lnTo>
                      <a:pt x="3478" y="447"/>
                    </a:lnTo>
                    <a:lnTo>
                      <a:pt x="3606" y="466"/>
                    </a:lnTo>
                    <a:lnTo>
                      <a:pt x="3735" y="486"/>
                    </a:lnTo>
                    <a:lnTo>
                      <a:pt x="3864" y="507"/>
                    </a:lnTo>
                    <a:lnTo>
                      <a:pt x="3993" y="529"/>
                    </a:lnTo>
                    <a:lnTo>
                      <a:pt x="4122" y="552"/>
                    </a:lnTo>
                    <a:lnTo>
                      <a:pt x="4250" y="576"/>
                    </a:lnTo>
                    <a:lnTo>
                      <a:pt x="4379" y="601"/>
                    </a:lnTo>
                    <a:lnTo>
                      <a:pt x="4508" y="627"/>
                    </a:lnTo>
                    <a:lnTo>
                      <a:pt x="4637" y="654"/>
                    </a:lnTo>
                    <a:lnTo>
                      <a:pt x="4766" y="680"/>
                    </a:lnTo>
                    <a:lnTo>
                      <a:pt x="4894" y="708"/>
                    </a:lnTo>
                    <a:lnTo>
                      <a:pt x="5023" y="735"/>
                    </a:lnTo>
                    <a:lnTo>
                      <a:pt x="5152" y="763"/>
                    </a:lnTo>
                  </a:path>
                </a:pathLst>
              </a:custGeom>
              <a:noFill/>
              <a:ln w="19050" cap="flat">
                <a:solidFill>
                  <a:srgbClr val="007F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8" name="Rectangle 184"/>
              <p:cNvSpPr>
                <a:spLocks noChangeArrowheads="1"/>
              </p:cNvSpPr>
              <p:nvPr/>
            </p:nvSpPr>
            <p:spPr bwMode="auto">
              <a:xfrm>
                <a:off x="4933" y="1305"/>
                <a:ext cx="340" cy="2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19" name="Rectangle 185"/>
              <p:cNvSpPr>
                <a:spLocks noChangeArrowheads="1"/>
              </p:cNvSpPr>
              <p:nvPr/>
            </p:nvSpPr>
            <p:spPr bwMode="auto">
              <a:xfrm>
                <a:off x="5140" y="1323"/>
                <a:ext cx="81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0" name="Line 186"/>
              <p:cNvSpPr>
                <a:spLocks noChangeShapeType="1"/>
              </p:cNvSpPr>
              <p:nvPr/>
            </p:nvSpPr>
            <p:spPr bwMode="auto">
              <a:xfrm>
                <a:off x="4951" y="1351"/>
                <a:ext cx="175" cy="0"/>
              </a:xfrm>
              <a:prstGeom prst="line">
                <a:avLst/>
              </a:prstGeom>
              <a:noFill/>
              <a:ln w="19050" cap="flat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1" name="Rectangle 187"/>
              <p:cNvSpPr>
                <a:spLocks noChangeArrowheads="1"/>
              </p:cNvSpPr>
              <p:nvPr/>
            </p:nvSpPr>
            <p:spPr bwMode="auto">
              <a:xfrm>
                <a:off x="5140" y="1400"/>
                <a:ext cx="81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2" name="Line 188"/>
              <p:cNvSpPr>
                <a:spLocks noChangeShapeType="1"/>
              </p:cNvSpPr>
              <p:nvPr/>
            </p:nvSpPr>
            <p:spPr bwMode="auto">
              <a:xfrm>
                <a:off x="4951" y="1426"/>
                <a:ext cx="175" cy="0"/>
              </a:xfrm>
              <a:prstGeom prst="line">
                <a:avLst/>
              </a:pr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3" name="Rectangle 189"/>
              <p:cNvSpPr>
                <a:spLocks noChangeArrowheads="1"/>
              </p:cNvSpPr>
              <p:nvPr/>
            </p:nvSpPr>
            <p:spPr bwMode="auto">
              <a:xfrm>
                <a:off x="5140" y="1474"/>
                <a:ext cx="16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GiHi</a:t>
                </a:r>
                <a:endPara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4" name="Line 190"/>
              <p:cNvSpPr>
                <a:spLocks noChangeShapeType="1"/>
              </p:cNvSpPr>
              <p:nvPr/>
            </p:nvSpPr>
            <p:spPr bwMode="auto">
              <a:xfrm>
                <a:off x="4951" y="1502"/>
                <a:ext cx="175" cy="0"/>
              </a:xfrm>
              <a:prstGeom prst="line">
                <a:avLst/>
              </a:prstGeom>
              <a:noFill/>
              <a:ln w="19050" cap="flat">
                <a:solidFill>
                  <a:srgbClr val="007F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5" name="Rectangle 191"/>
              <p:cNvSpPr>
                <a:spLocks noChangeArrowheads="1"/>
              </p:cNvSpPr>
              <p:nvPr/>
            </p:nvSpPr>
            <p:spPr bwMode="auto">
              <a:xfrm>
                <a:off x="4933" y="1305"/>
                <a:ext cx="340" cy="242"/>
              </a:xfrm>
              <a:prstGeom prst="rect">
                <a:avLst/>
              </a:prstGeom>
              <a:noFill/>
              <a:ln w="4763" cap="flat">
                <a:solidFill>
                  <a:srgbClr val="26262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6" name="Rectangle 192"/>
              <p:cNvSpPr>
                <a:spLocks noChangeArrowheads="1"/>
              </p:cNvSpPr>
              <p:nvPr/>
            </p:nvSpPr>
            <p:spPr bwMode="auto">
              <a:xfrm>
                <a:off x="327" y="2222"/>
                <a:ext cx="5152" cy="11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7" name="Rectangle 193"/>
              <p:cNvSpPr>
                <a:spLocks noChangeArrowheads="1"/>
              </p:cNvSpPr>
              <p:nvPr/>
            </p:nvSpPr>
            <p:spPr bwMode="auto">
              <a:xfrm>
                <a:off x="897" y="2229"/>
                <a:ext cx="7" cy="111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8" name="Freeform 194"/>
              <p:cNvSpPr>
                <a:spLocks noEditPoints="1"/>
              </p:cNvSpPr>
              <p:nvPr/>
            </p:nvSpPr>
            <p:spPr bwMode="auto">
              <a:xfrm>
                <a:off x="900" y="2229"/>
                <a:ext cx="3" cy="1108"/>
              </a:xfrm>
              <a:custGeom>
                <a:avLst/>
                <a:gdLst>
                  <a:gd name="T0" fmla="*/ 3 w 3"/>
                  <a:gd name="T1" fmla="*/ 1077 h 1108"/>
                  <a:gd name="T2" fmla="*/ 0 w 3"/>
                  <a:gd name="T3" fmla="*/ 1066 h 1108"/>
                  <a:gd name="T4" fmla="*/ 3 w 3"/>
                  <a:gd name="T5" fmla="*/ 1038 h 1108"/>
                  <a:gd name="T6" fmla="*/ 0 w 3"/>
                  <a:gd name="T7" fmla="*/ 1021 h 1108"/>
                  <a:gd name="T8" fmla="*/ 3 w 3"/>
                  <a:gd name="T9" fmla="*/ 1010 h 1108"/>
                  <a:gd name="T10" fmla="*/ 3 w 3"/>
                  <a:gd name="T11" fmla="*/ 979 h 1108"/>
                  <a:gd name="T12" fmla="*/ 0 w 3"/>
                  <a:gd name="T13" fmla="*/ 968 h 1108"/>
                  <a:gd name="T14" fmla="*/ 3 w 3"/>
                  <a:gd name="T15" fmla="*/ 940 h 1108"/>
                  <a:gd name="T16" fmla="*/ 0 w 3"/>
                  <a:gd name="T17" fmla="*/ 923 h 1108"/>
                  <a:gd name="T18" fmla="*/ 3 w 3"/>
                  <a:gd name="T19" fmla="*/ 912 h 1108"/>
                  <a:gd name="T20" fmla="*/ 3 w 3"/>
                  <a:gd name="T21" fmla="*/ 881 h 1108"/>
                  <a:gd name="T22" fmla="*/ 0 w 3"/>
                  <a:gd name="T23" fmla="*/ 871 h 1108"/>
                  <a:gd name="T24" fmla="*/ 3 w 3"/>
                  <a:gd name="T25" fmla="*/ 843 h 1108"/>
                  <a:gd name="T26" fmla="*/ 0 w 3"/>
                  <a:gd name="T27" fmla="*/ 825 h 1108"/>
                  <a:gd name="T28" fmla="*/ 3 w 3"/>
                  <a:gd name="T29" fmla="*/ 815 h 1108"/>
                  <a:gd name="T30" fmla="*/ 3 w 3"/>
                  <a:gd name="T31" fmla="*/ 783 h 1108"/>
                  <a:gd name="T32" fmla="*/ 0 w 3"/>
                  <a:gd name="T33" fmla="*/ 773 h 1108"/>
                  <a:gd name="T34" fmla="*/ 3 w 3"/>
                  <a:gd name="T35" fmla="*/ 745 h 1108"/>
                  <a:gd name="T36" fmla="*/ 0 w 3"/>
                  <a:gd name="T37" fmla="*/ 727 h 1108"/>
                  <a:gd name="T38" fmla="*/ 3 w 3"/>
                  <a:gd name="T39" fmla="*/ 717 h 1108"/>
                  <a:gd name="T40" fmla="*/ 3 w 3"/>
                  <a:gd name="T41" fmla="*/ 685 h 1108"/>
                  <a:gd name="T42" fmla="*/ 0 w 3"/>
                  <a:gd name="T43" fmla="*/ 675 h 1108"/>
                  <a:gd name="T44" fmla="*/ 3 w 3"/>
                  <a:gd name="T45" fmla="*/ 647 h 1108"/>
                  <a:gd name="T46" fmla="*/ 0 w 3"/>
                  <a:gd name="T47" fmla="*/ 629 h 1108"/>
                  <a:gd name="T48" fmla="*/ 3 w 3"/>
                  <a:gd name="T49" fmla="*/ 619 h 1108"/>
                  <a:gd name="T50" fmla="*/ 3 w 3"/>
                  <a:gd name="T51" fmla="*/ 587 h 1108"/>
                  <a:gd name="T52" fmla="*/ 0 w 3"/>
                  <a:gd name="T53" fmla="*/ 577 h 1108"/>
                  <a:gd name="T54" fmla="*/ 3 w 3"/>
                  <a:gd name="T55" fmla="*/ 549 h 1108"/>
                  <a:gd name="T56" fmla="*/ 0 w 3"/>
                  <a:gd name="T57" fmla="*/ 531 h 1108"/>
                  <a:gd name="T58" fmla="*/ 3 w 3"/>
                  <a:gd name="T59" fmla="*/ 521 h 1108"/>
                  <a:gd name="T60" fmla="*/ 3 w 3"/>
                  <a:gd name="T61" fmla="*/ 489 h 1108"/>
                  <a:gd name="T62" fmla="*/ 0 w 3"/>
                  <a:gd name="T63" fmla="*/ 479 h 1108"/>
                  <a:gd name="T64" fmla="*/ 3 w 3"/>
                  <a:gd name="T65" fmla="*/ 451 h 1108"/>
                  <a:gd name="T66" fmla="*/ 0 w 3"/>
                  <a:gd name="T67" fmla="*/ 433 h 1108"/>
                  <a:gd name="T68" fmla="*/ 3 w 3"/>
                  <a:gd name="T69" fmla="*/ 423 h 1108"/>
                  <a:gd name="T70" fmla="*/ 3 w 3"/>
                  <a:gd name="T71" fmla="*/ 391 h 1108"/>
                  <a:gd name="T72" fmla="*/ 0 w 3"/>
                  <a:gd name="T73" fmla="*/ 381 h 1108"/>
                  <a:gd name="T74" fmla="*/ 3 w 3"/>
                  <a:gd name="T75" fmla="*/ 353 h 1108"/>
                  <a:gd name="T76" fmla="*/ 0 w 3"/>
                  <a:gd name="T77" fmla="*/ 335 h 1108"/>
                  <a:gd name="T78" fmla="*/ 3 w 3"/>
                  <a:gd name="T79" fmla="*/ 325 h 1108"/>
                  <a:gd name="T80" fmla="*/ 3 w 3"/>
                  <a:gd name="T81" fmla="*/ 293 h 1108"/>
                  <a:gd name="T82" fmla="*/ 0 w 3"/>
                  <a:gd name="T83" fmla="*/ 283 h 1108"/>
                  <a:gd name="T84" fmla="*/ 3 w 3"/>
                  <a:gd name="T85" fmla="*/ 255 h 1108"/>
                  <a:gd name="T86" fmla="*/ 0 w 3"/>
                  <a:gd name="T87" fmla="*/ 238 h 1108"/>
                  <a:gd name="T88" fmla="*/ 3 w 3"/>
                  <a:gd name="T89" fmla="*/ 227 h 1108"/>
                  <a:gd name="T90" fmla="*/ 3 w 3"/>
                  <a:gd name="T91" fmla="*/ 196 h 1108"/>
                  <a:gd name="T92" fmla="*/ 0 w 3"/>
                  <a:gd name="T93" fmla="*/ 185 h 1108"/>
                  <a:gd name="T94" fmla="*/ 3 w 3"/>
                  <a:gd name="T95" fmla="*/ 157 h 1108"/>
                  <a:gd name="T96" fmla="*/ 0 w 3"/>
                  <a:gd name="T97" fmla="*/ 140 h 1108"/>
                  <a:gd name="T98" fmla="*/ 3 w 3"/>
                  <a:gd name="T99" fmla="*/ 129 h 1108"/>
                  <a:gd name="T100" fmla="*/ 3 w 3"/>
                  <a:gd name="T101" fmla="*/ 98 h 1108"/>
                  <a:gd name="T102" fmla="*/ 0 w 3"/>
                  <a:gd name="T103" fmla="*/ 87 h 1108"/>
                  <a:gd name="T104" fmla="*/ 3 w 3"/>
                  <a:gd name="T105" fmla="*/ 59 h 1108"/>
                  <a:gd name="T106" fmla="*/ 0 w 3"/>
                  <a:gd name="T107" fmla="*/ 42 h 1108"/>
                  <a:gd name="T108" fmla="*/ 3 w 3"/>
                  <a:gd name="T109" fmla="*/ 31 h 1108"/>
                  <a:gd name="T110" fmla="*/ 3 w 3"/>
                  <a:gd name="T111" fmla="*/ 0 h 1108"/>
                  <a:gd name="T112" fmla="*/ 0 w 3"/>
                  <a:gd name="T113" fmla="*/ 1108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8"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6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6"/>
                    </a:lnTo>
                    <a:lnTo>
                      <a:pt x="3" y="926"/>
                    </a:lnTo>
                    <a:close/>
                    <a:moveTo>
                      <a:pt x="3" y="912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2"/>
                    </a:lnTo>
                    <a:lnTo>
                      <a:pt x="3" y="912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29" name="Rectangle 195"/>
              <p:cNvSpPr>
                <a:spLocks noChangeArrowheads="1"/>
              </p:cNvSpPr>
              <p:nvPr/>
            </p:nvSpPr>
            <p:spPr bwMode="auto">
              <a:xfrm>
                <a:off x="897" y="2229"/>
                <a:ext cx="7" cy="111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0" name="Rectangle 196"/>
              <p:cNvSpPr>
                <a:spLocks noChangeArrowheads="1"/>
              </p:cNvSpPr>
              <p:nvPr/>
            </p:nvSpPr>
            <p:spPr bwMode="auto">
              <a:xfrm>
                <a:off x="1236" y="2229"/>
                <a:ext cx="7" cy="111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1" name="Freeform 197"/>
              <p:cNvSpPr>
                <a:spLocks noEditPoints="1"/>
              </p:cNvSpPr>
              <p:nvPr/>
            </p:nvSpPr>
            <p:spPr bwMode="auto">
              <a:xfrm>
                <a:off x="1236" y="2229"/>
                <a:ext cx="3" cy="1108"/>
              </a:xfrm>
              <a:custGeom>
                <a:avLst/>
                <a:gdLst>
                  <a:gd name="T0" fmla="*/ 3 w 3"/>
                  <a:gd name="T1" fmla="*/ 1077 h 1108"/>
                  <a:gd name="T2" fmla="*/ 0 w 3"/>
                  <a:gd name="T3" fmla="*/ 1066 h 1108"/>
                  <a:gd name="T4" fmla="*/ 3 w 3"/>
                  <a:gd name="T5" fmla="*/ 1038 h 1108"/>
                  <a:gd name="T6" fmla="*/ 0 w 3"/>
                  <a:gd name="T7" fmla="*/ 1021 h 1108"/>
                  <a:gd name="T8" fmla="*/ 3 w 3"/>
                  <a:gd name="T9" fmla="*/ 1010 h 1108"/>
                  <a:gd name="T10" fmla="*/ 3 w 3"/>
                  <a:gd name="T11" fmla="*/ 979 h 1108"/>
                  <a:gd name="T12" fmla="*/ 0 w 3"/>
                  <a:gd name="T13" fmla="*/ 968 h 1108"/>
                  <a:gd name="T14" fmla="*/ 3 w 3"/>
                  <a:gd name="T15" fmla="*/ 940 h 1108"/>
                  <a:gd name="T16" fmla="*/ 0 w 3"/>
                  <a:gd name="T17" fmla="*/ 923 h 1108"/>
                  <a:gd name="T18" fmla="*/ 3 w 3"/>
                  <a:gd name="T19" fmla="*/ 912 h 1108"/>
                  <a:gd name="T20" fmla="*/ 3 w 3"/>
                  <a:gd name="T21" fmla="*/ 881 h 1108"/>
                  <a:gd name="T22" fmla="*/ 0 w 3"/>
                  <a:gd name="T23" fmla="*/ 871 h 1108"/>
                  <a:gd name="T24" fmla="*/ 3 w 3"/>
                  <a:gd name="T25" fmla="*/ 843 h 1108"/>
                  <a:gd name="T26" fmla="*/ 0 w 3"/>
                  <a:gd name="T27" fmla="*/ 825 h 1108"/>
                  <a:gd name="T28" fmla="*/ 3 w 3"/>
                  <a:gd name="T29" fmla="*/ 815 h 1108"/>
                  <a:gd name="T30" fmla="*/ 3 w 3"/>
                  <a:gd name="T31" fmla="*/ 783 h 1108"/>
                  <a:gd name="T32" fmla="*/ 0 w 3"/>
                  <a:gd name="T33" fmla="*/ 773 h 1108"/>
                  <a:gd name="T34" fmla="*/ 3 w 3"/>
                  <a:gd name="T35" fmla="*/ 745 h 1108"/>
                  <a:gd name="T36" fmla="*/ 0 w 3"/>
                  <a:gd name="T37" fmla="*/ 727 h 1108"/>
                  <a:gd name="T38" fmla="*/ 3 w 3"/>
                  <a:gd name="T39" fmla="*/ 717 h 1108"/>
                  <a:gd name="T40" fmla="*/ 3 w 3"/>
                  <a:gd name="T41" fmla="*/ 685 h 1108"/>
                  <a:gd name="T42" fmla="*/ 0 w 3"/>
                  <a:gd name="T43" fmla="*/ 675 h 1108"/>
                  <a:gd name="T44" fmla="*/ 3 w 3"/>
                  <a:gd name="T45" fmla="*/ 647 h 1108"/>
                  <a:gd name="T46" fmla="*/ 0 w 3"/>
                  <a:gd name="T47" fmla="*/ 629 h 1108"/>
                  <a:gd name="T48" fmla="*/ 3 w 3"/>
                  <a:gd name="T49" fmla="*/ 619 h 1108"/>
                  <a:gd name="T50" fmla="*/ 3 w 3"/>
                  <a:gd name="T51" fmla="*/ 587 h 1108"/>
                  <a:gd name="T52" fmla="*/ 0 w 3"/>
                  <a:gd name="T53" fmla="*/ 577 h 1108"/>
                  <a:gd name="T54" fmla="*/ 3 w 3"/>
                  <a:gd name="T55" fmla="*/ 549 h 1108"/>
                  <a:gd name="T56" fmla="*/ 0 w 3"/>
                  <a:gd name="T57" fmla="*/ 531 h 1108"/>
                  <a:gd name="T58" fmla="*/ 3 w 3"/>
                  <a:gd name="T59" fmla="*/ 521 h 1108"/>
                  <a:gd name="T60" fmla="*/ 3 w 3"/>
                  <a:gd name="T61" fmla="*/ 489 h 1108"/>
                  <a:gd name="T62" fmla="*/ 0 w 3"/>
                  <a:gd name="T63" fmla="*/ 479 h 1108"/>
                  <a:gd name="T64" fmla="*/ 3 w 3"/>
                  <a:gd name="T65" fmla="*/ 451 h 1108"/>
                  <a:gd name="T66" fmla="*/ 0 w 3"/>
                  <a:gd name="T67" fmla="*/ 433 h 1108"/>
                  <a:gd name="T68" fmla="*/ 3 w 3"/>
                  <a:gd name="T69" fmla="*/ 423 h 1108"/>
                  <a:gd name="T70" fmla="*/ 3 w 3"/>
                  <a:gd name="T71" fmla="*/ 391 h 1108"/>
                  <a:gd name="T72" fmla="*/ 0 w 3"/>
                  <a:gd name="T73" fmla="*/ 381 h 1108"/>
                  <a:gd name="T74" fmla="*/ 3 w 3"/>
                  <a:gd name="T75" fmla="*/ 353 h 1108"/>
                  <a:gd name="T76" fmla="*/ 0 w 3"/>
                  <a:gd name="T77" fmla="*/ 335 h 1108"/>
                  <a:gd name="T78" fmla="*/ 3 w 3"/>
                  <a:gd name="T79" fmla="*/ 325 h 1108"/>
                  <a:gd name="T80" fmla="*/ 3 w 3"/>
                  <a:gd name="T81" fmla="*/ 293 h 1108"/>
                  <a:gd name="T82" fmla="*/ 0 w 3"/>
                  <a:gd name="T83" fmla="*/ 283 h 1108"/>
                  <a:gd name="T84" fmla="*/ 3 w 3"/>
                  <a:gd name="T85" fmla="*/ 255 h 1108"/>
                  <a:gd name="T86" fmla="*/ 0 w 3"/>
                  <a:gd name="T87" fmla="*/ 238 h 1108"/>
                  <a:gd name="T88" fmla="*/ 3 w 3"/>
                  <a:gd name="T89" fmla="*/ 227 h 1108"/>
                  <a:gd name="T90" fmla="*/ 3 w 3"/>
                  <a:gd name="T91" fmla="*/ 196 h 1108"/>
                  <a:gd name="T92" fmla="*/ 0 w 3"/>
                  <a:gd name="T93" fmla="*/ 185 h 1108"/>
                  <a:gd name="T94" fmla="*/ 3 w 3"/>
                  <a:gd name="T95" fmla="*/ 157 h 1108"/>
                  <a:gd name="T96" fmla="*/ 0 w 3"/>
                  <a:gd name="T97" fmla="*/ 140 h 1108"/>
                  <a:gd name="T98" fmla="*/ 3 w 3"/>
                  <a:gd name="T99" fmla="*/ 129 h 1108"/>
                  <a:gd name="T100" fmla="*/ 3 w 3"/>
                  <a:gd name="T101" fmla="*/ 98 h 1108"/>
                  <a:gd name="T102" fmla="*/ 0 w 3"/>
                  <a:gd name="T103" fmla="*/ 87 h 1108"/>
                  <a:gd name="T104" fmla="*/ 3 w 3"/>
                  <a:gd name="T105" fmla="*/ 59 h 1108"/>
                  <a:gd name="T106" fmla="*/ 0 w 3"/>
                  <a:gd name="T107" fmla="*/ 42 h 1108"/>
                  <a:gd name="T108" fmla="*/ 3 w 3"/>
                  <a:gd name="T109" fmla="*/ 31 h 1108"/>
                  <a:gd name="T110" fmla="*/ 3 w 3"/>
                  <a:gd name="T111" fmla="*/ 0 h 1108"/>
                  <a:gd name="T112" fmla="*/ 0 w 3"/>
                  <a:gd name="T113" fmla="*/ 1108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8"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6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6"/>
                    </a:lnTo>
                    <a:lnTo>
                      <a:pt x="3" y="926"/>
                    </a:lnTo>
                    <a:close/>
                    <a:moveTo>
                      <a:pt x="3" y="912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2"/>
                    </a:lnTo>
                    <a:lnTo>
                      <a:pt x="3" y="912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2" name="Rectangle 198"/>
              <p:cNvSpPr>
                <a:spLocks noChangeArrowheads="1"/>
              </p:cNvSpPr>
              <p:nvPr/>
            </p:nvSpPr>
            <p:spPr bwMode="auto">
              <a:xfrm>
                <a:off x="1236" y="2229"/>
                <a:ext cx="7" cy="111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3" name="Rectangle 199"/>
              <p:cNvSpPr>
                <a:spLocks noChangeArrowheads="1"/>
              </p:cNvSpPr>
              <p:nvPr/>
            </p:nvSpPr>
            <p:spPr bwMode="auto">
              <a:xfrm>
                <a:off x="1474" y="2229"/>
                <a:ext cx="7" cy="111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4" name="Freeform 200"/>
              <p:cNvSpPr>
                <a:spLocks noEditPoints="1"/>
              </p:cNvSpPr>
              <p:nvPr/>
            </p:nvSpPr>
            <p:spPr bwMode="auto">
              <a:xfrm>
                <a:off x="1475" y="2229"/>
                <a:ext cx="3" cy="1108"/>
              </a:xfrm>
              <a:custGeom>
                <a:avLst/>
                <a:gdLst>
                  <a:gd name="T0" fmla="*/ 3 w 3"/>
                  <a:gd name="T1" fmla="*/ 1077 h 1108"/>
                  <a:gd name="T2" fmla="*/ 0 w 3"/>
                  <a:gd name="T3" fmla="*/ 1066 h 1108"/>
                  <a:gd name="T4" fmla="*/ 3 w 3"/>
                  <a:gd name="T5" fmla="*/ 1038 h 1108"/>
                  <a:gd name="T6" fmla="*/ 0 w 3"/>
                  <a:gd name="T7" fmla="*/ 1021 h 1108"/>
                  <a:gd name="T8" fmla="*/ 3 w 3"/>
                  <a:gd name="T9" fmla="*/ 1010 h 1108"/>
                  <a:gd name="T10" fmla="*/ 3 w 3"/>
                  <a:gd name="T11" fmla="*/ 979 h 1108"/>
                  <a:gd name="T12" fmla="*/ 0 w 3"/>
                  <a:gd name="T13" fmla="*/ 968 h 1108"/>
                  <a:gd name="T14" fmla="*/ 3 w 3"/>
                  <a:gd name="T15" fmla="*/ 940 h 1108"/>
                  <a:gd name="T16" fmla="*/ 0 w 3"/>
                  <a:gd name="T17" fmla="*/ 923 h 1108"/>
                  <a:gd name="T18" fmla="*/ 3 w 3"/>
                  <a:gd name="T19" fmla="*/ 912 h 1108"/>
                  <a:gd name="T20" fmla="*/ 3 w 3"/>
                  <a:gd name="T21" fmla="*/ 881 h 1108"/>
                  <a:gd name="T22" fmla="*/ 0 w 3"/>
                  <a:gd name="T23" fmla="*/ 871 h 1108"/>
                  <a:gd name="T24" fmla="*/ 3 w 3"/>
                  <a:gd name="T25" fmla="*/ 843 h 1108"/>
                  <a:gd name="T26" fmla="*/ 0 w 3"/>
                  <a:gd name="T27" fmla="*/ 825 h 1108"/>
                  <a:gd name="T28" fmla="*/ 3 w 3"/>
                  <a:gd name="T29" fmla="*/ 815 h 1108"/>
                  <a:gd name="T30" fmla="*/ 3 w 3"/>
                  <a:gd name="T31" fmla="*/ 783 h 1108"/>
                  <a:gd name="T32" fmla="*/ 0 w 3"/>
                  <a:gd name="T33" fmla="*/ 773 h 1108"/>
                  <a:gd name="T34" fmla="*/ 3 w 3"/>
                  <a:gd name="T35" fmla="*/ 745 h 1108"/>
                  <a:gd name="T36" fmla="*/ 0 w 3"/>
                  <a:gd name="T37" fmla="*/ 727 h 1108"/>
                  <a:gd name="T38" fmla="*/ 3 w 3"/>
                  <a:gd name="T39" fmla="*/ 717 h 1108"/>
                  <a:gd name="T40" fmla="*/ 3 w 3"/>
                  <a:gd name="T41" fmla="*/ 685 h 1108"/>
                  <a:gd name="T42" fmla="*/ 0 w 3"/>
                  <a:gd name="T43" fmla="*/ 675 h 1108"/>
                  <a:gd name="T44" fmla="*/ 3 w 3"/>
                  <a:gd name="T45" fmla="*/ 647 h 1108"/>
                  <a:gd name="T46" fmla="*/ 0 w 3"/>
                  <a:gd name="T47" fmla="*/ 629 h 1108"/>
                  <a:gd name="T48" fmla="*/ 3 w 3"/>
                  <a:gd name="T49" fmla="*/ 619 h 1108"/>
                  <a:gd name="T50" fmla="*/ 3 w 3"/>
                  <a:gd name="T51" fmla="*/ 587 h 1108"/>
                  <a:gd name="T52" fmla="*/ 0 w 3"/>
                  <a:gd name="T53" fmla="*/ 577 h 1108"/>
                  <a:gd name="T54" fmla="*/ 3 w 3"/>
                  <a:gd name="T55" fmla="*/ 549 h 1108"/>
                  <a:gd name="T56" fmla="*/ 0 w 3"/>
                  <a:gd name="T57" fmla="*/ 531 h 1108"/>
                  <a:gd name="T58" fmla="*/ 3 w 3"/>
                  <a:gd name="T59" fmla="*/ 521 h 1108"/>
                  <a:gd name="T60" fmla="*/ 3 w 3"/>
                  <a:gd name="T61" fmla="*/ 489 h 1108"/>
                  <a:gd name="T62" fmla="*/ 0 w 3"/>
                  <a:gd name="T63" fmla="*/ 479 h 1108"/>
                  <a:gd name="T64" fmla="*/ 3 w 3"/>
                  <a:gd name="T65" fmla="*/ 451 h 1108"/>
                  <a:gd name="T66" fmla="*/ 0 w 3"/>
                  <a:gd name="T67" fmla="*/ 433 h 1108"/>
                  <a:gd name="T68" fmla="*/ 3 w 3"/>
                  <a:gd name="T69" fmla="*/ 423 h 1108"/>
                  <a:gd name="T70" fmla="*/ 3 w 3"/>
                  <a:gd name="T71" fmla="*/ 391 h 1108"/>
                  <a:gd name="T72" fmla="*/ 0 w 3"/>
                  <a:gd name="T73" fmla="*/ 381 h 1108"/>
                  <a:gd name="T74" fmla="*/ 3 w 3"/>
                  <a:gd name="T75" fmla="*/ 353 h 1108"/>
                  <a:gd name="T76" fmla="*/ 0 w 3"/>
                  <a:gd name="T77" fmla="*/ 335 h 1108"/>
                  <a:gd name="T78" fmla="*/ 3 w 3"/>
                  <a:gd name="T79" fmla="*/ 325 h 1108"/>
                  <a:gd name="T80" fmla="*/ 3 w 3"/>
                  <a:gd name="T81" fmla="*/ 293 h 1108"/>
                  <a:gd name="T82" fmla="*/ 0 w 3"/>
                  <a:gd name="T83" fmla="*/ 283 h 1108"/>
                  <a:gd name="T84" fmla="*/ 3 w 3"/>
                  <a:gd name="T85" fmla="*/ 255 h 1108"/>
                  <a:gd name="T86" fmla="*/ 0 w 3"/>
                  <a:gd name="T87" fmla="*/ 238 h 1108"/>
                  <a:gd name="T88" fmla="*/ 3 w 3"/>
                  <a:gd name="T89" fmla="*/ 227 h 1108"/>
                  <a:gd name="T90" fmla="*/ 3 w 3"/>
                  <a:gd name="T91" fmla="*/ 196 h 1108"/>
                  <a:gd name="T92" fmla="*/ 0 w 3"/>
                  <a:gd name="T93" fmla="*/ 185 h 1108"/>
                  <a:gd name="T94" fmla="*/ 3 w 3"/>
                  <a:gd name="T95" fmla="*/ 157 h 1108"/>
                  <a:gd name="T96" fmla="*/ 0 w 3"/>
                  <a:gd name="T97" fmla="*/ 140 h 1108"/>
                  <a:gd name="T98" fmla="*/ 3 w 3"/>
                  <a:gd name="T99" fmla="*/ 129 h 1108"/>
                  <a:gd name="T100" fmla="*/ 3 w 3"/>
                  <a:gd name="T101" fmla="*/ 98 h 1108"/>
                  <a:gd name="T102" fmla="*/ 0 w 3"/>
                  <a:gd name="T103" fmla="*/ 87 h 1108"/>
                  <a:gd name="T104" fmla="*/ 3 w 3"/>
                  <a:gd name="T105" fmla="*/ 59 h 1108"/>
                  <a:gd name="T106" fmla="*/ 0 w 3"/>
                  <a:gd name="T107" fmla="*/ 42 h 1108"/>
                  <a:gd name="T108" fmla="*/ 3 w 3"/>
                  <a:gd name="T109" fmla="*/ 31 h 1108"/>
                  <a:gd name="T110" fmla="*/ 3 w 3"/>
                  <a:gd name="T111" fmla="*/ 0 h 1108"/>
                  <a:gd name="T112" fmla="*/ 0 w 3"/>
                  <a:gd name="T113" fmla="*/ 1108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8"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6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6"/>
                    </a:lnTo>
                    <a:lnTo>
                      <a:pt x="3" y="926"/>
                    </a:lnTo>
                    <a:close/>
                    <a:moveTo>
                      <a:pt x="3" y="912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2"/>
                    </a:lnTo>
                    <a:lnTo>
                      <a:pt x="3" y="912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5" name="Rectangle 201"/>
              <p:cNvSpPr>
                <a:spLocks noChangeArrowheads="1"/>
              </p:cNvSpPr>
              <p:nvPr/>
            </p:nvSpPr>
            <p:spPr bwMode="auto">
              <a:xfrm>
                <a:off x="1474" y="2229"/>
                <a:ext cx="7" cy="111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6" name="Rectangle 202"/>
              <p:cNvSpPr>
                <a:spLocks noChangeArrowheads="1"/>
              </p:cNvSpPr>
              <p:nvPr/>
            </p:nvSpPr>
            <p:spPr bwMode="auto">
              <a:xfrm>
                <a:off x="1659" y="2229"/>
                <a:ext cx="7" cy="111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7" name="Freeform 203"/>
              <p:cNvSpPr>
                <a:spLocks noEditPoints="1"/>
              </p:cNvSpPr>
              <p:nvPr/>
            </p:nvSpPr>
            <p:spPr bwMode="auto">
              <a:xfrm>
                <a:off x="1660" y="2229"/>
                <a:ext cx="3" cy="1108"/>
              </a:xfrm>
              <a:custGeom>
                <a:avLst/>
                <a:gdLst>
                  <a:gd name="T0" fmla="*/ 3 w 3"/>
                  <a:gd name="T1" fmla="*/ 1077 h 1108"/>
                  <a:gd name="T2" fmla="*/ 0 w 3"/>
                  <a:gd name="T3" fmla="*/ 1066 h 1108"/>
                  <a:gd name="T4" fmla="*/ 3 w 3"/>
                  <a:gd name="T5" fmla="*/ 1038 h 1108"/>
                  <a:gd name="T6" fmla="*/ 0 w 3"/>
                  <a:gd name="T7" fmla="*/ 1021 h 1108"/>
                  <a:gd name="T8" fmla="*/ 3 w 3"/>
                  <a:gd name="T9" fmla="*/ 1010 h 1108"/>
                  <a:gd name="T10" fmla="*/ 3 w 3"/>
                  <a:gd name="T11" fmla="*/ 979 h 1108"/>
                  <a:gd name="T12" fmla="*/ 0 w 3"/>
                  <a:gd name="T13" fmla="*/ 968 h 1108"/>
                  <a:gd name="T14" fmla="*/ 3 w 3"/>
                  <a:gd name="T15" fmla="*/ 940 h 1108"/>
                  <a:gd name="T16" fmla="*/ 0 w 3"/>
                  <a:gd name="T17" fmla="*/ 923 h 1108"/>
                  <a:gd name="T18" fmla="*/ 3 w 3"/>
                  <a:gd name="T19" fmla="*/ 912 h 1108"/>
                  <a:gd name="T20" fmla="*/ 3 w 3"/>
                  <a:gd name="T21" fmla="*/ 881 h 1108"/>
                  <a:gd name="T22" fmla="*/ 0 w 3"/>
                  <a:gd name="T23" fmla="*/ 871 h 1108"/>
                  <a:gd name="T24" fmla="*/ 3 w 3"/>
                  <a:gd name="T25" fmla="*/ 843 h 1108"/>
                  <a:gd name="T26" fmla="*/ 0 w 3"/>
                  <a:gd name="T27" fmla="*/ 825 h 1108"/>
                  <a:gd name="T28" fmla="*/ 3 w 3"/>
                  <a:gd name="T29" fmla="*/ 815 h 1108"/>
                  <a:gd name="T30" fmla="*/ 3 w 3"/>
                  <a:gd name="T31" fmla="*/ 783 h 1108"/>
                  <a:gd name="T32" fmla="*/ 0 w 3"/>
                  <a:gd name="T33" fmla="*/ 773 h 1108"/>
                  <a:gd name="T34" fmla="*/ 3 w 3"/>
                  <a:gd name="T35" fmla="*/ 745 h 1108"/>
                  <a:gd name="T36" fmla="*/ 0 w 3"/>
                  <a:gd name="T37" fmla="*/ 727 h 1108"/>
                  <a:gd name="T38" fmla="*/ 3 w 3"/>
                  <a:gd name="T39" fmla="*/ 717 h 1108"/>
                  <a:gd name="T40" fmla="*/ 3 w 3"/>
                  <a:gd name="T41" fmla="*/ 685 h 1108"/>
                  <a:gd name="T42" fmla="*/ 0 w 3"/>
                  <a:gd name="T43" fmla="*/ 675 h 1108"/>
                  <a:gd name="T44" fmla="*/ 3 w 3"/>
                  <a:gd name="T45" fmla="*/ 647 h 1108"/>
                  <a:gd name="T46" fmla="*/ 0 w 3"/>
                  <a:gd name="T47" fmla="*/ 629 h 1108"/>
                  <a:gd name="T48" fmla="*/ 3 w 3"/>
                  <a:gd name="T49" fmla="*/ 619 h 1108"/>
                  <a:gd name="T50" fmla="*/ 3 w 3"/>
                  <a:gd name="T51" fmla="*/ 587 h 1108"/>
                  <a:gd name="T52" fmla="*/ 0 w 3"/>
                  <a:gd name="T53" fmla="*/ 577 h 1108"/>
                  <a:gd name="T54" fmla="*/ 3 w 3"/>
                  <a:gd name="T55" fmla="*/ 549 h 1108"/>
                  <a:gd name="T56" fmla="*/ 0 w 3"/>
                  <a:gd name="T57" fmla="*/ 531 h 1108"/>
                  <a:gd name="T58" fmla="*/ 3 w 3"/>
                  <a:gd name="T59" fmla="*/ 521 h 1108"/>
                  <a:gd name="T60" fmla="*/ 3 w 3"/>
                  <a:gd name="T61" fmla="*/ 489 h 1108"/>
                  <a:gd name="T62" fmla="*/ 0 w 3"/>
                  <a:gd name="T63" fmla="*/ 479 h 1108"/>
                  <a:gd name="T64" fmla="*/ 3 w 3"/>
                  <a:gd name="T65" fmla="*/ 451 h 1108"/>
                  <a:gd name="T66" fmla="*/ 0 w 3"/>
                  <a:gd name="T67" fmla="*/ 433 h 1108"/>
                  <a:gd name="T68" fmla="*/ 3 w 3"/>
                  <a:gd name="T69" fmla="*/ 423 h 1108"/>
                  <a:gd name="T70" fmla="*/ 3 w 3"/>
                  <a:gd name="T71" fmla="*/ 391 h 1108"/>
                  <a:gd name="T72" fmla="*/ 0 w 3"/>
                  <a:gd name="T73" fmla="*/ 381 h 1108"/>
                  <a:gd name="T74" fmla="*/ 3 w 3"/>
                  <a:gd name="T75" fmla="*/ 353 h 1108"/>
                  <a:gd name="T76" fmla="*/ 0 w 3"/>
                  <a:gd name="T77" fmla="*/ 335 h 1108"/>
                  <a:gd name="T78" fmla="*/ 3 w 3"/>
                  <a:gd name="T79" fmla="*/ 325 h 1108"/>
                  <a:gd name="T80" fmla="*/ 3 w 3"/>
                  <a:gd name="T81" fmla="*/ 293 h 1108"/>
                  <a:gd name="T82" fmla="*/ 0 w 3"/>
                  <a:gd name="T83" fmla="*/ 283 h 1108"/>
                  <a:gd name="T84" fmla="*/ 3 w 3"/>
                  <a:gd name="T85" fmla="*/ 255 h 1108"/>
                  <a:gd name="T86" fmla="*/ 0 w 3"/>
                  <a:gd name="T87" fmla="*/ 238 h 1108"/>
                  <a:gd name="T88" fmla="*/ 3 w 3"/>
                  <a:gd name="T89" fmla="*/ 227 h 1108"/>
                  <a:gd name="T90" fmla="*/ 3 w 3"/>
                  <a:gd name="T91" fmla="*/ 196 h 1108"/>
                  <a:gd name="T92" fmla="*/ 0 w 3"/>
                  <a:gd name="T93" fmla="*/ 185 h 1108"/>
                  <a:gd name="T94" fmla="*/ 3 w 3"/>
                  <a:gd name="T95" fmla="*/ 157 h 1108"/>
                  <a:gd name="T96" fmla="*/ 0 w 3"/>
                  <a:gd name="T97" fmla="*/ 140 h 1108"/>
                  <a:gd name="T98" fmla="*/ 3 w 3"/>
                  <a:gd name="T99" fmla="*/ 129 h 1108"/>
                  <a:gd name="T100" fmla="*/ 3 w 3"/>
                  <a:gd name="T101" fmla="*/ 98 h 1108"/>
                  <a:gd name="T102" fmla="*/ 0 w 3"/>
                  <a:gd name="T103" fmla="*/ 87 h 1108"/>
                  <a:gd name="T104" fmla="*/ 3 w 3"/>
                  <a:gd name="T105" fmla="*/ 59 h 1108"/>
                  <a:gd name="T106" fmla="*/ 0 w 3"/>
                  <a:gd name="T107" fmla="*/ 42 h 1108"/>
                  <a:gd name="T108" fmla="*/ 3 w 3"/>
                  <a:gd name="T109" fmla="*/ 31 h 1108"/>
                  <a:gd name="T110" fmla="*/ 3 w 3"/>
                  <a:gd name="T111" fmla="*/ 0 h 1108"/>
                  <a:gd name="T112" fmla="*/ 0 w 3"/>
                  <a:gd name="T113" fmla="*/ 1108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8">
                    <a:moveTo>
                      <a:pt x="3" y="1094"/>
                    </a:moveTo>
                    <a:lnTo>
                      <a:pt x="3" y="1091"/>
                    </a:lnTo>
                    <a:lnTo>
                      <a:pt x="0" y="1091"/>
                    </a:lnTo>
                    <a:lnTo>
                      <a:pt x="0" y="1094"/>
                    </a:lnTo>
                    <a:lnTo>
                      <a:pt x="3" y="1094"/>
                    </a:lnTo>
                    <a:close/>
                    <a:moveTo>
                      <a:pt x="3" y="1080"/>
                    </a:moveTo>
                    <a:lnTo>
                      <a:pt x="3" y="1077"/>
                    </a:lnTo>
                    <a:lnTo>
                      <a:pt x="0" y="1077"/>
                    </a:lnTo>
                    <a:lnTo>
                      <a:pt x="0" y="1080"/>
                    </a:lnTo>
                    <a:lnTo>
                      <a:pt x="3" y="1080"/>
                    </a:lnTo>
                    <a:close/>
                    <a:moveTo>
                      <a:pt x="3" y="1066"/>
                    </a:moveTo>
                    <a:lnTo>
                      <a:pt x="3" y="1063"/>
                    </a:lnTo>
                    <a:lnTo>
                      <a:pt x="0" y="1063"/>
                    </a:lnTo>
                    <a:lnTo>
                      <a:pt x="0" y="1066"/>
                    </a:lnTo>
                    <a:lnTo>
                      <a:pt x="3" y="1066"/>
                    </a:lnTo>
                    <a:close/>
                    <a:moveTo>
                      <a:pt x="3" y="1052"/>
                    </a:moveTo>
                    <a:lnTo>
                      <a:pt x="3" y="1049"/>
                    </a:lnTo>
                    <a:lnTo>
                      <a:pt x="0" y="1049"/>
                    </a:lnTo>
                    <a:lnTo>
                      <a:pt x="0" y="1052"/>
                    </a:lnTo>
                    <a:lnTo>
                      <a:pt x="3" y="1052"/>
                    </a:lnTo>
                    <a:close/>
                    <a:moveTo>
                      <a:pt x="3" y="1038"/>
                    </a:moveTo>
                    <a:lnTo>
                      <a:pt x="3" y="1035"/>
                    </a:lnTo>
                    <a:lnTo>
                      <a:pt x="0" y="1035"/>
                    </a:lnTo>
                    <a:lnTo>
                      <a:pt x="0" y="1038"/>
                    </a:lnTo>
                    <a:lnTo>
                      <a:pt x="3" y="1038"/>
                    </a:lnTo>
                    <a:close/>
                    <a:moveTo>
                      <a:pt x="3" y="1024"/>
                    </a:moveTo>
                    <a:lnTo>
                      <a:pt x="3" y="1021"/>
                    </a:lnTo>
                    <a:lnTo>
                      <a:pt x="0" y="1021"/>
                    </a:lnTo>
                    <a:lnTo>
                      <a:pt x="0" y="1024"/>
                    </a:lnTo>
                    <a:lnTo>
                      <a:pt x="3" y="1024"/>
                    </a:lnTo>
                    <a:close/>
                    <a:moveTo>
                      <a:pt x="3" y="1010"/>
                    </a:moveTo>
                    <a:lnTo>
                      <a:pt x="3" y="1007"/>
                    </a:lnTo>
                    <a:lnTo>
                      <a:pt x="0" y="1007"/>
                    </a:lnTo>
                    <a:lnTo>
                      <a:pt x="0" y="1010"/>
                    </a:lnTo>
                    <a:lnTo>
                      <a:pt x="3" y="1010"/>
                    </a:lnTo>
                    <a:close/>
                    <a:moveTo>
                      <a:pt x="3" y="996"/>
                    </a:moveTo>
                    <a:lnTo>
                      <a:pt x="3" y="993"/>
                    </a:lnTo>
                    <a:lnTo>
                      <a:pt x="0" y="993"/>
                    </a:lnTo>
                    <a:lnTo>
                      <a:pt x="0" y="996"/>
                    </a:lnTo>
                    <a:lnTo>
                      <a:pt x="3" y="996"/>
                    </a:lnTo>
                    <a:close/>
                    <a:moveTo>
                      <a:pt x="3" y="982"/>
                    </a:moveTo>
                    <a:lnTo>
                      <a:pt x="3" y="979"/>
                    </a:lnTo>
                    <a:lnTo>
                      <a:pt x="0" y="979"/>
                    </a:lnTo>
                    <a:lnTo>
                      <a:pt x="0" y="982"/>
                    </a:lnTo>
                    <a:lnTo>
                      <a:pt x="3" y="982"/>
                    </a:lnTo>
                    <a:close/>
                    <a:moveTo>
                      <a:pt x="3" y="968"/>
                    </a:moveTo>
                    <a:lnTo>
                      <a:pt x="3" y="965"/>
                    </a:lnTo>
                    <a:lnTo>
                      <a:pt x="0" y="965"/>
                    </a:lnTo>
                    <a:lnTo>
                      <a:pt x="0" y="968"/>
                    </a:lnTo>
                    <a:lnTo>
                      <a:pt x="3" y="968"/>
                    </a:lnTo>
                    <a:close/>
                    <a:moveTo>
                      <a:pt x="3" y="954"/>
                    </a:moveTo>
                    <a:lnTo>
                      <a:pt x="3" y="951"/>
                    </a:lnTo>
                    <a:lnTo>
                      <a:pt x="0" y="951"/>
                    </a:lnTo>
                    <a:lnTo>
                      <a:pt x="0" y="954"/>
                    </a:lnTo>
                    <a:lnTo>
                      <a:pt x="3" y="954"/>
                    </a:lnTo>
                    <a:close/>
                    <a:moveTo>
                      <a:pt x="3" y="940"/>
                    </a:moveTo>
                    <a:lnTo>
                      <a:pt x="3" y="937"/>
                    </a:lnTo>
                    <a:lnTo>
                      <a:pt x="0" y="937"/>
                    </a:lnTo>
                    <a:lnTo>
                      <a:pt x="0" y="940"/>
                    </a:lnTo>
                    <a:lnTo>
                      <a:pt x="3" y="940"/>
                    </a:lnTo>
                    <a:close/>
                    <a:moveTo>
                      <a:pt x="3" y="926"/>
                    </a:moveTo>
                    <a:lnTo>
                      <a:pt x="3" y="923"/>
                    </a:lnTo>
                    <a:lnTo>
                      <a:pt x="0" y="923"/>
                    </a:lnTo>
                    <a:lnTo>
                      <a:pt x="0" y="926"/>
                    </a:lnTo>
                    <a:lnTo>
                      <a:pt x="3" y="926"/>
                    </a:lnTo>
                    <a:close/>
                    <a:moveTo>
                      <a:pt x="3" y="912"/>
                    </a:moveTo>
                    <a:lnTo>
                      <a:pt x="3" y="909"/>
                    </a:lnTo>
                    <a:lnTo>
                      <a:pt x="0" y="909"/>
                    </a:lnTo>
                    <a:lnTo>
                      <a:pt x="0" y="912"/>
                    </a:lnTo>
                    <a:lnTo>
                      <a:pt x="3" y="912"/>
                    </a:lnTo>
                    <a:close/>
                    <a:moveTo>
                      <a:pt x="3" y="899"/>
                    </a:moveTo>
                    <a:lnTo>
                      <a:pt x="3" y="895"/>
                    </a:lnTo>
                    <a:lnTo>
                      <a:pt x="0" y="895"/>
                    </a:lnTo>
                    <a:lnTo>
                      <a:pt x="0" y="899"/>
                    </a:lnTo>
                    <a:lnTo>
                      <a:pt x="3" y="899"/>
                    </a:lnTo>
                    <a:close/>
                    <a:moveTo>
                      <a:pt x="3" y="885"/>
                    </a:moveTo>
                    <a:lnTo>
                      <a:pt x="3" y="881"/>
                    </a:lnTo>
                    <a:lnTo>
                      <a:pt x="0" y="881"/>
                    </a:lnTo>
                    <a:lnTo>
                      <a:pt x="0" y="885"/>
                    </a:lnTo>
                    <a:lnTo>
                      <a:pt x="3" y="885"/>
                    </a:lnTo>
                    <a:close/>
                    <a:moveTo>
                      <a:pt x="3" y="871"/>
                    </a:moveTo>
                    <a:lnTo>
                      <a:pt x="3" y="867"/>
                    </a:lnTo>
                    <a:lnTo>
                      <a:pt x="0" y="867"/>
                    </a:lnTo>
                    <a:lnTo>
                      <a:pt x="0" y="871"/>
                    </a:lnTo>
                    <a:lnTo>
                      <a:pt x="3" y="871"/>
                    </a:lnTo>
                    <a:close/>
                    <a:moveTo>
                      <a:pt x="3" y="857"/>
                    </a:moveTo>
                    <a:lnTo>
                      <a:pt x="3" y="853"/>
                    </a:lnTo>
                    <a:lnTo>
                      <a:pt x="0" y="853"/>
                    </a:lnTo>
                    <a:lnTo>
                      <a:pt x="0" y="857"/>
                    </a:lnTo>
                    <a:lnTo>
                      <a:pt x="3" y="857"/>
                    </a:lnTo>
                    <a:close/>
                    <a:moveTo>
                      <a:pt x="3" y="843"/>
                    </a:moveTo>
                    <a:lnTo>
                      <a:pt x="3" y="839"/>
                    </a:lnTo>
                    <a:lnTo>
                      <a:pt x="0" y="839"/>
                    </a:lnTo>
                    <a:lnTo>
                      <a:pt x="0" y="843"/>
                    </a:lnTo>
                    <a:lnTo>
                      <a:pt x="3" y="843"/>
                    </a:lnTo>
                    <a:close/>
                    <a:moveTo>
                      <a:pt x="3" y="829"/>
                    </a:moveTo>
                    <a:lnTo>
                      <a:pt x="3" y="825"/>
                    </a:lnTo>
                    <a:lnTo>
                      <a:pt x="0" y="825"/>
                    </a:lnTo>
                    <a:lnTo>
                      <a:pt x="0" y="829"/>
                    </a:lnTo>
                    <a:lnTo>
                      <a:pt x="3" y="829"/>
                    </a:lnTo>
                    <a:close/>
                    <a:moveTo>
                      <a:pt x="3" y="815"/>
                    </a:moveTo>
                    <a:lnTo>
                      <a:pt x="3" y="811"/>
                    </a:lnTo>
                    <a:lnTo>
                      <a:pt x="0" y="811"/>
                    </a:lnTo>
                    <a:lnTo>
                      <a:pt x="0" y="815"/>
                    </a:lnTo>
                    <a:lnTo>
                      <a:pt x="3" y="815"/>
                    </a:lnTo>
                    <a:close/>
                    <a:moveTo>
                      <a:pt x="3" y="801"/>
                    </a:moveTo>
                    <a:lnTo>
                      <a:pt x="3" y="797"/>
                    </a:lnTo>
                    <a:lnTo>
                      <a:pt x="0" y="797"/>
                    </a:lnTo>
                    <a:lnTo>
                      <a:pt x="0" y="801"/>
                    </a:lnTo>
                    <a:lnTo>
                      <a:pt x="3" y="801"/>
                    </a:lnTo>
                    <a:close/>
                    <a:moveTo>
                      <a:pt x="3" y="787"/>
                    </a:moveTo>
                    <a:lnTo>
                      <a:pt x="3" y="783"/>
                    </a:lnTo>
                    <a:lnTo>
                      <a:pt x="0" y="783"/>
                    </a:lnTo>
                    <a:lnTo>
                      <a:pt x="0" y="787"/>
                    </a:lnTo>
                    <a:lnTo>
                      <a:pt x="3" y="787"/>
                    </a:lnTo>
                    <a:close/>
                    <a:moveTo>
                      <a:pt x="3" y="773"/>
                    </a:moveTo>
                    <a:lnTo>
                      <a:pt x="3" y="769"/>
                    </a:lnTo>
                    <a:lnTo>
                      <a:pt x="0" y="769"/>
                    </a:lnTo>
                    <a:lnTo>
                      <a:pt x="0" y="773"/>
                    </a:lnTo>
                    <a:lnTo>
                      <a:pt x="3" y="773"/>
                    </a:lnTo>
                    <a:close/>
                    <a:moveTo>
                      <a:pt x="3" y="759"/>
                    </a:moveTo>
                    <a:lnTo>
                      <a:pt x="3" y="755"/>
                    </a:lnTo>
                    <a:lnTo>
                      <a:pt x="0" y="755"/>
                    </a:lnTo>
                    <a:lnTo>
                      <a:pt x="0" y="759"/>
                    </a:lnTo>
                    <a:lnTo>
                      <a:pt x="3" y="759"/>
                    </a:lnTo>
                    <a:close/>
                    <a:moveTo>
                      <a:pt x="3" y="745"/>
                    </a:moveTo>
                    <a:lnTo>
                      <a:pt x="3" y="741"/>
                    </a:lnTo>
                    <a:lnTo>
                      <a:pt x="0" y="741"/>
                    </a:lnTo>
                    <a:lnTo>
                      <a:pt x="0" y="745"/>
                    </a:lnTo>
                    <a:lnTo>
                      <a:pt x="3" y="745"/>
                    </a:lnTo>
                    <a:close/>
                    <a:moveTo>
                      <a:pt x="3" y="731"/>
                    </a:moveTo>
                    <a:lnTo>
                      <a:pt x="3" y="727"/>
                    </a:lnTo>
                    <a:lnTo>
                      <a:pt x="0" y="727"/>
                    </a:lnTo>
                    <a:lnTo>
                      <a:pt x="0" y="731"/>
                    </a:lnTo>
                    <a:lnTo>
                      <a:pt x="3" y="731"/>
                    </a:lnTo>
                    <a:close/>
                    <a:moveTo>
                      <a:pt x="3" y="717"/>
                    </a:moveTo>
                    <a:lnTo>
                      <a:pt x="3" y="713"/>
                    </a:lnTo>
                    <a:lnTo>
                      <a:pt x="0" y="713"/>
                    </a:lnTo>
                    <a:lnTo>
                      <a:pt x="0" y="717"/>
                    </a:lnTo>
                    <a:lnTo>
                      <a:pt x="3" y="717"/>
                    </a:lnTo>
                    <a:close/>
                    <a:moveTo>
                      <a:pt x="3" y="703"/>
                    </a:moveTo>
                    <a:lnTo>
                      <a:pt x="3" y="699"/>
                    </a:lnTo>
                    <a:lnTo>
                      <a:pt x="0" y="699"/>
                    </a:lnTo>
                    <a:lnTo>
                      <a:pt x="0" y="703"/>
                    </a:lnTo>
                    <a:lnTo>
                      <a:pt x="3" y="703"/>
                    </a:lnTo>
                    <a:close/>
                    <a:moveTo>
                      <a:pt x="3" y="689"/>
                    </a:moveTo>
                    <a:lnTo>
                      <a:pt x="3" y="685"/>
                    </a:lnTo>
                    <a:lnTo>
                      <a:pt x="0" y="685"/>
                    </a:lnTo>
                    <a:lnTo>
                      <a:pt x="0" y="689"/>
                    </a:lnTo>
                    <a:lnTo>
                      <a:pt x="3" y="689"/>
                    </a:lnTo>
                    <a:close/>
                    <a:moveTo>
                      <a:pt x="3" y="675"/>
                    </a:moveTo>
                    <a:lnTo>
                      <a:pt x="3" y="671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3" y="675"/>
                    </a:lnTo>
                    <a:close/>
                    <a:moveTo>
                      <a:pt x="3" y="661"/>
                    </a:moveTo>
                    <a:lnTo>
                      <a:pt x="3" y="657"/>
                    </a:lnTo>
                    <a:lnTo>
                      <a:pt x="0" y="657"/>
                    </a:lnTo>
                    <a:lnTo>
                      <a:pt x="0" y="661"/>
                    </a:lnTo>
                    <a:lnTo>
                      <a:pt x="3" y="661"/>
                    </a:lnTo>
                    <a:close/>
                    <a:moveTo>
                      <a:pt x="3" y="647"/>
                    </a:moveTo>
                    <a:lnTo>
                      <a:pt x="3" y="643"/>
                    </a:lnTo>
                    <a:lnTo>
                      <a:pt x="0" y="643"/>
                    </a:lnTo>
                    <a:lnTo>
                      <a:pt x="0" y="647"/>
                    </a:lnTo>
                    <a:lnTo>
                      <a:pt x="3" y="647"/>
                    </a:lnTo>
                    <a:close/>
                    <a:moveTo>
                      <a:pt x="3" y="633"/>
                    </a:moveTo>
                    <a:lnTo>
                      <a:pt x="3" y="629"/>
                    </a:lnTo>
                    <a:lnTo>
                      <a:pt x="0" y="629"/>
                    </a:lnTo>
                    <a:lnTo>
                      <a:pt x="0" y="633"/>
                    </a:lnTo>
                    <a:lnTo>
                      <a:pt x="3" y="633"/>
                    </a:lnTo>
                    <a:close/>
                    <a:moveTo>
                      <a:pt x="3" y="619"/>
                    </a:moveTo>
                    <a:lnTo>
                      <a:pt x="3" y="615"/>
                    </a:lnTo>
                    <a:lnTo>
                      <a:pt x="0" y="615"/>
                    </a:lnTo>
                    <a:lnTo>
                      <a:pt x="0" y="619"/>
                    </a:lnTo>
                    <a:lnTo>
                      <a:pt x="3" y="619"/>
                    </a:lnTo>
                    <a:close/>
                    <a:moveTo>
                      <a:pt x="3" y="605"/>
                    </a:moveTo>
                    <a:lnTo>
                      <a:pt x="3" y="601"/>
                    </a:lnTo>
                    <a:lnTo>
                      <a:pt x="0" y="601"/>
                    </a:lnTo>
                    <a:lnTo>
                      <a:pt x="0" y="605"/>
                    </a:lnTo>
                    <a:lnTo>
                      <a:pt x="3" y="605"/>
                    </a:lnTo>
                    <a:close/>
                    <a:moveTo>
                      <a:pt x="3" y="591"/>
                    </a:moveTo>
                    <a:lnTo>
                      <a:pt x="3" y="587"/>
                    </a:lnTo>
                    <a:lnTo>
                      <a:pt x="0" y="587"/>
                    </a:lnTo>
                    <a:lnTo>
                      <a:pt x="0" y="591"/>
                    </a:lnTo>
                    <a:lnTo>
                      <a:pt x="3" y="591"/>
                    </a:lnTo>
                    <a:close/>
                    <a:moveTo>
                      <a:pt x="3" y="577"/>
                    </a:moveTo>
                    <a:lnTo>
                      <a:pt x="3" y="573"/>
                    </a:lnTo>
                    <a:lnTo>
                      <a:pt x="0" y="573"/>
                    </a:lnTo>
                    <a:lnTo>
                      <a:pt x="0" y="577"/>
                    </a:lnTo>
                    <a:lnTo>
                      <a:pt x="3" y="577"/>
                    </a:lnTo>
                    <a:close/>
                    <a:moveTo>
                      <a:pt x="3" y="563"/>
                    </a:moveTo>
                    <a:lnTo>
                      <a:pt x="3" y="559"/>
                    </a:lnTo>
                    <a:lnTo>
                      <a:pt x="0" y="559"/>
                    </a:lnTo>
                    <a:lnTo>
                      <a:pt x="0" y="563"/>
                    </a:lnTo>
                    <a:lnTo>
                      <a:pt x="3" y="563"/>
                    </a:lnTo>
                    <a:close/>
                    <a:moveTo>
                      <a:pt x="3" y="549"/>
                    </a:moveTo>
                    <a:lnTo>
                      <a:pt x="3" y="545"/>
                    </a:lnTo>
                    <a:lnTo>
                      <a:pt x="0" y="545"/>
                    </a:lnTo>
                    <a:lnTo>
                      <a:pt x="0" y="549"/>
                    </a:lnTo>
                    <a:lnTo>
                      <a:pt x="3" y="549"/>
                    </a:lnTo>
                    <a:close/>
                    <a:moveTo>
                      <a:pt x="3" y="535"/>
                    </a:moveTo>
                    <a:lnTo>
                      <a:pt x="3" y="531"/>
                    </a:lnTo>
                    <a:lnTo>
                      <a:pt x="0" y="531"/>
                    </a:lnTo>
                    <a:lnTo>
                      <a:pt x="0" y="535"/>
                    </a:lnTo>
                    <a:lnTo>
                      <a:pt x="3" y="535"/>
                    </a:lnTo>
                    <a:close/>
                    <a:moveTo>
                      <a:pt x="3" y="521"/>
                    </a:moveTo>
                    <a:lnTo>
                      <a:pt x="3" y="517"/>
                    </a:lnTo>
                    <a:lnTo>
                      <a:pt x="0" y="517"/>
                    </a:lnTo>
                    <a:lnTo>
                      <a:pt x="0" y="521"/>
                    </a:lnTo>
                    <a:lnTo>
                      <a:pt x="3" y="521"/>
                    </a:lnTo>
                    <a:close/>
                    <a:moveTo>
                      <a:pt x="3" y="507"/>
                    </a:moveTo>
                    <a:lnTo>
                      <a:pt x="3" y="503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3" y="507"/>
                    </a:lnTo>
                    <a:close/>
                    <a:moveTo>
                      <a:pt x="3" y="493"/>
                    </a:moveTo>
                    <a:lnTo>
                      <a:pt x="3" y="489"/>
                    </a:lnTo>
                    <a:lnTo>
                      <a:pt x="0" y="489"/>
                    </a:lnTo>
                    <a:lnTo>
                      <a:pt x="0" y="493"/>
                    </a:lnTo>
                    <a:lnTo>
                      <a:pt x="3" y="493"/>
                    </a:lnTo>
                    <a:close/>
                    <a:moveTo>
                      <a:pt x="3" y="479"/>
                    </a:moveTo>
                    <a:lnTo>
                      <a:pt x="3" y="475"/>
                    </a:lnTo>
                    <a:lnTo>
                      <a:pt x="0" y="475"/>
                    </a:lnTo>
                    <a:lnTo>
                      <a:pt x="0" y="479"/>
                    </a:lnTo>
                    <a:lnTo>
                      <a:pt x="3" y="479"/>
                    </a:lnTo>
                    <a:close/>
                    <a:moveTo>
                      <a:pt x="3" y="465"/>
                    </a:moveTo>
                    <a:lnTo>
                      <a:pt x="3" y="461"/>
                    </a:lnTo>
                    <a:lnTo>
                      <a:pt x="0" y="461"/>
                    </a:lnTo>
                    <a:lnTo>
                      <a:pt x="0" y="465"/>
                    </a:lnTo>
                    <a:lnTo>
                      <a:pt x="3" y="465"/>
                    </a:lnTo>
                    <a:close/>
                    <a:moveTo>
                      <a:pt x="3" y="451"/>
                    </a:moveTo>
                    <a:lnTo>
                      <a:pt x="3" y="447"/>
                    </a:lnTo>
                    <a:lnTo>
                      <a:pt x="0" y="447"/>
                    </a:lnTo>
                    <a:lnTo>
                      <a:pt x="0" y="451"/>
                    </a:lnTo>
                    <a:lnTo>
                      <a:pt x="3" y="451"/>
                    </a:lnTo>
                    <a:close/>
                    <a:moveTo>
                      <a:pt x="3" y="437"/>
                    </a:moveTo>
                    <a:lnTo>
                      <a:pt x="3" y="433"/>
                    </a:lnTo>
                    <a:lnTo>
                      <a:pt x="0" y="433"/>
                    </a:lnTo>
                    <a:lnTo>
                      <a:pt x="0" y="437"/>
                    </a:lnTo>
                    <a:lnTo>
                      <a:pt x="3" y="437"/>
                    </a:lnTo>
                    <a:close/>
                    <a:moveTo>
                      <a:pt x="3" y="423"/>
                    </a:moveTo>
                    <a:lnTo>
                      <a:pt x="3" y="419"/>
                    </a:lnTo>
                    <a:lnTo>
                      <a:pt x="0" y="419"/>
                    </a:lnTo>
                    <a:lnTo>
                      <a:pt x="0" y="423"/>
                    </a:lnTo>
                    <a:lnTo>
                      <a:pt x="3" y="423"/>
                    </a:lnTo>
                    <a:close/>
                    <a:moveTo>
                      <a:pt x="3" y="409"/>
                    </a:moveTo>
                    <a:lnTo>
                      <a:pt x="3" y="405"/>
                    </a:lnTo>
                    <a:lnTo>
                      <a:pt x="0" y="405"/>
                    </a:lnTo>
                    <a:lnTo>
                      <a:pt x="0" y="409"/>
                    </a:lnTo>
                    <a:lnTo>
                      <a:pt x="3" y="409"/>
                    </a:lnTo>
                    <a:close/>
                    <a:moveTo>
                      <a:pt x="3" y="395"/>
                    </a:moveTo>
                    <a:lnTo>
                      <a:pt x="3" y="391"/>
                    </a:lnTo>
                    <a:lnTo>
                      <a:pt x="0" y="391"/>
                    </a:lnTo>
                    <a:lnTo>
                      <a:pt x="0" y="395"/>
                    </a:lnTo>
                    <a:lnTo>
                      <a:pt x="3" y="395"/>
                    </a:lnTo>
                    <a:close/>
                    <a:moveTo>
                      <a:pt x="3" y="381"/>
                    </a:moveTo>
                    <a:lnTo>
                      <a:pt x="3" y="377"/>
                    </a:lnTo>
                    <a:lnTo>
                      <a:pt x="0" y="377"/>
                    </a:lnTo>
                    <a:lnTo>
                      <a:pt x="0" y="381"/>
                    </a:lnTo>
                    <a:lnTo>
                      <a:pt x="3" y="381"/>
                    </a:lnTo>
                    <a:close/>
                    <a:moveTo>
                      <a:pt x="3" y="367"/>
                    </a:moveTo>
                    <a:lnTo>
                      <a:pt x="3" y="363"/>
                    </a:lnTo>
                    <a:lnTo>
                      <a:pt x="0" y="363"/>
                    </a:lnTo>
                    <a:lnTo>
                      <a:pt x="0" y="367"/>
                    </a:lnTo>
                    <a:lnTo>
                      <a:pt x="3" y="367"/>
                    </a:lnTo>
                    <a:close/>
                    <a:moveTo>
                      <a:pt x="3" y="353"/>
                    </a:moveTo>
                    <a:lnTo>
                      <a:pt x="3" y="349"/>
                    </a:lnTo>
                    <a:lnTo>
                      <a:pt x="0" y="349"/>
                    </a:lnTo>
                    <a:lnTo>
                      <a:pt x="0" y="353"/>
                    </a:lnTo>
                    <a:lnTo>
                      <a:pt x="3" y="353"/>
                    </a:lnTo>
                    <a:close/>
                    <a:moveTo>
                      <a:pt x="3" y="339"/>
                    </a:moveTo>
                    <a:lnTo>
                      <a:pt x="3" y="335"/>
                    </a:lnTo>
                    <a:lnTo>
                      <a:pt x="0" y="335"/>
                    </a:lnTo>
                    <a:lnTo>
                      <a:pt x="0" y="339"/>
                    </a:lnTo>
                    <a:lnTo>
                      <a:pt x="3" y="339"/>
                    </a:lnTo>
                    <a:close/>
                    <a:moveTo>
                      <a:pt x="3" y="325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5"/>
                    </a:lnTo>
                    <a:lnTo>
                      <a:pt x="3" y="325"/>
                    </a:lnTo>
                    <a:close/>
                    <a:moveTo>
                      <a:pt x="3" y="311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1"/>
                    </a:lnTo>
                    <a:lnTo>
                      <a:pt x="3" y="311"/>
                    </a:lnTo>
                    <a:close/>
                    <a:moveTo>
                      <a:pt x="3" y="297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7"/>
                    </a:lnTo>
                    <a:lnTo>
                      <a:pt x="3" y="297"/>
                    </a:lnTo>
                    <a:close/>
                    <a:moveTo>
                      <a:pt x="3" y="283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3"/>
                    </a:lnTo>
                    <a:lnTo>
                      <a:pt x="3" y="283"/>
                    </a:lnTo>
                    <a:close/>
                    <a:moveTo>
                      <a:pt x="3" y="269"/>
                    </a:moveTo>
                    <a:lnTo>
                      <a:pt x="3" y="266"/>
                    </a:lnTo>
                    <a:lnTo>
                      <a:pt x="0" y="266"/>
                    </a:lnTo>
                    <a:lnTo>
                      <a:pt x="0" y="269"/>
                    </a:lnTo>
                    <a:lnTo>
                      <a:pt x="3" y="269"/>
                    </a:lnTo>
                    <a:close/>
                    <a:moveTo>
                      <a:pt x="3" y="255"/>
                    </a:moveTo>
                    <a:lnTo>
                      <a:pt x="3" y="252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3" y="255"/>
                    </a:lnTo>
                    <a:close/>
                    <a:moveTo>
                      <a:pt x="3" y="241"/>
                    </a:moveTo>
                    <a:lnTo>
                      <a:pt x="3" y="238"/>
                    </a:lnTo>
                    <a:lnTo>
                      <a:pt x="0" y="238"/>
                    </a:lnTo>
                    <a:lnTo>
                      <a:pt x="0" y="241"/>
                    </a:lnTo>
                    <a:lnTo>
                      <a:pt x="3" y="241"/>
                    </a:lnTo>
                    <a:close/>
                    <a:moveTo>
                      <a:pt x="3" y="227"/>
                    </a:moveTo>
                    <a:lnTo>
                      <a:pt x="3" y="224"/>
                    </a:lnTo>
                    <a:lnTo>
                      <a:pt x="0" y="224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10"/>
                    </a:lnTo>
                    <a:lnTo>
                      <a:pt x="0" y="210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6"/>
                    </a:lnTo>
                    <a:lnTo>
                      <a:pt x="0" y="196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2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8"/>
                    </a:lnTo>
                    <a:lnTo>
                      <a:pt x="0" y="168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4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5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45"/>
                    </a:lnTo>
                    <a:close/>
                    <a:moveTo>
                      <a:pt x="3" y="31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1"/>
                    </a:lnTo>
                    <a:close/>
                    <a:moveTo>
                      <a:pt x="3" y="17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close/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  <a:moveTo>
                      <a:pt x="3" y="1108"/>
                    </a:moveTo>
                    <a:lnTo>
                      <a:pt x="3" y="1105"/>
                    </a:lnTo>
                    <a:lnTo>
                      <a:pt x="0" y="1105"/>
                    </a:lnTo>
                    <a:lnTo>
                      <a:pt x="0" y="1108"/>
                    </a:lnTo>
                    <a:lnTo>
                      <a:pt x="3" y="110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8" name="Rectangle 204"/>
              <p:cNvSpPr>
                <a:spLocks noChangeArrowheads="1"/>
              </p:cNvSpPr>
              <p:nvPr/>
            </p:nvSpPr>
            <p:spPr bwMode="auto">
              <a:xfrm>
                <a:off x="1660" y="2229"/>
                <a:ext cx="7" cy="111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39" name="Rectangle 205"/>
              <p:cNvSpPr>
                <a:spLocks noChangeArrowheads="1"/>
              </p:cNvSpPr>
              <p:nvPr/>
            </p:nvSpPr>
            <p:spPr bwMode="auto">
              <a:xfrm>
                <a:off x="1810" y="2229"/>
                <a:ext cx="7" cy="111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07" name="Freeform 207"/>
            <p:cNvSpPr>
              <a:spLocks noEditPoints="1"/>
            </p:cNvSpPr>
            <p:nvPr/>
          </p:nvSpPr>
          <p:spPr bwMode="auto">
            <a:xfrm>
              <a:off x="2874963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08" name="Rectangle 208"/>
            <p:cNvSpPr>
              <a:spLocks noChangeArrowheads="1"/>
            </p:cNvSpPr>
            <p:nvPr/>
          </p:nvSpPr>
          <p:spPr bwMode="auto">
            <a:xfrm>
              <a:off x="287337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09" name="Rectangle 209"/>
            <p:cNvSpPr>
              <a:spLocks noChangeArrowheads="1"/>
            </p:cNvSpPr>
            <p:nvPr/>
          </p:nvSpPr>
          <p:spPr bwMode="auto">
            <a:xfrm>
              <a:off x="307340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0" name="Freeform 210"/>
            <p:cNvSpPr>
              <a:spLocks noEditPoints="1"/>
            </p:cNvSpPr>
            <p:nvPr/>
          </p:nvSpPr>
          <p:spPr bwMode="auto">
            <a:xfrm>
              <a:off x="3078163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1" name="Rectangle 211"/>
            <p:cNvSpPr>
              <a:spLocks noChangeArrowheads="1"/>
            </p:cNvSpPr>
            <p:nvPr/>
          </p:nvSpPr>
          <p:spPr bwMode="auto">
            <a:xfrm>
              <a:off x="307340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2" name="Rectangle 212"/>
            <p:cNvSpPr>
              <a:spLocks noChangeArrowheads="1"/>
            </p:cNvSpPr>
            <p:nvPr/>
          </p:nvSpPr>
          <p:spPr bwMode="auto">
            <a:xfrm>
              <a:off x="325120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3" name="Freeform 213"/>
            <p:cNvSpPr>
              <a:spLocks noEditPoints="1"/>
            </p:cNvSpPr>
            <p:nvPr/>
          </p:nvSpPr>
          <p:spPr bwMode="auto">
            <a:xfrm>
              <a:off x="3252788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4" name="Rectangle 214"/>
            <p:cNvSpPr>
              <a:spLocks noChangeArrowheads="1"/>
            </p:cNvSpPr>
            <p:nvPr/>
          </p:nvSpPr>
          <p:spPr bwMode="auto">
            <a:xfrm>
              <a:off x="325120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5" name="Rectangle 215"/>
            <p:cNvSpPr>
              <a:spLocks noChangeArrowheads="1"/>
            </p:cNvSpPr>
            <p:nvPr/>
          </p:nvSpPr>
          <p:spPr bwMode="auto">
            <a:xfrm>
              <a:off x="340677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6" name="Freeform 216"/>
            <p:cNvSpPr>
              <a:spLocks noEditPoints="1"/>
            </p:cNvSpPr>
            <p:nvPr/>
          </p:nvSpPr>
          <p:spPr bwMode="auto">
            <a:xfrm>
              <a:off x="3408363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7" name="Rectangle 217"/>
            <p:cNvSpPr>
              <a:spLocks noChangeArrowheads="1"/>
            </p:cNvSpPr>
            <p:nvPr/>
          </p:nvSpPr>
          <p:spPr bwMode="auto">
            <a:xfrm>
              <a:off x="340677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8" name="Rectangle 218"/>
            <p:cNvSpPr>
              <a:spLocks noChangeArrowheads="1"/>
            </p:cNvSpPr>
            <p:nvPr/>
          </p:nvSpPr>
          <p:spPr bwMode="auto">
            <a:xfrm>
              <a:off x="4456113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9" name="Freeform 219"/>
            <p:cNvSpPr>
              <a:spLocks noEditPoints="1"/>
            </p:cNvSpPr>
            <p:nvPr/>
          </p:nvSpPr>
          <p:spPr bwMode="auto">
            <a:xfrm>
              <a:off x="4459288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0" name="Rectangle 220"/>
            <p:cNvSpPr>
              <a:spLocks noChangeArrowheads="1"/>
            </p:cNvSpPr>
            <p:nvPr/>
          </p:nvSpPr>
          <p:spPr bwMode="auto">
            <a:xfrm>
              <a:off x="4456113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1" name="Rectangle 221"/>
            <p:cNvSpPr>
              <a:spLocks noChangeArrowheads="1"/>
            </p:cNvSpPr>
            <p:nvPr/>
          </p:nvSpPr>
          <p:spPr bwMode="auto">
            <a:xfrm>
              <a:off x="498792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2" name="Freeform 222"/>
            <p:cNvSpPr>
              <a:spLocks noEditPoints="1"/>
            </p:cNvSpPr>
            <p:nvPr/>
          </p:nvSpPr>
          <p:spPr bwMode="auto">
            <a:xfrm>
              <a:off x="4992688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3" name="Rectangle 223"/>
            <p:cNvSpPr>
              <a:spLocks noChangeArrowheads="1"/>
            </p:cNvSpPr>
            <p:nvPr/>
          </p:nvSpPr>
          <p:spPr bwMode="auto">
            <a:xfrm>
              <a:off x="4989513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4" name="Rectangle 224"/>
            <p:cNvSpPr>
              <a:spLocks noChangeArrowheads="1"/>
            </p:cNvSpPr>
            <p:nvPr/>
          </p:nvSpPr>
          <p:spPr bwMode="auto">
            <a:xfrm>
              <a:off x="536575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5" name="Freeform 225"/>
            <p:cNvSpPr>
              <a:spLocks noEditPoints="1"/>
            </p:cNvSpPr>
            <p:nvPr/>
          </p:nvSpPr>
          <p:spPr bwMode="auto">
            <a:xfrm>
              <a:off x="5372100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6" name="Rectangle 226"/>
            <p:cNvSpPr>
              <a:spLocks noChangeArrowheads="1"/>
            </p:cNvSpPr>
            <p:nvPr/>
          </p:nvSpPr>
          <p:spPr bwMode="auto">
            <a:xfrm>
              <a:off x="536575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7" name="Rectangle 227"/>
            <p:cNvSpPr>
              <a:spLocks noChangeArrowheads="1"/>
            </p:cNvSpPr>
            <p:nvPr/>
          </p:nvSpPr>
          <p:spPr bwMode="auto">
            <a:xfrm>
              <a:off x="566102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8" name="Freeform 228"/>
            <p:cNvSpPr>
              <a:spLocks noEditPoints="1"/>
            </p:cNvSpPr>
            <p:nvPr/>
          </p:nvSpPr>
          <p:spPr bwMode="auto">
            <a:xfrm>
              <a:off x="5665788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9" name="Rectangle 229"/>
            <p:cNvSpPr>
              <a:spLocks noChangeArrowheads="1"/>
            </p:cNvSpPr>
            <p:nvPr/>
          </p:nvSpPr>
          <p:spPr bwMode="auto">
            <a:xfrm>
              <a:off x="566102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0" name="Rectangle 230"/>
            <p:cNvSpPr>
              <a:spLocks noChangeArrowheads="1"/>
            </p:cNvSpPr>
            <p:nvPr/>
          </p:nvSpPr>
          <p:spPr bwMode="auto">
            <a:xfrm>
              <a:off x="590550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1" name="Freeform 231"/>
            <p:cNvSpPr>
              <a:spLocks noEditPoints="1"/>
            </p:cNvSpPr>
            <p:nvPr/>
          </p:nvSpPr>
          <p:spPr bwMode="auto">
            <a:xfrm>
              <a:off x="5905500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2" name="Rectangle 232"/>
            <p:cNvSpPr>
              <a:spLocks noChangeArrowheads="1"/>
            </p:cNvSpPr>
            <p:nvPr/>
          </p:nvSpPr>
          <p:spPr bwMode="auto">
            <a:xfrm>
              <a:off x="590550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3" name="Rectangle 233"/>
            <p:cNvSpPr>
              <a:spLocks noChangeArrowheads="1"/>
            </p:cNvSpPr>
            <p:nvPr/>
          </p:nvSpPr>
          <p:spPr bwMode="auto">
            <a:xfrm>
              <a:off x="610552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4" name="Freeform 234"/>
            <p:cNvSpPr>
              <a:spLocks noEditPoints="1"/>
            </p:cNvSpPr>
            <p:nvPr/>
          </p:nvSpPr>
          <p:spPr bwMode="auto">
            <a:xfrm>
              <a:off x="6108700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5" name="Rectangle 235"/>
            <p:cNvSpPr>
              <a:spLocks noChangeArrowheads="1"/>
            </p:cNvSpPr>
            <p:nvPr/>
          </p:nvSpPr>
          <p:spPr bwMode="auto">
            <a:xfrm>
              <a:off x="610552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90" name="Rectangle 236"/>
            <p:cNvSpPr>
              <a:spLocks noChangeArrowheads="1"/>
            </p:cNvSpPr>
            <p:nvPr/>
          </p:nvSpPr>
          <p:spPr bwMode="auto">
            <a:xfrm>
              <a:off x="6281738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91" name="Freeform 237"/>
            <p:cNvSpPr>
              <a:spLocks noEditPoints="1"/>
            </p:cNvSpPr>
            <p:nvPr/>
          </p:nvSpPr>
          <p:spPr bwMode="auto">
            <a:xfrm>
              <a:off x="6283325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92" name="Rectangle 238"/>
            <p:cNvSpPr>
              <a:spLocks noChangeArrowheads="1"/>
            </p:cNvSpPr>
            <p:nvPr/>
          </p:nvSpPr>
          <p:spPr bwMode="auto">
            <a:xfrm>
              <a:off x="6281738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93" name="Rectangle 239"/>
            <p:cNvSpPr>
              <a:spLocks noChangeArrowheads="1"/>
            </p:cNvSpPr>
            <p:nvPr/>
          </p:nvSpPr>
          <p:spPr bwMode="auto">
            <a:xfrm>
              <a:off x="6437313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22" name="Freeform 240"/>
            <p:cNvSpPr>
              <a:spLocks noEditPoints="1"/>
            </p:cNvSpPr>
            <p:nvPr/>
          </p:nvSpPr>
          <p:spPr bwMode="auto">
            <a:xfrm>
              <a:off x="6438900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23" name="Rectangle 241"/>
            <p:cNvSpPr>
              <a:spLocks noChangeArrowheads="1"/>
            </p:cNvSpPr>
            <p:nvPr/>
          </p:nvSpPr>
          <p:spPr bwMode="auto">
            <a:xfrm>
              <a:off x="6437313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24" name="Rectangle 242"/>
            <p:cNvSpPr>
              <a:spLocks noChangeArrowheads="1"/>
            </p:cNvSpPr>
            <p:nvPr/>
          </p:nvSpPr>
          <p:spPr bwMode="auto">
            <a:xfrm>
              <a:off x="748665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25" name="Freeform 243"/>
            <p:cNvSpPr>
              <a:spLocks noEditPoints="1"/>
            </p:cNvSpPr>
            <p:nvPr/>
          </p:nvSpPr>
          <p:spPr bwMode="auto">
            <a:xfrm>
              <a:off x="7489825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26" name="Rectangle 244"/>
            <p:cNvSpPr>
              <a:spLocks noChangeArrowheads="1"/>
            </p:cNvSpPr>
            <p:nvPr/>
          </p:nvSpPr>
          <p:spPr bwMode="auto">
            <a:xfrm>
              <a:off x="748665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27" name="Rectangle 245"/>
            <p:cNvSpPr>
              <a:spLocks noChangeArrowheads="1"/>
            </p:cNvSpPr>
            <p:nvPr/>
          </p:nvSpPr>
          <p:spPr bwMode="auto">
            <a:xfrm>
              <a:off x="802005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28" name="Freeform 246"/>
            <p:cNvSpPr>
              <a:spLocks noEditPoints="1"/>
            </p:cNvSpPr>
            <p:nvPr/>
          </p:nvSpPr>
          <p:spPr bwMode="auto">
            <a:xfrm>
              <a:off x="8023225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29" name="Rectangle 247"/>
            <p:cNvSpPr>
              <a:spLocks noChangeArrowheads="1"/>
            </p:cNvSpPr>
            <p:nvPr/>
          </p:nvSpPr>
          <p:spPr bwMode="auto">
            <a:xfrm>
              <a:off x="8020050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0" name="Rectangle 248"/>
            <p:cNvSpPr>
              <a:spLocks noChangeArrowheads="1"/>
            </p:cNvSpPr>
            <p:nvPr/>
          </p:nvSpPr>
          <p:spPr bwMode="auto">
            <a:xfrm>
              <a:off x="839787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1" name="Freeform 249"/>
            <p:cNvSpPr>
              <a:spLocks noEditPoints="1"/>
            </p:cNvSpPr>
            <p:nvPr/>
          </p:nvSpPr>
          <p:spPr bwMode="auto">
            <a:xfrm>
              <a:off x="8402638" y="3538538"/>
              <a:ext cx="4763" cy="1758950"/>
            </a:xfrm>
            <a:custGeom>
              <a:avLst/>
              <a:gdLst>
                <a:gd name="T0" fmla="*/ 3 w 3"/>
                <a:gd name="T1" fmla="*/ 1077 h 1108"/>
                <a:gd name="T2" fmla="*/ 0 w 3"/>
                <a:gd name="T3" fmla="*/ 1066 h 1108"/>
                <a:gd name="T4" fmla="*/ 3 w 3"/>
                <a:gd name="T5" fmla="*/ 1038 h 1108"/>
                <a:gd name="T6" fmla="*/ 0 w 3"/>
                <a:gd name="T7" fmla="*/ 1021 h 1108"/>
                <a:gd name="T8" fmla="*/ 3 w 3"/>
                <a:gd name="T9" fmla="*/ 1010 h 1108"/>
                <a:gd name="T10" fmla="*/ 3 w 3"/>
                <a:gd name="T11" fmla="*/ 979 h 1108"/>
                <a:gd name="T12" fmla="*/ 0 w 3"/>
                <a:gd name="T13" fmla="*/ 968 h 1108"/>
                <a:gd name="T14" fmla="*/ 3 w 3"/>
                <a:gd name="T15" fmla="*/ 940 h 1108"/>
                <a:gd name="T16" fmla="*/ 0 w 3"/>
                <a:gd name="T17" fmla="*/ 923 h 1108"/>
                <a:gd name="T18" fmla="*/ 3 w 3"/>
                <a:gd name="T19" fmla="*/ 912 h 1108"/>
                <a:gd name="T20" fmla="*/ 3 w 3"/>
                <a:gd name="T21" fmla="*/ 881 h 1108"/>
                <a:gd name="T22" fmla="*/ 0 w 3"/>
                <a:gd name="T23" fmla="*/ 871 h 1108"/>
                <a:gd name="T24" fmla="*/ 3 w 3"/>
                <a:gd name="T25" fmla="*/ 843 h 1108"/>
                <a:gd name="T26" fmla="*/ 0 w 3"/>
                <a:gd name="T27" fmla="*/ 825 h 1108"/>
                <a:gd name="T28" fmla="*/ 3 w 3"/>
                <a:gd name="T29" fmla="*/ 815 h 1108"/>
                <a:gd name="T30" fmla="*/ 3 w 3"/>
                <a:gd name="T31" fmla="*/ 783 h 1108"/>
                <a:gd name="T32" fmla="*/ 0 w 3"/>
                <a:gd name="T33" fmla="*/ 773 h 1108"/>
                <a:gd name="T34" fmla="*/ 3 w 3"/>
                <a:gd name="T35" fmla="*/ 745 h 1108"/>
                <a:gd name="T36" fmla="*/ 0 w 3"/>
                <a:gd name="T37" fmla="*/ 727 h 1108"/>
                <a:gd name="T38" fmla="*/ 3 w 3"/>
                <a:gd name="T39" fmla="*/ 717 h 1108"/>
                <a:gd name="T40" fmla="*/ 3 w 3"/>
                <a:gd name="T41" fmla="*/ 685 h 1108"/>
                <a:gd name="T42" fmla="*/ 0 w 3"/>
                <a:gd name="T43" fmla="*/ 675 h 1108"/>
                <a:gd name="T44" fmla="*/ 3 w 3"/>
                <a:gd name="T45" fmla="*/ 647 h 1108"/>
                <a:gd name="T46" fmla="*/ 0 w 3"/>
                <a:gd name="T47" fmla="*/ 629 h 1108"/>
                <a:gd name="T48" fmla="*/ 3 w 3"/>
                <a:gd name="T49" fmla="*/ 619 h 1108"/>
                <a:gd name="T50" fmla="*/ 3 w 3"/>
                <a:gd name="T51" fmla="*/ 587 h 1108"/>
                <a:gd name="T52" fmla="*/ 0 w 3"/>
                <a:gd name="T53" fmla="*/ 577 h 1108"/>
                <a:gd name="T54" fmla="*/ 3 w 3"/>
                <a:gd name="T55" fmla="*/ 549 h 1108"/>
                <a:gd name="T56" fmla="*/ 0 w 3"/>
                <a:gd name="T57" fmla="*/ 531 h 1108"/>
                <a:gd name="T58" fmla="*/ 3 w 3"/>
                <a:gd name="T59" fmla="*/ 521 h 1108"/>
                <a:gd name="T60" fmla="*/ 3 w 3"/>
                <a:gd name="T61" fmla="*/ 489 h 1108"/>
                <a:gd name="T62" fmla="*/ 0 w 3"/>
                <a:gd name="T63" fmla="*/ 479 h 1108"/>
                <a:gd name="T64" fmla="*/ 3 w 3"/>
                <a:gd name="T65" fmla="*/ 451 h 1108"/>
                <a:gd name="T66" fmla="*/ 0 w 3"/>
                <a:gd name="T67" fmla="*/ 433 h 1108"/>
                <a:gd name="T68" fmla="*/ 3 w 3"/>
                <a:gd name="T69" fmla="*/ 423 h 1108"/>
                <a:gd name="T70" fmla="*/ 3 w 3"/>
                <a:gd name="T71" fmla="*/ 391 h 1108"/>
                <a:gd name="T72" fmla="*/ 0 w 3"/>
                <a:gd name="T73" fmla="*/ 381 h 1108"/>
                <a:gd name="T74" fmla="*/ 3 w 3"/>
                <a:gd name="T75" fmla="*/ 353 h 1108"/>
                <a:gd name="T76" fmla="*/ 0 w 3"/>
                <a:gd name="T77" fmla="*/ 335 h 1108"/>
                <a:gd name="T78" fmla="*/ 3 w 3"/>
                <a:gd name="T79" fmla="*/ 325 h 1108"/>
                <a:gd name="T80" fmla="*/ 3 w 3"/>
                <a:gd name="T81" fmla="*/ 293 h 1108"/>
                <a:gd name="T82" fmla="*/ 0 w 3"/>
                <a:gd name="T83" fmla="*/ 283 h 1108"/>
                <a:gd name="T84" fmla="*/ 3 w 3"/>
                <a:gd name="T85" fmla="*/ 255 h 1108"/>
                <a:gd name="T86" fmla="*/ 0 w 3"/>
                <a:gd name="T87" fmla="*/ 238 h 1108"/>
                <a:gd name="T88" fmla="*/ 3 w 3"/>
                <a:gd name="T89" fmla="*/ 227 h 1108"/>
                <a:gd name="T90" fmla="*/ 3 w 3"/>
                <a:gd name="T91" fmla="*/ 196 h 1108"/>
                <a:gd name="T92" fmla="*/ 0 w 3"/>
                <a:gd name="T93" fmla="*/ 185 h 1108"/>
                <a:gd name="T94" fmla="*/ 3 w 3"/>
                <a:gd name="T95" fmla="*/ 157 h 1108"/>
                <a:gd name="T96" fmla="*/ 0 w 3"/>
                <a:gd name="T97" fmla="*/ 140 h 1108"/>
                <a:gd name="T98" fmla="*/ 3 w 3"/>
                <a:gd name="T99" fmla="*/ 129 h 1108"/>
                <a:gd name="T100" fmla="*/ 3 w 3"/>
                <a:gd name="T101" fmla="*/ 98 h 1108"/>
                <a:gd name="T102" fmla="*/ 0 w 3"/>
                <a:gd name="T103" fmla="*/ 87 h 1108"/>
                <a:gd name="T104" fmla="*/ 3 w 3"/>
                <a:gd name="T105" fmla="*/ 59 h 1108"/>
                <a:gd name="T106" fmla="*/ 0 w 3"/>
                <a:gd name="T107" fmla="*/ 42 h 1108"/>
                <a:gd name="T108" fmla="*/ 3 w 3"/>
                <a:gd name="T109" fmla="*/ 31 h 1108"/>
                <a:gd name="T110" fmla="*/ 3 w 3"/>
                <a:gd name="T111" fmla="*/ 0 h 1108"/>
                <a:gd name="T112" fmla="*/ 0 w 3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1108">
                  <a:moveTo>
                    <a:pt x="3" y="1094"/>
                  </a:moveTo>
                  <a:lnTo>
                    <a:pt x="3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3" y="1094"/>
                  </a:lnTo>
                  <a:close/>
                  <a:moveTo>
                    <a:pt x="3" y="1080"/>
                  </a:moveTo>
                  <a:lnTo>
                    <a:pt x="3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3" y="1080"/>
                  </a:lnTo>
                  <a:close/>
                  <a:moveTo>
                    <a:pt x="3" y="1066"/>
                  </a:moveTo>
                  <a:lnTo>
                    <a:pt x="3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3" y="1066"/>
                  </a:lnTo>
                  <a:close/>
                  <a:moveTo>
                    <a:pt x="3" y="1052"/>
                  </a:moveTo>
                  <a:lnTo>
                    <a:pt x="3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3" y="1052"/>
                  </a:lnTo>
                  <a:close/>
                  <a:moveTo>
                    <a:pt x="3" y="1038"/>
                  </a:moveTo>
                  <a:lnTo>
                    <a:pt x="3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3" y="1038"/>
                  </a:lnTo>
                  <a:close/>
                  <a:moveTo>
                    <a:pt x="3" y="1024"/>
                  </a:moveTo>
                  <a:lnTo>
                    <a:pt x="3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3" y="1024"/>
                  </a:lnTo>
                  <a:close/>
                  <a:moveTo>
                    <a:pt x="3" y="1010"/>
                  </a:moveTo>
                  <a:lnTo>
                    <a:pt x="3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3" y="1010"/>
                  </a:lnTo>
                  <a:close/>
                  <a:moveTo>
                    <a:pt x="3" y="996"/>
                  </a:moveTo>
                  <a:lnTo>
                    <a:pt x="3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3" y="996"/>
                  </a:lnTo>
                  <a:close/>
                  <a:moveTo>
                    <a:pt x="3" y="982"/>
                  </a:moveTo>
                  <a:lnTo>
                    <a:pt x="3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3" y="982"/>
                  </a:lnTo>
                  <a:close/>
                  <a:moveTo>
                    <a:pt x="3" y="968"/>
                  </a:moveTo>
                  <a:lnTo>
                    <a:pt x="3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3" y="968"/>
                  </a:lnTo>
                  <a:close/>
                  <a:moveTo>
                    <a:pt x="3" y="954"/>
                  </a:moveTo>
                  <a:lnTo>
                    <a:pt x="3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3" y="954"/>
                  </a:lnTo>
                  <a:close/>
                  <a:moveTo>
                    <a:pt x="3" y="940"/>
                  </a:moveTo>
                  <a:lnTo>
                    <a:pt x="3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3" y="940"/>
                  </a:lnTo>
                  <a:close/>
                  <a:moveTo>
                    <a:pt x="3" y="926"/>
                  </a:moveTo>
                  <a:lnTo>
                    <a:pt x="3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3" y="926"/>
                  </a:lnTo>
                  <a:close/>
                  <a:moveTo>
                    <a:pt x="3" y="912"/>
                  </a:moveTo>
                  <a:lnTo>
                    <a:pt x="3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3" y="912"/>
                  </a:lnTo>
                  <a:close/>
                  <a:moveTo>
                    <a:pt x="3" y="899"/>
                  </a:moveTo>
                  <a:lnTo>
                    <a:pt x="3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3" y="899"/>
                  </a:lnTo>
                  <a:close/>
                  <a:moveTo>
                    <a:pt x="3" y="885"/>
                  </a:moveTo>
                  <a:lnTo>
                    <a:pt x="3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3" y="885"/>
                  </a:lnTo>
                  <a:close/>
                  <a:moveTo>
                    <a:pt x="3" y="871"/>
                  </a:moveTo>
                  <a:lnTo>
                    <a:pt x="3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3" y="871"/>
                  </a:lnTo>
                  <a:close/>
                  <a:moveTo>
                    <a:pt x="3" y="857"/>
                  </a:moveTo>
                  <a:lnTo>
                    <a:pt x="3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3" y="857"/>
                  </a:lnTo>
                  <a:close/>
                  <a:moveTo>
                    <a:pt x="3" y="843"/>
                  </a:moveTo>
                  <a:lnTo>
                    <a:pt x="3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3" y="843"/>
                  </a:lnTo>
                  <a:close/>
                  <a:moveTo>
                    <a:pt x="3" y="829"/>
                  </a:moveTo>
                  <a:lnTo>
                    <a:pt x="3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3" y="829"/>
                  </a:lnTo>
                  <a:close/>
                  <a:moveTo>
                    <a:pt x="3" y="815"/>
                  </a:moveTo>
                  <a:lnTo>
                    <a:pt x="3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3" y="815"/>
                  </a:lnTo>
                  <a:close/>
                  <a:moveTo>
                    <a:pt x="3" y="801"/>
                  </a:moveTo>
                  <a:lnTo>
                    <a:pt x="3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3" y="801"/>
                  </a:lnTo>
                  <a:close/>
                  <a:moveTo>
                    <a:pt x="3" y="787"/>
                  </a:moveTo>
                  <a:lnTo>
                    <a:pt x="3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3" y="787"/>
                  </a:lnTo>
                  <a:close/>
                  <a:moveTo>
                    <a:pt x="3" y="773"/>
                  </a:moveTo>
                  <a:lnTo>
                    <a:pt x="3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3" y="773"/>
                  </a:lnTo>
                  <a:close/>
                  <a:moveTo>
                    <a:pt x="3" y="759"/>
                  </a:moveTo>
                  <a:lnTo>
                    <a:pt x="3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3" y="759"/>
                  </a:lnTo>
                  <a:close/>
                  <a:moveTo>
                    <a:pt x="3" y="745"/>
                  </a:moveTo>
                  <a:lnTo>
                    <a:pt x="3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3" y="745"/>
                  </a:lnTo>
                  <a:close/>
                  <a:moveTo>
                    <a:pt x="3" y="731"/>
                  </a:moveTo>
                  <a:lnTo>
                    <a:pt x="3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3" y="731"/>
                  </a:lnTo>
                  <a:close/>
                  <a:moveTo>
                    <a:pt x="3" y="717"/>
                  </a:moveTo>
                  <a:lnTo>
                    <a:pt x="3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3" y="717"/>
                  </a:lnTo>
                  <a:close/>
                  <a:moveTo>
                    <a:pt x="3" y="703"/>
                  </a:moveTo>
                  <a:lnTo>
                    <a:pt x="3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3" y="703"/>
                  </a:lnTo>
                  <a:close/>
                  <a:moveTo>
                    <a:pt x="3" y="689"/>
                  </a:moveTo>
                  <a:lnTo>
                    <a:pt x="3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3" y="689"/>
                  </a:lnTo>
                  <a:close/>
                  <a:moveTo>
                    <a:pt x="3" y="675"/>
                  </a:moveTo>
                  <a:lnTo>
                    <a:pt x="3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3" y="675"/>
                  </a:lnTo>
                  <a:close/>
                  <a:moveTo>
                    <a:pt x="3" y="661"/>
                  </a:moveTo>
                  <a:lnTo>
                    <a:pt x="3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3" y="661"/>
                  </a:lnTo>
                  <a:close/>
                  <a:moveTo>
                    <a:pt x="3" y="647"/>
                  </a:moveTo>
                  <a:lnTo>
                    <a:pt x="3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3" y="647"/>
                  </a:lnTo>
                  <a:close/>
                  <a:moveTo>
                    <a:pt x="3" y="633"/>
                  </a:moveTo>
                  <a:lnTo>
                    <a:pt x="3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3" y="633"/>
                  </a:lnTo>
                  <a:close/>
                  <a:moveTo>
                    <a:pt x="3" y="619"/>
                  </a:moveTo>
                  <a:lnTo>
                    <a:pt x="3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3" y="619"/>
                  </a:lnTo>
                  <a:close/>
                  <a:moveTo>
                    <a:pt x="3" y="605"/>
                  </a:moveTo>
                  <a:lnTo>
                    <a:pt x="3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3" y="605"/>
                  </a:lnTo>
                  <a:close/>
                  <a:moveTo>
                    <a:pt x="3" y="591"/>
                  </a:moveTo>
                  <a:lnTo>
                    <a:pt x="3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3" y="591"/>
                  </a:lnTo>
                  <a:close/>
                  <a:moveTo>
                    <a:pt x="3" y="577"/>
                  </a:moveTo>
                  <a:lnTo>
                    <a:pt x="3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3" y="577"/>
                  </a:lnTo>
                  <a:close/>
                  <a:moveTo>
                    <a:pt x="3" y="563"/>
                  </a:moveTo>
                  <a:lnTo>
                    <a:pt x="3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3" y="563"/>
                  </a:lnTo>
                  <a:close/>
                  <a:moveTo>
                    <a:pt x="3" y="549"/>
                  </a:moveTo>
                  <a:lnTo>
                    <a:pt x="3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3" y="549"/>
                  </a:lnTo>
                  <a:close/>
                  <a:moveTo>
                    <a:pt x="3" y="535"/>
                  </a:moveTo>
                  <a:lnTo>
                    <a:pt x="3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3" y="535"/>
                  </a:lnTo>
                  <a:close/>
                  <a:moveTo>
                    <a:pt x="3" y="521"/>
                  </a:moveTo>
                  <a:lnTo>
                    <a:pt x="3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3" y="521"/>
                  </a:lnTo>
                  <a:close/>
                  <a:moveTo>
                    <a:pt x="3" y="507"/>
                  </a:moveTo>
                  <a:lnTo>
                    <a:pt x="3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3" y="507"/>
                  </a:lnTo>
                  <a:close/>
                  <a:moveTo>
                    <a:pt x="3" y="493"/>
                  </a:moveTo>
                  <a:lnTo>
                    <a:pt x="3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3" y="493"/>
                  </a:lnTo>
                  <a:close/>
                  <a:moveTo>
                    <a:pt x="3" y="479"/>
                  </a:moveTo>
                  <a:lnTo>
                    <a:pt x="3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3" y="479"/>
                  </a:lnTo>
                  <a:close/>
                  <a:moveTo>
                    <a:pt x="3" y="465"/>
                  </a:moveTo>
                  <a:lnTo>
                    <a:pt x="3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3" y="465"/>
                  </a:lnTo>
                  <a:close/>
                  <a:moveTo>
                    <a:pt x="3" y="451"/>
                  </a:moveTo>
                  <a:lnTo>
                    <a:pt x="3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3" y="451"/>
                  </a:lnTo>
                  <a:close/>
                  <a:moveTo>
                    <a:pt x="3" y="437"/>
                  </a:moveTo>
                  <a:lnTo>
                    <a:pt x="3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3" y="437"/>
                  </a:lnTo>
                  <a:close/>
                  <a:moveTo>
                    <a:pt x="3" y="423"/>
                  </a:moveTo>
                  <a:lnTo>
                    <a:pt x="3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3" y="423"/>
                  </a:lnTo>
                  <a:close/>
                  <a:moveTo>
                    <a:pt x="3" y="409"/>
                  </a:moveTo>
                  <a:lnTo>
                    <a:pt x="3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3" y="409"/>
                  </a:lnTo>
                  <a:close/>
                  <a:moveTo>
                    <a:pt x="3" y="395"/>
                  </a:moveTo>
                  <a:lnTo>
                    <a:pt x="3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3" y="395"/>
                  </a:lnTo>
                  <a:close/>
                  <a:moveTo>
                    <a:pt x="3" y="381"/>
                  </a:moveTo>
                  <a:lnTo>
                    <a:pt x="3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3" y="381"/>
                  </a:lnTo>
                  <a:close/>
                  <a:moveTo>
                    <a:pt x="3" y="367"/>
                  </a:moveTo>
                  <a:lnTo>
                    <a:pt x="3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3" y="367"/>
                  </a:lnTo>
                  <a:close/>
                  <a:moveTo>
                    <a:pt x="3" y="353"/>
                  </a:moveTo>
                  <a:lnTo>
                    <a:pt x="3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3" y="353"/>
                  </a:lnTo>
                  <a:close/>
                  <a:moveTo>
                    <a:pt x="3" y="339"/>
                  </a:moveTo>
                  <a:lnTo>
                    <a:pt x="3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3" y="339"/>
                  </a:lnTo>
                  <a:close/>
                  <a:moveTo>
                    <a:pt x="3" y="325"/>
                  </a:moveTo>
                  <a:lnTo>
                    <a:pt x="3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3" y="325"/>
                  </a:lnTo>
                  <a:close/>
                  <a:moveTo>
                    <a:pt x="3" y="311"/>
                  </a:moveTo>
                  <a:lnTo>
                    <a:pt x="3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3" y="311"/>
                  </a:lnTo>
                  <a:close/>
                  <a:moveTo>
                    <a:pt x="3" y="297"/>
                  </a:moveTo>
                  <a:lnTo>
                    <a:pt x="3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3" y="297"/>
                  </a:lnTo>
                  <a:close/>
                  <a:moveTo>
                    <a:pt x="3" y="283"/>
                  </a:moveTo>
                  <a:lnTo>
                    <a:pt x="3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3"/>
                  </a:lnTo>
                  <a:close/>
                  <a:moveTo>
                    <a:pt x="3" y="269"/>
                  </a:moveTo>
                  <a:lnTo>
                    <a:pt x="3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3" y="269"/>
                  </a:lnTo>
                  <a:close/>
                  <a:moveTo>
                    <a:pt x="3" y="255"/>
                  </a:moveTo>
                  <a:lnTo>
                    <a:pt x="3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3" y="255"/>
                  </a:lnTo>
                  <a:close/>
                  <a:moveTo>
                    <a:pt x="3" y="241"/>
                  </a:moveTo>
                  <a:lnTo>
                    <a:pt x="3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3" y="241"/>
                  </a:lnTo>
                  <a:close/>
                  <a:moveTo>
                    <a:pt x="3" y="227"/>
                  </a:moveTo>
                  <a:lnTo>
                    <a:pt x="3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3" y="227"/>
                  </a:lnTo>
                  <a:close/>
                  <a:moveTo>
                    <a:pt x="3" y="213"/>
                  </a:moveTo>
                  <a:lnTo>
                    <a:pt x="3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3" y="213"/>
                  </a:lnTo>
                  <a:close/>
                  <a:moveTo>
                    <a:pt x="3" y="199"/>
                  </a:moveTo>
                  <a:lnTo>
                    <a:pt x="3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3" y="199"/>
                  </a:lnTo>
                  <a:close/>
                  <a:moveTo>
                    <a:pt x="3" y="185"/>
                  </a:moveTo>
                  <a:lnTo>
                    <a:pt x="3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3" y="185"/>
                  </a:lnTo>
                  <a:close/>
                  <a:moveTo>
                    <a:pt x="3" y="171"/>
                  </a:moveTo>
                  <a:lnTo>
                    <a:pt x="3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3" y="171"/>
                  </a:lnTo>
                  <a:close/>
                  <a:moveTo>
                    <a:pt x="3" y="157"/>
                  </a:moveTo>
                  <a:lnTo>
                    <a:pt x="3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3" y="157"/>
                  </a:lnTo>
                  <a:close/>
                  <a:moveTo>
                    <a:pt x="3" y="143"/>
                  </a:moveTo>
                  <a:lnTo>
                    <a:pt x="3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43"/>
                  </a:lnTo>
                  <a:close/>
                  <a:moveTo>
                    <a:pt x="3" y="129"/>
                  </a:moveTo>
                  <a:lnTo>
                    <a:pt x="3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3" y="129"/>
                  </a:lnTo>
                  <a:close/>
                  <a:moveTo>
                    <a:pt x="3" y="115"/>
                  </a:moveTo>
                  <a:lnTo>
                    <a:pt x="3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3" y="115"/>
                  </a:lnTo>
                  <a:close/>
                  <a:moveTo>
                    <a:pt x="3" y="101"/>
                  </a:moveTo>
                  <a:lnTo>
                    <a:pt x="3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3" y="101"/>
                  </a:lnTo>
                  <a:close/>
                  <a:moveTo>
                    <a:pt x="3" y="87"/>
                  </a:moveTo>
                  <a:lnTo>
                    <a:pt x="3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7"/>
                  </a:lnTo>
                  <a:close/>
                  <a:moveTo>
                    <a:pt x="3" y="73"/>
                  </a:moveTo>
                  <a:lnTo>
                    <a:pt x="3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3" y="73"/>
                  </a:lnTo>
                  <a:close/>
                  <a:moveTo>
                    <a:pt x="3" y="59"/>
                  </a:moveTo>
                  <a:lnTo>
                    <a:pt x="3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3" y="59"/>
                  </a:lnTo>
                  <a:close/>
                  <a:moveTo>
                    <a:pt x="3" y="45"/>
                  </a:moveTo>
                  <a:lnTo>
                    <a:pt x="3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45"/>
                  </a:lnTo>
                  <a:close/>
                  <a:moveTo>
                    <a:pt x="3" y="31"/>
                  </a:moveTo>
                  <a:lnTo>
                    <a:pt x="3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3" y="31"/>
                  </a:lnTo>
                  <a:close/>
                  <a:moveTo>
                    <a:pt x="3" y="17"/>
                  </a:moveTo>
                  <a:lnTo>
                    <a:pt x="3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close/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close/>
                  <a:moveTo>
                    <a:pt x="3" y="1108"/>
                  </a:moveTo>
                  <a:lnTo>
                    <a:pt x="3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3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2" name="Rectangle 250"/>
            <p:cNvSpPr>
              <a:spLocks noChangeArrowheads="1"/>
            </p:cNvSpPr>
            <p:nvPr/>
          </p:nvSpPr>
          <p:spPr bwMode="auto">
            <a:xfrm>
              <a:off x="8397875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3" name="Rectangle 251"/>
            <p:cNvSpPr>
              <a:spLocks noChangeArrowheads="1"/>
            </p:cNvSpPr>
            <p:nvPr/>
          </p:nvSpPr>
          <p:spPr bwMode="auto">
            <a:xfrm>
              <a:off x="8691563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4" name="Freeform 252"/>
            <p:cNvSpPr>
              <a:spLocks noEditPoints="1"/>
            </p:cNvSpPr>
            <p:nvPr/>
          </p:nvSpPr>
          <p:spPr bwMode="auto">
            <a:xfrm>
              <a:off x="8696325" y="3538538"/>
              <a:ext cx="3175" cy="1758950"/>
            </a:xfrm>
            <a:custGeom>
              <a:avLst/>
              <a:gdLst>
                <a:gd name="T0" fmla="*/ 2 w 2"/>
                <a:gd name="T1" fmla="*/ 1077 h 1108"/>
                <a:gd name="T2" fmla="*/ 0 w 2"/>
                <a:gd name="T3" fmla="*/ 1066 h 1108"/>
                <a:gd name="T4" fmla="*/ 2 w 2"/>
                <a:gd name="T5" fmla="*/ 1038 h 1108"/>
                <a:gd name="T6" fmla="*/ 0 w 2"/>
                <a:gd name="T7" fmla="*/ 1021 h 1108"/>
                <a:gd name="T8" fmla="*/ 2 w 2"/>
                <a:gd name="T9" fmla="*/ 1010 h 1108"/>
                <a:gd name="T10" fmla="*/ 2 w 2"/>
                <a:gd name="T11" fmla="*/ 979 h 1108"/>
                <a:gd name="T12" fmla="*/ 0 w 2"/>
                <a:gd name="T13" fmla="*/ 968 h 1108"/>
                <a:gd name="T14" fmla="*/ 2 w 2"/>
                <a:gd name="T15" fmla="*/ 940 h 1108"/>
                <a:gd name="T16" fmla="*/ 0 w 2"/>
                <a:gd name="T17" fmla="*/ 923 h 1108"/>
                <a:gd name="T18" fmla="*/ 2 w 2"/>
                <a:gd name="T19" fmla="*/ 912 h 1108"/>
                <a:gd name="T20" fmla="*/ 2 w 2"/>
                <a:gd name="T21" fmla="*/ 881 h 1108"/>
                <a:gd name="T22" fmla="*/ 0 w 2"/>
                <a:gd name="T23" fmla="*/ 871 h 1108"/>
                <a:gd name="T24" fmla="*/ 2 w 2"/>
                <a:gd name="T25" fmla="*/ 843 h 1108"/>
                <a:gd name="T26" fmla="*/ 0 w 2"/>
                <a:gd name="T27" fmla="*/ 825 h 1108"/>
                <a:gd name="T28" fmla="*/ 2 w 2"/>
                <a:gd name="T29" fmla="*/ 815 h 1108"/>
                <a:gd name="T30" fmla="*/ 2 w 2"/>
                <a:gd name="T31" fmla="*/ 783 h 1108"/>
                <a:gd name="T32" fmla="*/ 0 w 2"/>
                <a:gd name="T33" fmla="*/ 773 h 1108"/>
                <a:gd name="T34" fmla="*/ 2 w 2"/>
                <a:gd name="T35" fmla="*/ 745 h 1108"/>
                <a:gd name="T36" fmla="*/ 0 w 2"/>
                <a:gd name="T37" fmla="*/ 727 h 1108"/>
                <a:gd name="T38" fmla="*/ 2 w 2"/>
                <a:gd name="T39" fmla="*/ 717 h 1108"/>
                <a:gd name="T40" fmla="*/ 2 w 2"/>
                <a:gd name="T41" fmla="*/ 685 h 1108"/>
                <a:gd name="T42" fmla="*/ 0 w 2"/>
                <a:gd name="T43" fmla="*/ 675 h 1108"/>
                <a:gd name="T44" fmla="*/ 2 w 2"/>
                <a:gd name="T45" fmla="*/ 647 h 1108"/>
                <a:gd name="T46" fmla="*/ 0 w 2"/>
                <a:gd name="T47" fmla="*/ 629 h 1108"/>
                <a:gd name="T48" fmla="*/ 2 w 2"/>
                <a:gd name="T49" fmla="*/ 619 h 1108"/>
                <a:gd name="T50" fmla="*/ 2 w 2"/>
                <a:gd name="T51" fmla="*/ 587 h 1108"/>
                <a:gd name="T52" fmla="*/ 0 w 2"/>
                <a:gd name="T53" fmla="*/ 577 h 1108"/>
                <a:gd name="T54" fmla="*/ 2 w 2"/>
                <a:gd name="T55" fmla="*/ 549 h 1108"/>
                <a:gd name="T56" fmla="*/ 0 w 2"/>
                <a:gd name="T57" fmla="*/ 531 h 1108"/>
                <a:gd name="T58" fmla="*/ 2 w 2"/>
                <a:gd name="T59" fmla="*/ 521 h 1108"/>
                <a:gd name="T60" fmla="*/ 2 w 2"/>
                <a:gd name="T61" fmla="*/ 489 h 1108"/>
                <a:gd name="T62" fmla="*/ 0 w 2"/>
                <a:gd name="T63" fmla="*/ 479 h 1108"/>
                <a:gd name="T64" fmla="*/ 2 w 2"/>
                <a:gd name="T65" fmla="*/ 451 h 1108"/>
                <a:gd name="T66" fmla="*/ 0 w 2"/>
                <a:gd name="T67" fmla="*/ 433 h 1108"/>
                <a:gd name="T68" fmla="*/ 2 w 2"/>
                <a:gd name="T69" fmla="*/ 423 h 1108"/>
                <a:gd name="T70" fmla="*/ 2 w 2"/>
                <a:gd name="T71" fmla="*/ 391 h 1108"/>
                <a:gd name="T72" fmla="*/ 0 w 2"/>
                <a:gd name="T73" fmla="*/ 381 h 1108"/>
                <a:gd name="T74" fmla="*/ 2 w 2"/>
                <a:gd name="T75" fmla="*/ 353 h 1108"/>
                <a:gd name="T76" fmla="*/ 0 w 2"/>
                <a:gd name="T77" fmla="*/ 335 h 1108"/>
                <a:gd name="T78" fmla="*/ 2 w 2"/>
                <a:gd name="T79" fmla="*/ 325 h 1108"/>
                <a:gd name="T80" fmla="*/ 2 w 2"/>
                <a:gd name="T81" fmla="*/ 293 h 1108"/>
                <a:gd name="T82" fmla="*/ 0 w 2"/>
                <a:gd name="T83" fmla="*/ 283 h 1108"/>
                <a:gd name="T84" fmla="*/ 2 w 2"/>
                <a:gd name="T85" fmla="*/ 255 h 1108"/>
                <a:gd name="T86" fmla="*/ 0 w 2"/>
                <a:gd name="T87" fmla="*/ 238 h 1108"/>
                <a:gd name="T88" fmla="*/ 2 w 2"/>
                <a:gd name="T89" fmla="*/ 227 h 1108"/>
                <a:gd name="T90" fmla="*/ 2 w 2"/>
                <a:gd name="T91" fmla="*/ 196 h 1108"/>
                <a:gd name="T92" fmla="*/ 0 w 2"/>
                <a:gd name="T93" fmla="*/ 185 h 1108"/>
                <a:gd name="T94" fmla="*/ 2 w 2"/>
                <a:gd name="T95" fmla="*/ 157 h 1108"/>
                <a:gd name="T96" fmla="*/ 0 w 2"/>
                <a:gd name="T97" fmla="*/ 140 h 1108"/>
                <a:gd name="T98" fmla="*/ 2 w 2"/>
                <a:gd name="T99" fmla="*/ 129 h 1108"/>
                <a:gd name="T100" fmla="*/ 2 w 2"/>
                <a:gd name="T101" fmla="*/ 98 h 1108"/>
                <a:gd name="T102" fmla="*/ 0 w 2"/>
                <a:gd name="T103" fmla="*/ 87 h 1108"/>
                <a:gd name="T104" fmla="*/ 2 w 2"/>
                <a:gd name="T105" fmla="*/ 59 h 1108"/>
                <a:gd name="T106" fmla="*/ 0 w 2"/>
                <a:gd name="T107" fmla="*/ 42 h 1108"/>
                <a:gd name="T108" fmla="*/ 2 w 2"/>
                <a:gd name="T109" fmla="*/ 31 h 1108"/>
                <a:gd name="T110" fmla="*/ 2 w 2"/>
                <a:gd name="T111" fmla="*/ 0 h 1108"/>
                <a:gd name="T112" fmla="*/ 0 w 2"/>
                <a:gd name="T113" fmla="*/ 1108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" h="1108">
                  <a:moveTo>
                    <a:pt x="2" y="1094"/>
                  </a:moveTo>
                  <a:lnTo>
                    <a:pt x="2" y="1091"/>
                  </a:lnTo>
                  <a:lnTo>
                    <a:pt x="0" y="1091"/>
                  </a:lnTo>
                  <a:lnTo>
                    <a:pt x="0" y="1094"/>
                  </a:lnTo>
                  <a:lnTo>
                    <a:pt x="2" y="1094"/>
                  </a:lnTo>
                  <a:close/>
                  <a:moveTo>
                    <a:pt x="2" y="1080"/>
                  </a:moveTo>
                  <a:lnTo>
                    <a:pt x="2" y="1077"/>
                  </a:lnTo>
                  <a:lnTo>
                    <a:pt x="0" y="1077"/>
                  </a:lnTo>
                  <a:lnTo>
                    <a:pt x="0" y="1080"/>
                  </a:lnTo>
                  <a:lnTo>
                    <a:pt x="2" y="1080"/>
                  </a:lnTo>
                  <a:close/>
                  <a:moveTo>
                    <a:pt x="2" y="1066"/>
                  </a:moveTo>
                  <a:lnTo>
                    <a:pt x="2" y="1063"/>
                  </a:lnTo>
                  <a:lnTo>
                    <a:pt x="0" y="1063"/>
                  </a:lnTo>
                  <a:lnTo>
                    <a:pt x="0" y="1066"/>
                  </a:lnTo>
                  <a:lnTo>
                    <a:pt x="2" y="1066"/>
                  </a:lnTo>
                  <a:close/>
                  <a:moveTo>
                    <a:pt x="2" y="1052"/>
                  </a:moveTo>
                  <a:lnTo>
                    <a:pt x="2" y="1049"/>
                  </a:lnTo>
                  <a:lnTo>
                    <a:pt x="0" y="1049"/>
                  </a:lnTo>
                  <a:lnTo>
                    <a:pt x="0" y="1052"/>
                  </a:lnTo>
                  <a:lnTo>
                    <a:pt x="2" y="1052"/>
                  </a:lnTo>
                  <a:close/>
                  <a:moveTo>
                    <a:pt x="2" y="1038"/>
                  </a:moveTo>
                  <a:lnTo>
                    <a:pt x="2" y="1035"/>
                  </a:lnTo>
                  <a:lnTo>
                    <a:pt x="0" y="1035"/>
                  </a:lnTo>
                  <a:lnTo>
                    <a:pt x="0" y="1038"/>
                  </a:lnTo>
                  <a:lnTo>
                    <a:pt x="2" y="1038"/>
                  </a:lnTo>
                  <a:close/>
                  <a:moveTo>
                    <a:pt x="2" y="1024"/>
                  </a:moveTo>
                  <a:lnTo>
                    <a:pt x="2" y="1021"/>
                  </a:lnTo>
                  <a:lnTo>
                    <a:pt x="0" y="1021"/>
                  </a:lnTo>
                  <a:lnTo>
                    <a:pt x="0" y="1024"/>
                  </a:lnTo>
                  <a:lnTo>
                    <a:pt x="2" y="1024"/>
                  </a:lnTo>
                  <a:close/>
                  <a:moveTo>
                    <a:pt x="2" y="1010"/>
                  </a:moveTo>
                  <a:lnTo>
                    <a:pt x="2" y="1007"/>
                  </a:lnTo>
                  <a:lnTo>
                    <a:pt x="0" y="1007"/>
                  </a:lnTo>
                  <a:lnTo>
                    <a:pt x="0" y="1010"/>
                  </a:lnTo>
                  <a:lnTo>
                    <a:pt x="2" y="1010"/>
                  </a:lnTo>
                  <a:close/>
                  <a:moveTo>
                    <a:pt x="2" y="996"/>
                  </a:moveTo>
                  <a:lnTo>
                    <a:pt x="2" y="993"/>
                  </a:lnTo>
                  <a:lnTo>
                    <a:pt x="0" y="993"/>
                  </a:lnTo>
                  <a:lnTo>
                    <a:pt x="0" y="996"/>
                  </a:lnTo>
                  <a:lnTo>
                    <a:pt x="2" y="996"/>
                  </a:lnTo>
                  <a:close/>
                  <a:moveTo>
                    <a:pt x="2" y="982"/>
                  </a:moveTo>
                  <a:lnTo>
                    <a:pt x="2" y="979"/>
                  </a:lnTo>
                  <a:lnTo>
                    <a:pt x="0" y="979"/>
                  </a:lnTo>
                  <a:lnTo>
                    <a:pt x="0" y="982"/>
                  </a:lnTo>
                  <a:lnTo>
                    <a:pt x="2" y="982"/>
                  </a:lnTo>
                  <a:close/>
                  <a:moveTo>
                    <a:pt x="2" y="968"/>
                  </a:moveTo>
                  <a:lnTo>
                    <a:pt x="2" y="965"/>
                  </a:lnTo>
                  <a:lnTo>
                    <a:pt x="0" y="965"/>
                  </a:lnTo>
                  <a:lnTo>
                    <a:pt x="0" y="968"/>
                  </a:lnTo>
                  <a:lnTo>
                    <a:pt x="2" y="968"/>
                  </a:lnTo>
                  <a:close/>
                  <a:moveTo>
                    <a:pt x="2" y="954"/>
                  </a:moveTo>
                  <a:lnTo>
                    <a:pt x="2" y="951"/>
                  </a:lnTo>
                  <a:lnTo>
                    <a:pt x="0" y="951"/>
                  </a:lnTo>
                  <a:lnTo>
                    <a:pt x="0" y="954"/>
                  </a:lnTo>
                  <a:lnTo>
                    <a:pt x="2" y="954"/>
                  </a:lnTo>
                  <a:close/>
                  <a:moveTo>
                    <a:pt x="2" y="940"/>
                  </a:moveTo>
                  <a:lnTo>
                    <a:pt x="2" y="937"/>
                  </a:lnTo>
                  <a:lnTo>
                    <a:pt x="0" y="937"/>
                  </a:lnTo>
                  <a:lnTo>
                    <a:pt x="0" y="940"/>
                  </a:lnTo>
                  <a:lnTo>
                    <a:pt x="2" y="940"/>
                  </a:lnTo>
                  <a:close/>
                  <a:moveTo>
                    <a:pt x="2" y="926"/>
                  </a:moveTo>
                  <a:lnTo>
                    <a:pt x="2" y="923"/>
                  </a:lnTo>
                  <a:lnTo>
                    <a:pt x="0" y="923"/>
                  </a:lnTo>
                  <a:lnTo>
                    <a:pt x="0" y="926"/>
                  </a:lnTo>
                  <a:lnTo>
                    <a:pt x="2" y="926"/>
                  </a:lnTo>
                  <a:close/>
                  <a:moveTo>
                    <a:pt x="2" y="912"/>
                  </a:moveTo>
                  <a:lnTo>
                    <a:pt x="2" y="909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2" y="912"/>
                  </a:lnTo>
                  <a:close/>
                  <a:moveTo>
                    <a:pt x="2" y="899"/>
                  </a:moveTo>
                  <a:lnTo>
                    <a:pt x="2" y="895"/>
                  </a:lnTo>
                  <a:lnTo>
                    <a:pt x="0" y="895"/>
                  </a:lnTo>
                  <a:lnTo>
                    <a:pt x="0" y="899"/>
                  </a:lnTo>
                  <a:lnTo>
                    <a:pt x="2" y="899"/>
                  </a:lnTo>
                  <a:close/>
                  <a:moveTo>
                    <a:pt x="2" y="885"/>
                  </a:moveTo>
                  <a:lnTo>
                    <a:pt x="2" y="881"/>
                  </a:lnTo>
                  <a:lnTo>
                    <a:pt x="0" y="881"/>
                  </a:lnTo>
                  <a:lnTo>
                    <a:pt x="0" y="885"/>
                  </a:lnTo>
                  <a:lnTo>
                    <a:pt x="2" y="885"/>
                  </a:lnTo>
                  <a:close/>
                  <a:moveTo>
                    <a:pt x="2" y="871"/>
                  </a:moveTo>
                  <a:lnTo>
                    <a:pt x="2" y="867"/>
                  </a:lnTo>
                  <a:lnTo>
                    <a:pt x="0" y="867"/>
                  </a:lnTo>
                  <a:lnTo>
                    <a:pt x="0" y="871"/>
                  </a:lnTo>
                  <a:lnTo>
                    <a:pt x="2" y="871"/>
                  </a:lnTo>
                  <a:close/>
                  <a:moveTo>
                    <a:pt x="2" y="857"/>
                  </a:moveTo>
                  <a:lnTo>
                    <a:pt x="2" y="853"/>
                  </a:lnTo>
                  <a:lnTo>
                    <a:pt x="0" y="853"/>
                  </a:lnTo>
                  <a:lnTo>
                    <a:pt x="0" y="857"/>
                  </a:lnTo>
                  <a:lnTo>
                    <a:pt x="2" y="857"/>
                  </a:lnTo>
                  <a:close/>
                  <a:moveTo>
                    <a:pt x="2" y="843"/>
                  </a:moveTo>
                  <a:lnTo>
                    <a:pt x="2" y="839"/>
                  </a:lnTo>
                  <a:lnTo>
                    <a:pt x="0" y="839"/>
                  </a:lnTo>
                  <a:lnTo>
                    <a:pt x="0" y="843"/>
                  </a:lnTo>
                  <a:lnTo>
                    <a:pt x="2" y="843"/>
                  </a:lnTo>
                  <a:close/>
                  <a:moveTo>
                    <a:pt x="2" y="829"/>
                  </a:moveTo>
                  <a:lnTo>
                    <a:pt x="2" y="825"/>
                  </a:lnTo>
                  <a:lnTo>
                    <a:pt x="0" y="825"/>
                  </a:lnTo>
                  <a:lnTo>
                    <a:pt x="0" y="829"/>
                  </a:lnTo>
                  <a:lnTo>
                    <a:pt x="2" y="829"/>
                  </a:lnTo>
                  <a:close/>
                  <a:moveTo>
                    <a:pt x="2" y="815"/>
                  </a:moveTo>
                  <a:lnTo>
                    <a:pt x="2" y="811"/>
                  </a:lnTo>
                  <a:lnTo>
                    <a:pt x="0" y="811"/>
                  </a:lnTo>
                  <a:lnTo>
                    <a:pt x="0" y="815"/>
                  </a:lnTo>
                  <a:lnTo>
                    <a:pt x="2" y="815"/>
                  </a:lnTo>
                  <a:close/>
                  <a:moveTo>
                    <a:pt x="2" y="801"/>
                  </a:moveTo>
                  <a:lnTo>
                    <a:pt x="2" y="797"/>
                  </a:lnTo>
                  <a:lnTo>
                    <a:pt x="0" y="797"/>
                  </a:lnTo>
                  <a:lnTo>
                    <a:pt x="0" y="801"/>
                  </a:lnTo>
                  <a:lnTo>
                    <a:pt x="2" y="801"/>
                  </a:lnTo>
                  <a:close/>
                  <a:moveTo>
                    <a:pt x="2" y="787"/>
                  </a:moveTo>
                  <a:lnTo>
                    <a:pt x="2" y="783"/>
                  </a:lnTo>
                  <a:lnTo>
                    <a:pt x="0" y="783"/>
                  </a:lnTo>
                  <a:lnTo>
                    <a:pt x="0" y="787"/>
                  </a:lnTo>
                  <a:lnTo>
                    <a:pt x="2" y="787"/>
                  </a:lnTo>
                  <a:close/>
                  <a:moveTo>
                    <a:pt x="2" y="773"/>
                  </a:moveTo>
                  <a:lnTo>
                    <a:pt x="2" y="769"/>
                  </a:lnTo>
                  <a:lnTo>
                    <a:pt x="0" y="769"/>
                  </a:lnTo>
                  <a:lnTo>
                    <a:pt x="0" y="773"/>
                  </a:lnTo>
                  <a:lnTo>
                    <a:pt x="2" y="773"/>
                  </a:lnTo>
                  <a:close/>
                  <a:moveTo>
                    <a:pt x="2" y="759"/>
                  </a:moveTo>
                  <a:lnTo>
                    <a:pt x="2" y="755"/>
                  </a:lnTo>
                  <a:lnTo>
                    <a:pt x="0" y="755"/>
                  </a:lnTo>
                  <a:lnTo>
                    <a:pt x="0" y="759"/>
                  </a:lnTo>
                  <a:lnTo>
                    <a:pt x="2" y="759"/>
                  </a:lnTo>
                  <a:close/>
                  <a:moveTo>
                    <a:pt x="2" y="745"/>
                  </a:moveTo>
                  <a:lnTo>
                    <a:pt x="2" y="741"/>
                  </a:lnTo>
                  <a:lnTo>
                    <a:pt x="0" y="741"/>
                  </a:lnTo>
                  <a:lnTo>
                    <a:pt x="0" y="745"/>
                  </a:lnTo>
                  <a:lnTo>
                    <a:pt x="2" y="745"/>
                  </a:lnTo>
                  <a:close/>
                  <a:moveTo>
                    <a:pt x="2" y="731"/>
                  </a:moveTo>
                  <a:lnTo>
                    <a:pt x="2" y="727"/>
                  </a:lnTo>
                  <a:lnTo>
                    <a:pt x="0" y="727"/>
                  </a:lnTo>
                  <a:lnTo>
                    <a:pt x="0" y="731"/>
                  </a:lnTo>
                  <a:lnTo>
                    <a:pt x="2" y="731"/>
                  </a:lnTo>
                  <a:close/>
                  <a:moveTo>
                    <a:pt x="2" y="717"/>
                  </a:moveTo>
                  <a:lnTo>
                    <a:pt x="2" y="713"/>
                  </a:lnTo>
                  <a:lnTo>
                    <a:pt x="0" y="713"/>
                  </a:lnTo>
                  <a:lnTo>
                    <a:pt x="0" y="717"/>
                  </a:lnTo>
                  <a:lnTo>
                    <a:pt x="2" y="717"/>
                  </a:lnTo>
                  <a:close/>
                  <a:moveTo>
                    <a:pt x="2" y="703"/>
                  </a:moveTo>
                  <a:lnTo>
                    <a:pt x="2" y="699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2" y="703"/>
                  </a:lnTo>
                  <a:close/>
                  <a:moveTo>
                    <a:pt x="2" y="689"/>
                  </a:moveTo>
                  <a:lnTo>
                    <a:pt x="2" y="685"/>
                  </a:lnTo>
                  <a:lnTo>
                    <a:pt x="0" y="685"/>
                  </a:lnTo>
                  <a:lnTo>
                    <a:pt x="0" y="689"/>
                  </a:lnTo>
                  <a:lnTo>
                    <a:pt x="2" y="689"/>
                  </a:lnTo>
                  <a:close/>
                  <a:moveTo>
                    <a:pt x="2" y="675"/>
                  </a:moveTo>
                  <a:lnTo>
                    <a:pt x="2" y="671"/>
                  </a:lnTo>
                  <a:lnTo>
                    <a:pt x="0" y="671"/>
                  </a:lnTo>
                  <a:lnTo>
                    <a:pt x="0" y="675"/>
                  </a:lnTo>
                  <a:lnTo>
                    <a:pt x="2" y="675"/>
                  </a:lnTo>
                  <a:close/>
                  <a:moveTo>
                    <a:pt x="2" y="661"/>
                  </a:moveTo>
                  <a:lnTo>
                    <a:pt x="2" y="657"/>
                  </a:lnTo>
                  <a:lnTo>
                    <a:pt x="0" y="657"/>
                  </a:lnTo>
                  <a:lnTo>
                    <a:pt x="0" y="661"/>
                  </a:lnTo>
                  <a:lnTo>
                    <a:pt x="2" y="661"/>
                  </a:lnTo>
                  <a:close/>
                  <a:moveTo>
                    <a:pt x="2" y="647"/>
                  </a:moveTo>
                  <a:lnTo>
                    <a:pt x="2" y="643"/>
                  </a:lnTo>
                  <a:lnTo>
                    <a:pt x="0" y="643"/>
                  </a:lnTo>
                  <a:lnTo>
                    <a:pt x="0" y="647"/>
                  </a:lnTo>
                  <a:lnTo>
                    <a:pt x="2" y="647"/>
                  </a:lnTo>
                  <a:close/>
                  <a:moveTo>
                    <a:pt x="2" y="633"/>
                  </a:moveTo>
                  <a:lnTo>
                    <a:pt x="2" y="629"/>
                  </a:lnTo>
                  <a:lnTo>
                    <a:pt x="0" y="629"/>
                  </a:lnTo>
                  <a:lnTo>
                    <a:pt x="0" y="633"/>
                  </a:lnTo>
                  <a:lnTo>
                    <a:pt x="2" y="633"/>
                  </a:lnTo>
                  <a:close/>
                  <a:moveTo>
                    <a:pt x="2" y="619"/>
                  </a:moveTo>
                  <a:lnTo>
                    <a:pt x="2" y="615"/>
                  </a:lnTo>
                  <a:lnTo>
                    <a:pt x="0" y="615"/>
                  </a:lnTo>
                  <a:lnTo>
                    <a:pt x="0" y="619"/>
                  </a:lnTo>
                  <a:lnTo>
                    <a:pt x="2" y="619"/>
                  </a:lnTo>
                  <a:close/>
                  <a:moveTo>
                    <a:pt x="2" y="605"/>
                  </a:moveTo>
                  <a:lnTo>
                    <a:pt x="2" y="601"/>
                  </a:lnTo>
                  <a:lnTo>
                    <a:pt x="0" y="601"/>
                  </a:lnTo>
                  <a:lnTo>
                    <a:pt x="0" y="605"/>
                  </a:lnTo>
                  <a:lnTo>
                    <a:pt x="2" y="605"/>
                  </a:lnTo>
                  <a:close/>
                  <a:moveTo>
                    <a:pt x="2" y="591"/>
                  </a:moveTo>
                  <a:lnTo>
                    <a:pt x="2" y="587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2" y="591"/>
                  </a:lnTo>
                  <a:close/>
                  <a:moveTo>
                    <a:pt x="2" y="577"/>
                  </a:moveTo>
                  <a:lnTo>
                    <a:pt x="2" y="573"/>
                  </a:lnTo>
                  <a:lnTo>
                    <a:pt x="0" y="573"/>
                  </a:lnTo>
                  <a:lnTo>
                    <a:pt x="0" y="577"/>
                  </a:lnTo>
                  <a:lnTo>
                    <a:pt x="2" y="577"/>
                  </a:lnTo>
                  <a:close/>
                  <a:moveTo>
                    <a:pt x="2" y="563"/>
                  </a:moveTo>
                  <a:lnTo>
                    <a:pt x="2" y="559"/>
                  </a:lnTo>
                  <a:lnTo>
                    <a:pt x="0" y="559"/>
                  </a:lnTo>
                  <a:lnTo>
                    <a:pt x="0" y="563"/>
                  </a:lnTo>
                  <a:lnTo>
                    <a:pt x="2" y="563"/>
                  </a:lnTo>
                  <a:close/>
                  <a:moveTo>
                    <a:pt x="2" y="549"/>
                  </a:moveTo>
                  <a:lnTo>
                    <a:pt x="2" y="545"/>
                  </a:lnTo>
                  <a:lnTo>
                    <a:pt x="0" y="545"/>
                  </a:lnTo>
                  <a:lnTo>
                    <a:pt x="0" y="549"/>
                  </a:lnTo>
                  <a:lnTo>
                    <a:pt x="2" y="549"/>
                  </a:lnTo>
                  <a:close/>
                  <a:moveTo>
                    <a:pt x="2" y="535"/>
                  </a:moveTo>
                  <a:lnTo>
                    <a:pt x="2" y="531"/>
                  </a:lnTo>
                  <a:lnTo>
                    <a:pt x="0" y="531"/>
                  </a:lnTo>
                  <a:lnTo>
                    <a:pt x="0" y="535"/>
                  </a:lnTo>
                  <a:lnTo>
                    <a:pt x="2" y="535"/>
                  </a:lnTo>
                  <a:close/>
                  <a:moveTo>
                    <a:pt x="2" y="521"/>
                  </a:moveTo>
                  <a:lnTo>
                    <a:pt x="2" y="517"/>
                  </a:lnTo>
                  <a:lnTo>
                    <a:pt x="0" y="517"/>
                  </a:lnTo>
                  <a:lnTo>
                    <a:pt x="0" y="521"/>
                  </a:lnTo>
                  <a:lnTo>
                    <a:pt x="2" y="521"/>
                  </a:lnTo>
                  <a:close/>
                  <a:moveTo>
                    <a:pt x="2" y="507"/>
                  </a:moveTo>
                  <a:lnTo>
                    <a:pt x="2" y="503"/>
                  </a:lnTo>
                  <a:lnTo>
                    <a:pt x="0" y="503"/>
                  </a:lnTo>
                  <a:lnTo>
                    <a:pt x="0" y="507"/>
                  </a:lnTo>
                  <a:lnTo>
                    <a:pt x="2" y="507"/>
                  </a:lnTo>
                  <a:close/>
                  <a:moveTo>
                    <a:pt x="2" y="493"/>
                  </a:moveTo>
                  <a:lnTo>
                    <a:pt x="2" y="489"/>
                  </a:lnTo>
                  <a:lnTo>
                    <a:pt x="0" y="489"/>
                  </a:lnTo>
                  <a:lnTo>
                    <a:pt x="0" y="493"/>
                  </a:lnTo>
                  <a:lnTo>
                    <a:pt x="2" y="493"/>
                  </a:lnTo>
                  <a:close/>
                  <a:moveTo>
                    <a:pt x="2" y="479"/>
                  </a:moveTo>
                  <a:lnTo>
                    <a:pt x="2" y="475"/>
                  </a:lnTo>
                  <a:lnTo>
                    <a:pt x="0" y="475"/>
                  </a:lnTo>
                  <a:lnTo>
                    <a:pt x="0" y="479"/>
                  </a:lnTo>
                  <a:lnTo>
                    <a:pt x="2" y="479"/>
                  </a:lnTo>
                  <a:close/>
                  <a:moveTo>
                    <a:pt x="2" y="465"/>
                  </a:moveTo>
                  <a:lnTo>
                    <a:pt x="2" y="461"/>
                  </a:lnTo>
                  <a:lnTo>
                    <a:pt x="0" y="461"/>
                  </a:lnTo>
                  <a:lnTo>
                    <a:pt x="0" y="465"/>
                  </a:lnTo>
                  <a:lnTo>
                    <a:pt x="2" y="465"/>
                  </a:lnTo>
                  <a:close/>
                  <a:moveTo>
                    <a:pt x="2" y="451"/>
                  </a:moveTo>
                  <a:lnTo>
                    <a:pt x="2" y="447"/>
                  </a:lnTo>
                  <a:lnTo>
                    <a:pt x="0" y="447"/>
                  </a:lnTo>
                  <a:lnTo>
                    <a:pt x="0" y="451"/>
                  </a:lnTo>
                  <a:lnTo>
                    <a:pt x="2" y="451"/>
                  </a:lnTo>
                  <a:close/>
                  <a:moveTo>
                    <a:pt x="2" y="437"/>
                  </a:moveTo>
                  <a:lnTo>
                    <a:pt x="2" y="433"/>
                  </a:lnTo>
                  <a:lnTo>
                    <a:pt x="0" y="433"/>
                  </a:lnTo>
                  <a:lnTo>
                    <a:pt x="0" y="437"/>
                  </a:lnTo>
                  <a:lnTo>
                    <a:pt x="2" y="437"/>
                  </a:lnTo>
                  <a:close/>
                  <a:moveTo>
                    <a:pt x="2" y="423"/>
                  </a:moveTo>
                  <a:lnTo>
                    <a:pt x="2" y="419"/>
                  </a:lnTo>
                  <a:lnTo>
                    <a:pt x="0" y="419"/>
                  </a:lnTo>
                  <a:lnTo>
                    <a:pt x="0" y="423"/>
                  </a:lnTo>
                  <a:lnTo>
                    <a:pt x="2" y="423"/>
                  </a:lnTo>
                  <a:close/>
                  <a:moveTo>
                    <a:pt x="2" y="409"/>
                  </a:moveTo>
                  <a:lnTo>
                    <a:pt x="2" y="405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2" y="409"/>
                  </a:lnTo>
                  <a:close/>
                  <a:moveTo>
                    <a:pt x="2" y="395"/>
                  </a:moveTo>
                  <a:lnTo>
                    <a:pt x="2" y="391"/>
                  </a:lnTo>
                  <a:lnTo>
                    <a:pt x="0" y="391"/>
                  </a:lnTo>
                  <a:lnTo>
                    <a:pt x="0" y="395"/>
                  </a:lnTo>
                  <a:lnTo>
                    <a:pt x="2" y="395"/>
                  </a:lnTo>
                  <a:close/>
                  <a:moveTo>
                    <a:pt x="2" y="381"/>
                  </a:moveTo>
                  <a:lnTo>
                    <a:pt x="2" y="377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2" y="381"/>
                  </a:lnTo>
                  <a:close/>
                  <a:moveTo>
                    <a:pt x="2" y="367"/>
                  </a:moveTo>
                  <a:lnTo>
                    <a:pt x="2" y="363"/>
                  </a:lnTo>
                  <a:lnTo>
                    <a:pt x="0" y="363"/>
                  </a:lnTo>
                  <a:lnTo>
                    <a:pt x="0" y="367"/>
                  </a:lnTo>
                  <a:lnTo>
                    <a:pt x="2" y="367"/>
                  </a:lnTo>
                  <a:close/>
                  <a:moveTo>
                    <a:pt x="2" y="353"/>
                  </a:moveTo>
                  <a:lnTo>
                    <a:pt x="2" y="349"/>
                  </a:lnTo>
                  <a:lnTo>
                    <a:pt x="0" y="349"/>
                  </a:lnTo>
                  <a:lnTo>
                    <a:pt x="0" y="353"/>
                  </a:lnTo>
                  <a:lnTo>
                    <a:pt x="2" y="353"/>
                  </a:lnTo>
                  <a:close/>
                  <a:moveTo>
                    <a:pt x="2" y="339"/>
                  </a:moveTo>
                  <a:lnTo>
                    <a:pt x="2" y="335"/>
                  </a:lnTo>
                  <a:lnTo>
                    <a:pt x="0" y="335"/>
                  </a:lnTo>
                  <a:lnTo>
                    <a:pt x="0" y="339"/>
                  </a:lnTo>
                  <a:lnTo>
                    <a:pt x="2" y="339"/>
                  </a:lnTo>
                  <a:close/>
                  <a:moveTo>
                    <a:pt x="2" y="325"/>
                  </a:moveTo>
                  <a:lnTo>
                    <a:pt x="2" y="321"/>
                  </a:lnTo>
                  <a:lnTo>
                    <a:pt x="0" y="321"/>
                  </a:lnTo>
                  <a:lnTo>
                    <a:pt x="0" y="325"/>
                  </a:lnTo>
                  <a:lnTo>
                    <a:pt x="2" y="325"/>
                  </a:lnTo>
                  <a:close/>
                  <a:moveTo>
                    <a:pt x="2" y="311"/>
                  </a:moveTo>
                  <a:lnTo>
                    <a:pt x="2" y="307"/>
                  </a:lnTo>
                  <a:lnTo>
                    <a:pt x="0" y="307"/>
                  </a:lnTo>
                  <a:lnTo>
                    <a:pt x="0" y="311"/>
                  </a:lnTo>
                  <a:lnTo>
                    <a:pt x="2" y="311"/>
                  </a:lnTo>
                  <a:close/>
                  <a:moveTo>
                    <a:pt x="2" y="297"/>
                  </a:moveTo>
                  <a:lnTo>
                    <a:pt x="2" y="293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2" y="297"/>
                  </a:lnTo>
                  <a:close/>
                  <a:moveTo>
                    <a:pt x="2" y="283"/>
                  </a:moveTo>
                  <a:lnTo>
                    <a:pt x="2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2" y="283"/>
                  </a:lnTo>
                  <a:close/>
                  <a:moveTo>
                    <a:pt x="2" y="269"/>
                  </a:moveTo>
                  <a:lnTo>
                    <a:pt x="2" y="266"/>
                  </a:lnTo>
                  <a:lnTo>
                    <a:pt x="0" y="266"/>
                  </a:lnTo>
                  <a:lnTo>
                    <a:pt x="0" y="269"/>
                  </a:lnTo>
                  <a:lnTo>
                    <a:pt x="2" y="269"/>
                  </a:lnTo>
                  <a:close/>
                  <a:moveTo>
                    <a:pt x="2" y="255"/>
                  </a:moveTo>
                  <a:lnTo>
                    <a:pt x="2" y="252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2" y="255"/>
                  </a:lnTo>
                  <a:close/>
                  <a:moveTo>
                    <a:pt x="2" y="241"/>
                  </a:moveTo>
                  <a:lnTo>
                    <a:pt x="2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2" y="241"/>
                  </a:lnTo>
                  <a:close/>
                  <a:moveTo>
                    <a:pt x="2" y="227"/>
                  </a:moveTo>
                  <a:lnTo>
                    <a:pt x="2" y="224"/>
                  </a:lnTo>
                  <a:lnTo>
                    <a:pt x="0" y="224"/>
                  </a:lnTo>
                  <a:lnTo>
                    <a:pt x="0" y="227"/>
                  </a:lnTo>
                  <a:lnTo>
                    <a:pt x="2" y="227"/>
                  </a:lnTo>
                  <a:close/>
                  <a:moveTo>
                    <a:pt x="2" y="213"/>
                  </a:moveTo>
                  <a:lnTo>
                    <a:pt x="2" y="210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2" y="213"/>
                  </a:lnTo>
                  <a:close/>
                  <a:moveTo>
                    <a:pt x="2" y="199"/>
                  </a:moveTo>
                  <a:lnTo>
                    <a:pt x="2" y="196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2" y="199"/>
                  </a:lnTo>
                  <a:close/>
                  <a:moveTo>
                    <a:pt x="2" y="185"/>
                  </a:moveTo>
                  <a:lnTo>
                    <a:pt x="2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2" y="185"/>
                  </a:lnTo>
                  <a:close/>
                  <a:moveTo>
                    <a:pt x="2" y="171"/>
                  </a:moveTo>
                  <a:lnTo>
                    <a:pt x="2" y="168"/>
                  </a:lnTo>
                  <a:lnTo>
                    <a:pt x="0" y="168"/>
                  </a:lnTo>
                  <a:lnTo>
                    <a:pt x="0" y="171"/>
                  </a:lnTo>
                  <a:lnTo>
                    <a:pt x="2" y="171"/>
                  </a:lnTo>
                  <a:close/>
                  <a:moveTo>
                    <a:pt x="2" y="157"/>
                  </a:moveTo>
                  <a:lnTo>
                    <a:pt x="2" y="154"/>
                  </a:lnTo>
                  <a:lnTo>
                    <a:pt x="0" y="154"/>
                  </a:lnTo>
                  <a:lnTo>
                    <a:pt x="0" y="157"/>
                  </a:lnTo>
                  <a:lnTo>
                    <a:pt x="2" y="157"/>
                  </a:lnTo>
                  <a:close/>
                  <a:moveTo>
                    <a:pt x="2" y="143"/>
                  </a:moveTo>
                  <a:lnTo>
                    <a:pt x="2" y="140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2" y="143"/>
                  </a:lnTo>
                  <a:close/>
                  <a:moveTo>
                    <a:pt x="2" y="129"/>
                  </a:moveTo>
                  <a:lnTo>
                    <a:pt x="2" y="126"/>
                  </a:lnTo>
                  <a:lnTo>
                    <a:pt x="0" y="126"/>
                  </a:lnTo>
                  <a:lnTo>
                    <a:pt x="0" y="129"/>
                  </a:lnTo>
                  <a:lnTo>
                    <a:pt x="2" y="129"/>
                  </a:lnTo>
                  <a:close/>
                  <a:moveTo>
                    <a:pt x="2" y="115"/>
                  </a:moveTo>
                  <a:lnTo>
                    <a:pt x="2" y="112"/>
                  </a:lnTo>
                  <a:lnTo>
                    <a:pt x="0" y="112"/>
                  </a:lnTo>
                  <a:lnTo>
                    <a:pt x="0" y="115"/>
                  </a:lnTo>
                  <a:lnTo>
                    <a:pt x="2" y="115"/>
                  </a:lnTo>
                  <a:close/>
                  <a:moveTo>
                    <a:pt x="2" y="101"/>
                  </a:moveTo>
                  <a:lnTo>
                    <a:pt x="2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2" y="101"/>
                  </a:lnTo>
                  <a:close/>
                  <a:moveTo>
                    <a:pt x="2" y="87"/>
                  </a:moveTo>
                  <a:lnTo>
                    <a:pt x="2" y="84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2" y="87"/>
                  </a:lnTo>
                  <a:close/>
                  <a:moveTo>
                    <a:pt x="2" y="73"/>
                  </a:moveTo>
                  <a:lnTo>
                    <a:pt x="2" y="70"/>
                  </a:lnTo>
                  <a:lnTo>
                    <a:pt x="0" y="70"/>
                  </a:lnTo>
                  <a:lnTo>
                    <a:pt x="0" y="73"/>
                  </a:lnTo>
                  <a:lnTo>
                    <a:pt x="2" y="73"/>
                  </a:lnTo>
                  <a:close/>
                  <a:moveTo>
                    <a:pt x="2" y="59"/>
                  </a:moveTo>
                  <a:lnTo>
                    <a:pt x="2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2" y="59"/>
                  </a:lnTo>
                  <a:close/>
                  <a:moveTo>
                    <a:pt x="2" y="45"/>
                  </a:moveTo>
                  <a:lnTo>
                    <a:pt x="2" y="42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2" y="45"/>
                  </a:lnTo>
                  <a:close/>
                  <a:moveTo>
                    <a:pt x="2" y="31"/>
                  </a:moveTo>
                  <a:lnTo>
                    <a:pt x="2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2" y="31"/>
                  </a:lnTo>
                  <a:close/>
                  <a:moveTo>
                    <a:pt x="2" y="17"/>
                  </a:moveTo>
                  <a:lnTo>
                    <a:pt x="2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2" y="17"/>
                  </a:lnTo>
                  <a:close/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close/>
                  <a:moveTo>
                    <a:pt x="2" y="1108"/>
                  </a:moveTo>
                  <a:lnTo>
                    <a:pt x="2" y="1105"/>
                  </a:lnTo>
                  <a:lnTo>
                    <a:pt x="0" y="1105"/>
                  </a:lnTo>
                  <a:lnTo>
                    <a:pt x="0" y="1108"/>
                  </a:lnTo>
                  <a:lnTo>
                    <a:pt x="2" y="1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5" name="Rectangle 253"/>
            <p:cNvSpPr>
              <a:spLocks noChangeArrowheads="1"/>
            </p:cNvSpPr>
            <p:nvPr/>
          </p:nvSpPr>
          <p:spPr bwMode="auto">
            <a:xfrm>
              <a:off x="8691563" y="3538538"/>
              <a:ext cx="11113" cy="1765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6" name="Rectangle 254"/>
            <p:cNvSpPr>
              <a:spLocks noChangeArrowheads="1"/>
            </p:cNvSpPr>
            <p:nvPr/>
          </p:nvSpPr>
          <p:spPr bwMode="auto">
            <a:xfrm>
              <a:off x="3544888" y="3527425"/>
              <a:ext cx="11113" cy="17764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7" name="Rectangle 255"/>
            <p:cNvSpPr>
              <a:spLocks noChangeArrowheads="1"/>
            </p:cNvSpPr>
            <p:nvPr/>
          </p:nvSpPr>
          <p:spPr bwMode="auto">
            <a:xfrm>
              <a:off x="3546475" y="3527425"/>
              <a:ext cx="6350" cy="17700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8" name="Rectangle 256"/>
            <p:cNvSpPr>
              <a:spLocks noChangeArrowheads="1"/>
            </p:cNvSpPr>
            <p:nvPr/>
          </p:nvSpPr>
          <p:spPr bwMode="auto">
            <a:xfrm>
              <a:off x="3544888" y="3527425"/>
              <a:ext cx="11113" cy="17764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39" name="Rectangle 257"/>
            <p:cNvSpPr>
              <a:spLocks noChangeArrowheads="1"/>
            </p:cNvSpPr>
            <p:nvPr/>
          </p:nvSpPr>
          <p:spPr bwMode="auto">
            <a:xfrm>
              <a:off x="6577013" y="3527425"/>
              <a:ext cx="11113" cy="17764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6" name="Rectangle 258"/>
            <p:cNvSpPr>
              <a:spLocks noChangeArrowheads="1"/>
            </p:cNvSpPr>
            <p:nvPr/>
          </p:nvSpPr>
          <p:spPr bwMode="auto">
            <a:xfrm>
              <a:off x="6577013" y="3527425"/>
              <a:ext cx="6350" cy="17700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7" name="Rectangle 259"/>
            <p:cNvSpPr>
              <a:spLocks noChangeArrowheads="1"/>
            </p:cNvSpPr>
            <p:nvPr/>
          </p:nvSpPr>
          <p:spPr bwMode="auto">
            <a:xfrm>
              <a:off x="6577013" y="3527425"/>
              <a:ext cx="11113" cy="17764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8" name="Rectangle 260"/>
            <p:cNvSpPr>
              <a:spLocks noChangeArrowheads="1"/>
            </p:cNvSpPr>
            <p:nvPr/>
          </p:nvSpPr>
          <p:spPr bwMode="auto">
            <a:xfrm>
              <a:off x="519113" y="5275263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9" name="Rectangle 261"/>
            <p:cNvSpPr>
              <a:spLocks noChangeArrowheads="1"/>
            </p:cNvSpPr>
            <p:nvPr/>
          </p:nvSpPr>
          <p:spPr bwMode="auto">
            <a:xfrm>
              <a:off x="519113" y="5278438"/>
              <a:ext cx="8178800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0" name="Rectangle 262"/>
            <p:cNvSpPr>
              <a:spLocks noChangeArrowheads="1"/>
            </p:cNvSpPr>
            <p:nvPr/>
          </p:nvSpPr>
          <p:spPr bwMode="auto">
            <a:xfrm>
              <a:off x="519113" y="5275263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1" name="Rectangle 263"/>
            <p:cNvSpPr>
              <a:spLocks noChangeArrowheads="1"/>
            </p:cNvSpPr>
            <p:nvPr/>
          </p:nvSpPr>
          <p:spPr bwMode="auto">
            <a:xfrm>
              <a:off x="519113" y="4843463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2" name="Rectangle 264"/>
            <p:cNvSpPr>
              <a:spLocks noChangeArrowheads="1"/>
            </p:cNvSpPr>
            <p:nvPr/>
          </p:nvSpPr>
          <p:spPr bwMode="auto">
            <a:xfrm>
              <a:off x="519113" y="4843463"/>
              <a:ext cx="8178800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3" name="Rectangle 265"/>
            <p:cNvSpPr>
              <a:spLocks noChangeArrowheads="1"/>
            </p:cNvSpPr>
            <p:nvPr/>
          </p:nvSpPr>
          <p:spPr bwMode="auto">
            <a:xfrm>
              <a:off x="519113" y="4843463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4" name="Rectangle 266"/>
            <p:cNvSpPr>
              <a:spLocks noChangeArrowheads="1"/>
            </p:cNvSpPr>
            <p:nvPr/>
          </p:nvSpPr>
          <p:spPr bwMode="auto">
            <a:xfrm>
              <a:off x="519113" y="4410075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5" name="Rectangle 267"/>
            <p:cNvSpPr>
              <a:spLocks noChangeArrowheads="1"/>
            </p:cNvSpPr>
            <p:nvPr/>
          </p:nvSpPr>
          <p:spPr bwMode="auto">
            <a:xfrm>
              <a:off x="519113" y="4410075"/>
              <a:ext cx="8178800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6" name="Rectangle 268"/>
            <p:cNvSpPr>
              <a:spLocks noChangeArrowheads="1"/>
            </p:cNvSpPr>
            <p:nvPr/>
          </p:nvSpPr>
          <p:spPr bwMode="auto">
            <a:xfrm>
              <a:off x="519113" y="4410075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7" name="Rectangle 269"/>
            <p:cNvSpPr>
              <a:spLocks noChangeArrowheads="1"/>
            </p:cNvSpPr>
            <p:nvPr/>
          </p:nvSpPr>
          <p:spPr bwMode="auto">
            <a:xfrm>
              <a:off x="519113" y="3970338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8" name="Rectangle 270"/>
            <p:cNvSpPr>
              <a:spLocks noChangeArrowheads="1"/>
            </p:cNvSpPr>
            <p:nvPr/>
          </p:nvSpPr>
          <p:spPr bwMode="auto">
            <a:xfrm>
              <a:off x="519113" y="3975100"/>
              <a:ext cx="8178800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49" name="Rectangle 271"/>
            <p:cNvSpPr>
              <a:spLocks noChangeArrowheads="1"/>
            </p:cNvSpPr>
            <p:nvPr/>
          </p:nvSpPr>
          <p:spPr bwMode="auto">
            <a:xfrm>
              <a:off x="519113" y="3971925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0" name="Rectangle 272"/>
            <p:cNvSpPr>
              <a:spLocks noChangeArrowheads="1"/>
            </p:cNvSpPr>
            <p:nvPr/>
          </p:nvSpPr>
          <p:spPr bwMode="auto">
            <a:xfrm>
              <a:off x="519113" y="3538538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1" name="Rectangle 273"/>
            <p:cNvSpPr>
              <a:spLocks noChangeArrowheads="1"/>
            </p:cNvSpPr>
            <p:nvPr/>
          </p:nvSpPr>
          <p:spPr bwMode="auto">
            <a:xfrm>
              <a:off x="519113" y="3541713"/>
              <a:ext cx="8178800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2" name="Rectangle 274"/>
            <p:cNvSpPr>
              <a:spLocks noChangeArrowheads="1"/>
            </p:cNvSpPr>
            <p:nvPr/>
          </p:nvSpPr>
          <p:spPr bwMode="auto">
            <a:xfrm>
              <a:off x="519113" y="3538538"/>
              <a:ext cx="8183563" cy="111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3" name="Line 275"/>
            <p:cNvSpPr>
              <a:spLocks noChangeShapeType="1"/>
            </p:cNvSpPr>
            <p:nvPr/>
          </p:nvSpPr>
          <p:spPr bwMode="auto">
            <a:xfrm>
              <a:off x="519113" y="5297488"/>
              <a:ext cx="817880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4" name="Line 276"/>
            <p:cNvSpPr>
              <a:spLocks noChangeShapeType="1"/>
            </p:cNvSpPr>
            <p:nvPr/>
          </p:nvSpPr>
          <p:spPr bwMode="auto">
            <a:xfrm>
              <a:off x="519113" y="3527425"/>
              <a:ext cx="817880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5" name="Line 277"/>
            <p:cNvSpPr>
              <a:spLocks noChangeShapeType="1"/>
            </p:cNvSpPr>
            <p:nvPr/>
          </p:nvSpPr>
          <p:spPr bwMode="auto">
            <a:xfrm flipV="1">
              <a:off x="3549650" y="5216525"/>
              <a:ext cx="0" cy="80963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6" name="Line 278"/>
            <p:cNvSpPr>
              <a:spLocks noChangeShapeType="1"/>
            </p:cNvSpPr>
            <p:nvPr/>
          </p:nvSpPr>
          <p:spPr bwMode="auto">
            <a:xfrm flipV="1">
              <a:off x="6580188" y="5216525"/>
              <a:ext cx="0" cy="80963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7" name="Line 279"/>
            <p:cNvSpPr>
              <a:spLocks noChangeShapeType="1"/>
            </p:cNvSpPr>
            <p:nvPr/>
          </p:nvSpPr>
          <p:spPr bwMode="auto">
            <a:xfrm>
              <a:off x="3549650" y="3527425"/>
              <a:ext cx="0" cy="80963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8" name="Line 280"/>
            <p:cNvSpPr>
              <a:spLocks noChangeShapeType="1"/>
            </p:cNvSpPr>
            <p:nvPr/>
          </p:nvSpPr>
          <p:spPr bwMode="auto">
            <a:xfrm>
              <a:off x="6580188" y="3527425"/>
              <a:ext cx="0" cy="80963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59" name="Line 281"/>
            <p:cNvSpPr>
              <a:spLocks noChangeShapeType="1"/>
            </p:cNvSpPr>
            <p:nvPr/>
          </p:nvSpPr>
          <p:spPr bwMode="auto">
            <a:xfrm flipV="1">
              <a:off x="1431925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0" name="Line 282"/>
            <p:cNvSpPr>
              <a:spLocks noChangeShapeType="1"/>
            </p:cNvSpPr>
            <p:nvPr/>
          </p:nvSpPr>
          <p:spPr bwMode="auto">
            <a:xfrm flipV="1">
              <a:off x="1965325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1" name="Line 283"/>
            <p:cNvSpPr>
              <a:spLocks noChangeShapeType="1"/>
            </p:cNvSpPr>
            <p:nvPr/>
          </p:nvSpPr>
          <p:spPr bwMode="auto">
            <a:xfrm flipV="1">
              <a:off x="2343150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2" name="Line 284"/>
            <p:cNvSpPr>
              <a:spLocks noChangeShapeType="1"/>
            </p:cNvSpPr>
            <p:nvPr/>
          </p:nvSpPr>
          <p:spPr bwMode="auto">
            <a:xfrm flipV="1">
              <a:off x="2636838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3" name="Line 285"/>
            <p:cNvSpPr>
              <a:spLocks noChangeShapeType="1"/>
            </p:cNvSpPr>
            <p:nvPr/>
          </p:nvSpPr>
          <p:spPr bwMode="auto">
            <a:xfrm flipV="1">
              <a:off x="2876550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4" name="Line 286"/>
            <p:cNvSpPr>
              <a:spLocks noChangeShapeType="1"/>
            </p:cNvSpPr>
            <p:nvPr/>
          </p:nvSpPr>
          <p:spPr bwMode="auto">
            <a:xfrm flipV="1">
              <a:off x="3079750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5" name="Line 287"/>
            <p:cNvSpPr>
              <a:spLocks noChangeShapeType="1"/>
            </p:cNvSpPr>
            <p:nvPr/>
          </p:nvSpPr>
          <p:spPr bwMode="auto">
            <a:xfrm flipV="1">
              <a:off x="3255963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6" name="Line 288"/>
            <p:cNvSpPr>
              <a:spLocks noChangeShapeType="1"/>
            </p:cNvSpPr>
            <p:nvPr/>
          </p:nvSpPr>
          <p:spPr bwMode="auto">
            <a:xfrm flipV="1">
              <a:off x="3411538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7" name="Line 289"/>
            <p:cNvSpPr>
              <a:spLocks noChangeShapeType="1"/>
            </p:cNvSpPr>
            <p:nvPr/>
          </p:nvSpPr>
          <p:spPr bwMode="auto">
            <a:xfrm flipV="1">
              <a:off x="3549650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8" name="Line 290"/>
            <p:cNvSpPr>
              <a:spLocks noChangeShapeType="1"/>
            </p:cNvSpPr>
            <p:nvPr/>
          </p:nvSpPr>
          <p:spPr bwMode="auto">
            <a:xfrm flipV="1">
              <a:off x="4460875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69" name="Line 291"/>
            <p:cNvSpPr>
              <a:spLocks noChangeShapeType="1"/>
            </p:cNvSpPr>
            <p:nvPr/>
          </p:nvSpPr>
          <p:spPr bwMode="auto">
            <a:xfrm flipV="1">
              <a:off x="4995863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0" name="Line 292"/>
            <p:cNvSpPr>
              <a:spLocks noChangeShapeType="1"/>
            </p:cNvSpPr>
            <p:nvPr/>
          </p:nvSpPr>
          <p:spPr bwMode="auto">
            <a:xfrm flipV="1">
              <a:off x="5373688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1" name="Line 293"/>
            <p:cNvSpPr>
              <a:spLocks noChangeShapeType="1"/>
            </p:cNvSpPr>
            <p:nvPr/>
          </p:nvSpPr>
          <p:spPr bwMode="auto">
            <a:xfrm flipV="1">
              <a:off x="5667375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2" name="Line 294"/>
            <p:cNvSpPr>
              <a:spLocks noChangeShapeType="1"/>
            </p:cNvSpPr>
            <p:nvPr/>
          </p:nvSpPr>
          <p:spPr bwMode="auto">
            <a:xfrm flipV="1">
              <a:off x="5907088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3" name="Line 295"/>
            <p:cNvSpPr>
              <a:spLocks noChangeShapeType="1"/>
            </p:cNvSpPr>
            <p:nvPr/>
          </p:nvSpPr>
          <p:spPr bwMode="auto">
            <a:xfrm flipV="1">
              <a:off x="6110288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4" name="Line 296"/>
            <p:cNvSpPr>
              <a:spLocks noChangeShapeType="1"/>
            </p:cNvSpPr>
            <p:nvPr/>
          </p:nvSpPr>
          <p:spPr bwMode="auto">
            <a:xfrm flipV="1">
              <a:off x="6286500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5" name="Line 297"/>
            <p:cNvSpPr>
              <a:spLocks noChangeShapeType="1"/>
            </p:cNvSpPr>
            <p:nvPr/>
          </p:nvSpPr>
          <p:spPr bwMode="auto">
            <a:xfrm flipV="1">
              <a:off x="6440488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6" name="Line 298"/>
            <p:cNvSpPr>
              <a:spLocks noChangeShapeType="1"/>
            </p:cNvSpPr>
            <p:nvPr/>
          </p:nvSpPr>
          <p:spPr bwMode="auto">
            <a:xfrm flipV="1">
              <a:off x="6580188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7" name="Line 299"/>
            <p:cNvSpPr>
              <a:spLocks noChangeShapeType="1"/>
            </p:cNvSpPr>
            <p:nvPr/>
          </p:nvSpPr>
          <p:spPr bwMode="auto">
            <a:xfrm flipV="1">
              <a:off x="7493000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8" name="Line 300"/>
            <p:cNvSpPr>
              <a:spLocks noChangeShapeType="1"/>
            </p:cNvSpPr>
            <p:nvPr/>
          </p:nvSpPr>
          <p:spPr bwMode="auto">
            <a:xfrm flipV="1">
              <a:off x="8024813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79" name="Line 301"/>
            <p:cNvSpPr>
              <a:spLocks noChangeShapeType="1"/>
            </p:cNvSpPr>
            <p:nvPr/>
          </p:nvSpPr>
          <p:spPr bwMode="auto">
            <a:xfrm flipV="1">
              <a:off x="8404225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0" name="Line 302"/>
            <p:cNvSpPr>
              <a:spLocks noChangeShapeType="1"/>
            </p:cNvSpPr>
            <p:nvPr/>
          </p:nvSpPr>
          <p:spPr bwMode="auto">
            <a:xfrm flipV="1">
              <a:off x="8697913" y="5257800"/>
              <a:ext cx="0" cy="39688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1" name="Line 303"/>
            <p:cNvSpPr>
              <a:spLocks noChangeShapeType="1"/>
            </p:cNvSpPr>
            <p:nvPr/>
          </p:nvSpPr>
          <p:spPr bwMode="auto">
            <a:xfrm>
              <a:off x="1431925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2" name="Line 304"/>
            <p:cNvSpPr>
              <a:spLocks noChangeShapeType="1"/>
            </p:cNvSpPr>
            <p:nvPr/>
          </p:nvSpPr>
          <p:spPr bwMode="auto">
            <a:xfrm>
              <a:off x="1965325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3" name="Line 305"/>
            <p:cNvSpPr>
              <a:spLocks noChangeShapeType="1"/>
            </p:cNvSpPr>
            <p:nvPr/>
          </p:nvSpPr>
          <p:spPr bwMode="auto">
            <a:xfrm>
              <a:off x="2343150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4" name="Line 306"/>
            <p:cNvSpPr>
              <a:spLocks noChangeShapeType="1"/>
            </p:cNvSpPr>
            <p:nvPr/>
          </p:nvSpPr>
          <p:spPr bwMode="auto">
            <a:xfrm>
              <a:off x="2636838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5" name="Line 307"/>
            <p:cNvSpPr>
              <a:spLocks noChangeShapeType="1"/>
            </p:cNvSpPr>
            <p:nvPr/>
          </p:nvSpPr>
          <p:spPr bwMode="auto">
            <a:xfrm>
              <a:off x="2876550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6" name="Line 308"/>
            <p:cNvSpPr>
              <a:spLocks noChangeShapeType="1"/>
            </p:cNvSpPr>
            <p:nvPr/>
          </p:nvSpPr>
          <p:spPr bwMode="auto">
            <a:xfrm>
              <a:off x="3079750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7" name="Line 309"/>
            <p:cNvSpPr>
              <a:spLocks noChangeShapeType="1"/>
            </p:cNvSpPr>
            <p:nvPr/>
          </p:nvSpPr>
          <p:spPr bwMode="auto">
            <a:xfrm>
              <a:off x="3255963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8" name="Line 310"/>
            <p:cNvSpPr>
              <a:spLocks noChangeShapeType="1"/>
            </p:cNvSpPr>
            <p:nvPr/>
          </p:nvSpPr>
          <p:spPr bwMode="auto">
            <a:xfrm>
              <a:off x="3411538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89" name="Line 311"/>
            <p:cNvSpPr>
              <a:spLocks noChangeShapeType="1"/>
            </p:cNvSpPr>
            <p:nvPr/>
          </p:nvSpPr>
          <p:spPr bwMode="auto">
            <a:xfrm>
              <a:off x="3549650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0" name="Line 312"/>
            <p:cNvSpPr>
              <a:spLocks noChangeShapeType="1"/>
            </p:cNvSpPr>
            <p:nvPr/>
          </p:nvSpPr>
          <p:spPr bwMode="auto">
            <a:xfrm>
              <a:off x="4460875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1" name="Line 313"/>
            <p:cNvSpPr>
              <a:spLocks noChangeShapeType="1"/>
            </p:cNvSpPr>
            <p:nvPr/>
          </p:nvSpPr>
          <p:spPr bwMode="auto">
            <a:xfrm>
              <a:off x="4995863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2" name="Line 314"/>
            <p:cNvSpPr>
              <a:spLocks noChangeShapeType="1"/>
            </p:cNvSpPr>
            <p:nvPr/>
          </p:nvSpPr>
          <p:spPr bwMode="auto">
            <a:xfrm>
              <a:off x="5373688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3" name="Line 315"/>
            <p:cNvSpPr>
              <a:spLocks noChangeShapeType="1"/>
            </p:cNvSpPr>
            <p:nvPr/>
          </p:nvSpPr>
          <p:spPr bwMode="auto">
            <a:xfrm>
              <a:off x="5667375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4" name="Line 316"/>
            <p:cNvSpPr>
              <a:spLocks noChangeShapeType="1"/>
            </p:cNvSpPr>
            <p:nvPr/>
          </p:nvSpPr>
          <p:spPr bwMode="auto">
            <a:xfrm>
              <a:off x="5907088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5" name="Line 317"/>
            <p:cNvSpPr>
              <a:spLocks noChangeShapeType="1"/>
            </p:cNvSpPr>
            <p:nvPr/>
          </p:nvSpPr>
          <p:spPr bwMode="auto">
            <a:xfrm>
              <a:off x="6110288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6" name="Line 318"/>
            <p:cNvSpPr>
              <a:spLocks noChangeShapeType="1"/>
            </p:cNvSpPr>
            <p:nvPr/>
          </p:nvSpPr>
          <p:spPr bwMode="auto">
            <a:xfrm>
              <a:off x="6286500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7" name="Line 319"/>
            <p:cNvSpPr>
              <a:spLocks noChangeShapeType="1"/>
            </p:cNvSpPr>
            <p:nvPr/>
          </p:nvSpPr>
          <p:spPr bwMode="auto">
            <a:xfrm>
              <a:off x="6440488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8" name="Line 320"/>
            <p:cNvSpPr>
              <a:spLocks noChangeShapeType="1"/>
            </p:cNvSpPr>
            <p:nvPr/>
          </p:nvSpPr>
          <p:spPr bwMode="auto">
            <a:xfrm>
              <a:off x="6580188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99" name="Line 321"/>
            <p:cNvSpPr>
              <a:spLocks noChangeShapeType="1"/>
            </p:cNvSpPr>
            <p:nvPr/>
          </p:nvSpPr>
          <p:spPr bwMode="auto">
            <a:xfrm>
              <a:off x="7493000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0" name="Line 322"/>
            <p:cNvSpPr>
              <a:spLocks noChangeShapeType="1"/>
            </p:cNvSpPr>
            <p:nvPr/>
          </p:nvSpPr>
          <p:spPr bwMode="auto">
            <a:xfrm>
              <a:off x="8024813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1" name="Line 323"/>
            <p:cNvSpPr>
              <a:spLocks noChangeShapeType="1"/>
            </p:cNvSpPr>
            <p:nvPr/>
          </p:nvSpPr>
          <p:spPr bwMode="auto">
            <a:xfrm>
              <a:off x="8404225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2" name="Line 324"/>
            <p:cNvSpPr>
              <a:spLocks noChangeShapeType="1"/>
            </p:cNvSpPr>
            <p:nvPr/>
          </p:nvSpPr>
          <p:spPr bwMode="auto">
            <a:xfrm>
              <a:off x="8697913" y="3527425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3" name="Rectangle 325"/>
            <p:cNvSpPr>
              <a:spLocks noChangeArrowheads="1"/>
            </p:cNvSpPr>
            <p:nvPr/>
          </p:nvSpPr>
          <p:spPr bwMode="auto">
            <a:xfrm>
              <a:off x="3467100" y="5381625"/>
              <a:ext cx="122285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4" name="Rectangle 326"/>
            <p:cNvSpPr>
              <a:spLocks noChangeArrowheads="1"/>
            </p:cNvSpPr>
            <p:nvPr/>
          </p:nvSpPr>
          <p:spPr bwMode="auto">
            <a:xfrm>
              <a:off x="3584575" y="5348288"/>
              <a:ext cx="61143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5" name="Rectangle 327"/>
            <p:cNvSpPr>
              <a:spLocks noChangeArrowheads="1"/>
            </p:cNvSpPr>
            <p:nvPr/>
          </p:nvSpPr>
          <p:spPr bwMode="auto">
            <a:xfrm>
              <a:off x="6499225" y="5381625"/>
              <a:ext cx="122285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6" name="Rectangle 328"/>
            <p:cNvSpPr>
              <a:spLocks noChangeArrowheads="1"/>
            </p:cNvSpPr>
            <p:nvPr/>
          </p:nvSpPr>
          <p:spPr bwMode="auto">
            <a:xfrm>
              <a:off x="6615113" y="5348288"/>
              <a:ext cx="61143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7" name="Line 329"/>
            <p:cNvSpPr>
              <a:spLocks noChangeShapeType="1"/>
            </p:cNvSpPr>
            <p:nvPr/>
          </p:nvSpPr>
          <p:spPr bwMode="auto">
            <a:xfrm flipV="1">
              <a:off x="519113" y="3527425"/>
              <a:ext cx="0" cy="1770063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8" name="Line 330"/>
            <p:cNvSpPr>
              <a:spLocks noChangeShapeType="1"/>
            </p:cNvSpPr>
            <p:nvPr/>
          </p:nvSpPr>
          <p:spPr bwMode="auto">
            <a:xfrm flipV="1">
              <a:off x="8697913" y="3527425"/>
              <a:ext cx="0" cy="1770063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09" name="Line 331"/>
            <p:cNvSpPr>
              <a:spLocks noChangeShapeType="1"/>
            </p:cNvSpPr>
            <p:nvPr/>
          </p:nvSpPr>
          <p:spPr bwMode="auto">
            <a:xfrm>
              <a:off x="519113" y="5280025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0" name="Line 332"/>
            <p:cNvSpPr>
              <a:spLocks noChangeShapeType="1"/>
            </p:cNvSpPr>
            <p:nvPr/>
          </p:nvSpPr>
          <p:spPr bwMode="auto">
            <a:xfrm>
              <a:off x="519113" y="4846638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1" name="Line 333"/>
            <p:cNvSpPr>
              <a:spLocks noChangeShapeType="1"/>
            </p:cNvSpPr>
            <p:nvPr/>
          </p:nvSpPr>
          <p:spPr bwMode="auto">
            <a:xfrm>
              <a:off x="519113" y="4413250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2" name="Line 334"/>
            <p:cNvSpPr>
              <a:spLocks noChangeShapeType="1"/>
            </p:cNvSpPr>
            <p:nvPr/>
          </p:nvSpPr>
          <p:spPr bwMode="auto">
            <a:xfrm>
              <a:off x="519113" y="3978275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3" name="Line 335"/>
            <p:cNvSpPr>
              <a:spLocks noChangeShapeType="1"/>
            </p:cNvSpPr>
            <p:nvPr/>
          </p:nvSpPr>
          <p:spPr bwMode="auto">
            <a:xfrm>
              <a:off x="519113" y="3544888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4" name="Line 336"/>
            <p:cNvSpPr>
              <a:spLocks noChangeShapeType="1"/>
            </p:cNvSpPr>
            <p:nvPr/>
          </p:nvSpPr>
          <p:spPr bwMode="auto">
            <a:xfrm flipH="1">
              <a:off x="8616950" y="5280025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5" name="Line 337"/>
            <p:cNvSpPr>
              <a:spLocks noChangeShapeType="1"/>
            </p:cNvSpPr>
            <p:nvPr/>
          </p:nvSpPr>
          <p:spPr bwMode="auto">
            <a:xfrm flipH="1">
              <a:off x="8616950" y="4846638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6" name="Line 338"/>
            <p:cNvSpPr>
              <a:spLocks noChangeShapeType="1"/>
            </p:cNvSpPr>
            <p:nvPr/>
          </p:nvSpPr>
          <p:spPr bwMode="auto">
            <a:xfrm flipH="1">
              <a:off x="8616950" y="4413250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7" name="Line 339"/>
            <p:cNvSpPr>
              <a:spLocks noChangeShapeType="1"/>
            </p:cNvSpPr>
            <p:nvPr/>
          </p:nvSpPr>
          <p:spPr bwMode="auto">
            <a:xfrm flipH="1">
              <a:off x="8616950" y="3978275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8" name="Line 340"/>
            <p:cNvSpPr>
              <a:spLocks noChangeShapeType="1"/>
            </p:cNvSpPr>
            <p:nvPr/>
          </p:nvSpPr>
          <p:spPr bwMode="auto">
            <a:xfrm flipH="1">
              <a:off x="8616950" y="3544888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19" name="Rectangle 341"/>
            <p:cNvSpPr>
              <a:spLocks noChangeArrowheads="1"/>
            </p:cNvSpPr>
            <p:nvPr/>
          </p:nvSpPr>
          <p:spPr bwMode="auto">
            <a:xfrm>
              <a:off x="274638" y="5226050"/>
              <a:ext cx="224189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-180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0" name="Rectangle 342"/>
            <p:cNvSpPr>
              <a:spLocks noChangeArrowheads="1"/>
            </p:cNvSpPr>
            <p:nvPr/>
          </p:nvSpPr>
          <p:spPr bwMode="auto">
            <a:xfrm>
              <a:off x="274638" y="4794250"/>
              <a:ext cx="224189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-135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1" name="Rectangle 343"/>
            <p:cNvSpPr>
              <a:spLocks noChangeArrowheads="1"/>
            </p:cNvSpPr>
            <p:nvPr/>
          </p:nvSpPr>
          <p:spPr bwMode="auto">
            <a:xfrm>
              <a:off x="330200" y="4360863"/>
              <a:ext cx="163047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-90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2" name="Rectangle 344"/>
            <p:cNvSpPr>
              <a:spLocks noChangeArrowheads="1"/>
            </p:cNvSpPr>
            <p:nvPr/>
          </p:nvSpPr>
          <p:spPr bwMode="auto">
            <a:xfrm>
              <a:off x="330200" y="3921125"/>
              <a:ext cx="163047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-45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3" name="Rectangle 345"/>
            <p:cNvSpPr>
              <a:spLocks noChangeArrowheads="1"/>
            </p:cNvSpPr>
            <p:nvPr/>
          </p:nvSpPr>
          <p:spPr bwMode="auto">
            <a:xfrm>
              <a:off x="419100" y="3489325"/>
              <a:ext cx="61143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4" name="Rectangle 346"/>
            <p:cNvSpPr>
              <a:spLocks noChangeArrowheads="1"/>
            </p:cNvSpPr>
            <p:nvPr/>
          </p:nvSpPr>
          <p:spPr bwMode="auto">
            <a:xfrm rot="16200000">
              <a:off x="165512" y="4566099"/>
              <a:ext cx="67440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5" name="Rectangle 347"/>
            <p:cNvSpPr>
              <a:spLocks noChangeArrowheads="1"/>
            </p:cNvSpPr>
            <p:nvPr/>
          </p:nvSpPr>
          <p:spPr bwMode="auto">
            <a:xfrm rot="16200000">
              <a:off x="169371" y="4502598"/>
              <a:ext cx="61309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6" name="Rectangle 348"/>
            <p:cNvSpPr>
              <a:spLocks noChangeArrowheads="1"/>
            </p:cNvSpPr>
            <p:nvPr/>
          </p:nvSpPr>
          <p:spPr bwMode="auto">
            <a:xfrm rot="16200000">
              <a:off x="172436" y="4443860"/>
              <a:ext cx="55178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7" name="Rectangle 349"/>
            <p:cNvSpPr>
              <a:spLocks noChangeArrowheads="1"/>
            </p:cNvSpPr>
            <p:nvPr/>
          </p:nvSpPr>
          <p:spPr bwMode="auto">
            <a:xfrm rot="16200000">
              <a:off x="178566" y="4388299"/>
              <a:ext cx="42916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8" name="Rectangle 350"/>
            <p:cNvSpPr>
              <a:spLocks noChangeArrowheads="1"/>
            </p:cNvSpPr>
            <p:nvPr/>
          </p:nvSpPr>
          <p:spPr bwMode="auto">
            <a:xfrm rot="16200000">
              <a:off x="175500" y="4332736"/>
              <a:ext cx="49047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29" name="Rectangle 351"/>
            <p:cNvSpPr>
              <a:spLocks noChangeArrowheads="1"/>
            </p:cNvSpPr>
            <p:nvPr/>
          </p:nvSpPr>
          <p:spPr bwMode="auto">
            <a:xfrm rot="16200000">
              <a:off x="185436" y="4289874"/>
              <a:ext cx="27589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0" name="Rectangle 352"/>
            <p:cNvSpPr>
              <a:spLocks noChangeArrowheads="1"/>
            </p:cNvSpPr>
            <p:nvPr/>
          </p:nvSpPr>
          <p:spPr bwMode="auto">
            <a:xfrm rot="16200000">
              <a:off x="181631" y="4261298"/>
              <a:ext cx="36785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1" name="Rectangle 353"/>
            <p:cNvSpPr>
              <a:spLocks noChangeArrowheads="1"/>
            </p:cNvSpPr>
            <p:nvPr/>
          </p:nvSpPr>
          <p:spPr bwMode="auto">
            <a:xfrm rot="16200000">
              <a:off x="169370" y="4213674"/>
              <a:ext cx="61309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2" name="Rectangle 354"/>
            <p:cNvSpPr>
              <a:spLocks noChangeArrowheads="1"/>
            </p:cNvSpPr>
            <p:nvPr/>
          </p:nvSpPr>
          <p:spPr bwMode="auto">
            <a:xfrm rot="16200000">
              <a:off x="175500" y="4154936"/>
              <a:ext cx="49047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3" name="Rectangle 355"/>
            <p:cNvSpPr>
              <a:spLocks noChangeArrowheads="1"/>
            </p:cNvSpPr>
            <p:nvPr/>
          </p:nvSpPr>
          <p:spPr bwMode="auto">
            <a:xfrm rot="16200000">
              <a:off x="172436" y="4096198"/>
              <a:ext cx="55178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4" name="Rectangle 356"/>
            <p:cNvSpPr>
              <a:spLocks noChangeArrowheads="1"/>
            </p:cNvSpPr>
            <p:nvPr/>
          </p:nvSpPr>
          <p:spPr bwMode="auto">
            <a:xfrm rot="16200000">
              <a:off x="181631" y="4050160"/>
              <a:ext cx="36785" cy="14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5" name="Freeform 357"/>
            <p:cNvSpPr>
              <a:spLocks/>
            </p:cNvSpPr>
            <p:nvPr/>
          </p:nvSpPr>
          <p:spPr bwMode="auto">
            <a:xfrm>
              <a:off x="519113" y="4222750"/>
              <a:ext cx="8178800" cy="949325"/>
            </a:xfrm>
            <a:custGeom>
              <a:avLst/>
              <a:gdLst>
                <a:gd name="T0" fmla="*/ 0 w 5152"/>
                <a:gd name="T1" fmla="*/ 0 h 598"/>
                <a:gd name="T2" fmla="*/ 129 w 5152"/>
                <a:gd name="T3" fmla="*/ 17 h 598"/>
                <a:gd name="T4" fmla="*/ 258 w 5152"/>
                <a:gd name="T5" fmla="*/ 33 h 598"/>
                <a:gd name="T6" fmla="*/ 386 w 5152"/>
                <a:gd name="T7" fmla="*/ 46 h 598"/>
                <a:gd name="T8" fmla="*/ 515 w 5152"/>
                <a:gd name="T9" fmla="*/ 58 h 598"/>
                <a:gd name="T10" fmla="*/ 644 w 5152"/>
                <a:gd name="T11" fmla="*/ 69 h 598"/>
                <a:gd name="T12" fmla="*/ 773 w 5152"/>
                <a:gd name="T13" fmla="*/ 78 h 598"/>
                <a:gd name="T14" fmla="*/ 902 w 5152"/>
                <a:gd name="T15" fmla="*/ 87 h 598"/>
                <a:gd name="T16" fmla="*/ 1030 w 5152"/>
                <a:gd name="T17" fmla="*/ 95 h 598"/>
                <a:gd name="T18" fmla="*/ 1159 w 5152"/>
                <a:gd name="T19" fmla="*/ 102 h 598"/>
                <a:gd name="T20" fmla="*/ 1288 w 5152"/>
                <a:gd name="T21" fmla="*/ 109 h 598"/>
                <a:gd name="T22" fmla="*/ 1417 w 5152"/>
                <a:gd name="T23" fmla="*/ 116 h 598"/>
                <a:gd name="T24" fmla="*/ 1546 w 5152"/>
                <a:gd name="T25" fmla="*/ 122 h 598"/>
                <a:gd name="T26" fmla="*/ 1674 w 5152"/>
                <a:gd name="T27" fmla="*/ 129 h 598"/>
                <a:gd name="T28" fmla="*/ 1803 w 5152"/>
                <a:gd name="T29" fmla="*/ 136 h 598"/>
                <a:gd name="T30" fmla="*/ 1932 w 5152"/>
                <a:gd name="T31" fmla="*/ 143 h 598"/>
                <a:gd name="T32" fmla="*/ 2061 w 5152"/>
                <a:gd name="T33" fmla="*/ 151 h 598"/>
                <a:gd name="T34" fmla="*/ 2190 w 5152"/>
                <a:gd name="T35" fmla="*/ 159 h 598"/>
                <a:gd name="T36" fmla="*/ 2318 w 5152"/>
                <a:gd name="T37" fmla="*/ 168 h 598"/>
                <a:gd name="T38" fmla="*/ 2447 w 5152"/>
                <a:gd name="T39" fmla="*/ 179 h 598"/>
                <a:gd name="T40" fmla="*/ 2576 w 5152"/>
                <a:gd name="T41" fmla="*/ 191 h 598"/>
                <a:gd name="T42" fmla="*/ 2705 w 5152"/>
                <a:gd name="T43" fmla="*/ 204 h 598"/>
                <a:gd name="T44" fmla="*/ 2834 w 5152"/>
                <a:gd name="T45" fmla="*/ 219 h 598"/>
                <a:gd name="T46" fmla="*/ 2962 w 5152"/>
                <a:gd name="T47" fmla="*/ 235 h 598"/>
                <a:gd name="T48" fmla="*/ 3091 w 5152"/>
                <a:gd name="T49" fmla="*/ 254 h 598"/>
                <a:gd name="T50" fmla="*/ 3220 w 5152"/>
                <a:gd name="T51" fmla="*/ 274 h 598"/>
                <a:gd name="T52" fmla="*/ 3349 w 5152"/>
                <a:gd name="T53" fmla="*/ 297 h 598"/>
                <a:gd name="T54" fmla="*/ 3478 w 5152"/>
                <a:gd name="T55" fmla="*/ 322 h 598"/>
                <a:gd name="T56" fmla="*/ 3606 w 5152"/>
                <a:gd name="T57" fmla="*/ 348 h 598"/>
                <a:gd name="T58" fmla="*/ 3735 w 5152"/>
                <a:gd name="T59" fmla="*/ 374 h 598"/>
                <a:gd name="T60" fmla="*/ 3864 w 5152"/>
                <a:gd name="T61" fmla="*/ 401 h 598"/>
                <a:gd name="T62" fmla="*/ 3993 w 5152"/>
                <a:gd name="T63" fmla="*/ 429 h 598"/>
                <a:gd name="T64" fmla="*/ 4122 w 5152"/>
                <a:gd name="T65" fmla="*/ 455 h 598"/>
                <a:gd name="T66" fmla="*/ 4250 w 5152"/>
                <a:gd name="T67" fmla="*/ 479 h 598"/>
                <a:gd name="T68" fmla="*/ 4379 w 5152"/>
                <a:gd name="T69" fmla="*/ 502 h 598"/>
                <a:gd name="T70" fmla="*/ 4508 w 5152"/>
                <a:gd name="T71" fmla="*/ 523 h 598"/>
                <a:gd name="T72" fmla="*/ 4637 w 5152"/>
                <a:gd name="T73" fmla="*/ 542 h 598"/>
                <a:gd name="T74" fmla="*/ 4766 w 5152"/>
                <a:gd name="T75" fmla="*/ 559 h 598"/>
                <a:gd name="T76" fmla="*/ 4894 w 5152"/>
                <a:gd name="T77" fmla="*/ 574 h 598"/>
                <a:gd name="T78" fmla="*/ 5023 w 5152"/>
                <a:gd name="T79" fmla="*/ 586 h 598"/>
                <a:gd name="T80" fmla="*/ 5152 w 5152"/>
                <a:gd name="T81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52" h="598">
                  <a:moveTo>
                    <a:pt x="0" y="0"/>
                  </a:moveTo>
                  <a:lnTo>
                    <a:pt x="129" y="17"/>
                  </a:lnTo>
                  <a:lnTo>
                    <a:pt x="258" y="33"/>
                  </a:lnTo>
                  <a:lnTo>
                    <a:pt x="386" y="46"/>
                  </a:lnTo>
                  <a:lnTo>
                    <a:pt x="515" y="58"/>
                  </a:lnTo>
                  <a:lnTo>
                    <a:pt x="644" y="69"/>
                  </a:lnTo>
                  <a:lnTo>
                    <a:pt x="773" y="78"/>
                  </a:lnTo>
                  <a:lnTo>
                    <a:pt x="902" y="87"/>
                  </a:lnTo>
                  <a:lnTo>
                    <a:pt x="1030" y="95"/>
                  </a:lnTo>
                  <a:lnTo>
                    <a:pt x="1159" y="102"/>
                  </a:lnTo>
                  <a:lnTo>
                    <a:pt x="1288" y="109"/>
                  </a:lnTo>
                  <a:lnTo>
                    <a:pt x="1417" y="116"/>
                  </a:lnTo>
                  <a:lnTo>
                    <a:pt x="1546" y="122"/>
                  </a:lnTo>
                  <a:lnTo>
                    <a:pt x="1674" y="129"/>
                  </a:lnTo>
                  <a:lnTo>
                    <a:pt x="1803" y="136"/>
                  </a:lnTo>
                  <a:lnTo>
                    <a:pt x="1932" y="143"/>
                  </a:lnTo>
                  <a:lnTo>
                    <a:pt x="2061" y="151"/>
                  </a:lnTo>
                  <a:lnTo>
                    <a:pt x="2190" y="159"/>
                  </a:lnTo>
                  <a:lnTo>
                    <a:pt x="2318" y="168"/>
                  </a:lnTo>
                  <a:lnTo>
                    <a:pt x="2447" y="179"/>
                  </a:lnTo>
                  <a:lnTo>
                    <a:pt x="2576" y="191"/>
                  </a:lnTo>
                  <a:lnTo>
                    <a:pt x="2705" y="204"/>
                  </a:lnTo>
                  <a:lnTo>
                    <a:pt x="2834" y="219"/>
                  </a:lnTo>
                  <a:lnTo>
                    <a:pt x="2962" y="235"/>
                  </a:lnTo>
                  <a:lnTo>
                    <a:pt x="3091" y="254"/>
                  </a:lnTo>
                  <a:lnTo>
                    <a:pt x="3220" y="274"/>
                  </a:lnTo>
                  <a:lnTo>
                    <a:pt x="3349" y="297"/>
                  </a:lnTo>
                  <a:lnTo>
                    <a:pt x="3478" y="322"/>
                  </a:lnTo>
                  <a:lnTo>
                    <a:pt x="3606" y="348"/>
                  </a:lnTo>
                  <a:lnTo>
                    <a:pt x="3735" y="374"/>
                  </a:lnTo>
                  <a:lnTo>
                    <a:pt x="3864" y="401"/>
                  </a:lnTo>
                  <a:lnTo>
                    <a:pt x="3993" y="429"/>
                  </a:lnTo>
                  <a:lnTo>
                    <a:pt x="4122" y="455"/>
                  </a:lnTo>
                  <a:lnTo>
                    <a:pt x="4250" y="479"/>
                  </a:lnTo>
                  <a:lnTo>
                    <a:pt x="4379" y="502"/>
                  </a:lnTo>
                  <a:lnTo>
                    <a:pt x="4508" y="523"/>
                  </a:lnTo>
                  <a:lnTo>
                    <a:pt x="4637" y="542"/>
                  </a:lnTo>
                  <a:lnTo>
                    <a:pt x="4766" y="559"/>
                  </a:lnTo>
                  <a:lnTo>
                    <a:pt x="4894" y="574"/>
                  </a:lnTo>
                  <a:lnTo>
                    <a:pt x="5023" y="586"/>
                  </a:lnTo>
                  <a:lnTo>
                    <a:pt x="5152" y="598"/>
                  </a:lnTo>
                </a:path>
              </a:pathLst>
            </a:custGeom>
            <a:noFill/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6" name="Freeform 358"/>
            <p:cNvSpPr>
              <a:spLocks/>
            </p:cNvSpPr>
            <p:nvPr/>
          </p:nvSpPr>
          <p:spPr bwMode="auto">
            <a:xfrm>
              <a:off x="519113" y="3546475"/>
              <a:ext cx="8178800" cy="541338"/>
            </a:xfrm>
            <a:custGeom>
              <a:avLst/>
              <a:gdLst>
                <a:gd name="T0" fmla="*/ 0 w 5152"/>
                <a:gd name="T1" fmla="*/ 341 h 341"/>
                <a:gd name="T2" fmla="*/ 129 w 5152"/>
                <a:gd name="T3" fmla="*/ 315 h 341"/>
                <a:gd name="T4" fmla="*/ 258 w 5152"/>
                <a:gd name="T5" fmla="*/ 289 h 341"/>
                <a:gd name="T6" fmla="*/ 386 w 5152"/>
                <a:gd name="T7" fmla="*/ 262 h 341"/>
                <a:gd name="T8" fmla="*/ 515 w 5152"/>
                <a:gd name="T9" fmla="*/ 235 h 341"/>
                <a:gd name="T10" fmla="*/ 644 w 5152"/>
                <a:gd name="T11" fmla="*/ 209 h 341"/>
                <a:gd name="T12" fmla="*/ 773 w 5152"/>
                <a:gd name="T13" fmla="*/ 184 h 341"/>
                <a:gd name="T14" fmla="*/ 902 w 5152"/>
                <a:gd name="T15" fmla="*/ 162 h 341"/>
                <a:gd name="T16" fmla="*/ 1030 w 5152"/>
                <a:gd name="T17" fmla="*/ 141 h 341"/>
                <a:gd name="T18" fmla="*/ 1159 w 5152"/>
                <a:gd name="T19" fmla="*/ 122 h 341"/>
                <a:gd name="T20" fmla="*/ 1288 w 5152"/>
                <a:gd name="T21" fmla="*/ 106 h 341"/>
                <a:gd name="T22" fmla="*/ 1417 w 5152"/>
                <a:gd name="T23" fmla="*/ 91 h 341"/>
                <a:gd name="T24" fmla="*/ 1546 w 5152"/>
                <a:gd name="T25" fmla="*/ 78 h 341"/>
                <a:gd name="T26" fmla="*/ 1674 w 5152"/>
                <a:gd name="T27" fmla="*/ 67 h 341"/>
                <a:gd name="T28" fmla="*/ 1803 w 5152"/>
                <a:gd name="T29" fmla="*/ 57 h 341"/>
                <a:gd name="T30" fmla="*/ 1932 w 5152"/>
                <a:gd name="T31" fmla="*/ 49 h 341"/>
                <a:gd name="T32" fmla="*/ 2061 w 5152"/>
                <a:gd name="T33" fmla="*/ 42 h 341"/>
                <a:gd name="T34" fmla="*/ 2190 w 5152"/>
                <a:gd name="T35" fmla="*/ 36 h 341"/>
                <a:gd name="T36" fmla="*/ 2318 w 5152"/>
                <a:gd name="T37" fmla="*/ 31 h 341"/>
                <a:gd name="T38" fmla="*/ 2447 w 5152"/>
                <a:gd name="T39" fmla="*/ 26 h 341"/>
                <a:gd name="T40" fmla="*/ 2576 w 5152"/>
                <a:gd name="T41" fmla="*/ 22 h 341"/>
                <a:gd name="T42" fmla="*/ 2705 w 5152"/>
                <a:gd name="T43" fmla="*/ 19 h 341"/>
                <a:gd name="T44" fmla="*/ 2834 w 5152"/>
                <a:gd name="T45" fmla="*/ 16 h 341"/>
                <a:gd name="T46" fmla="*/ 2962 w 5152"/>
                <a:gd name="T47" fmla="*/ 14 h 341"/>
                <a:gd name="T48" fmla="*/ 3091 w 5152"/>
                <a:gd name="T49" fmla="*/ 11 h 341"/>
                <a:gd name="T50" fmla="*/ 3220 w 5152"/>
                <a:gd name="T51" fmla="*/ 10 h 341"/>
                <a:gd name="T52" fmla="*/ 3349 w 5152"/>
                <a:gd name="T53" fmla="*/ 8 h 341"/>
                <a:gd name="T54" fmla="*/ 3478 w 5152"/>
                <a:gd name="T55" fmla="*/ 7 h 341"/>
                <a:gd name="T56" fmla="*/ 3606 w 5152"/>
                <a:gd name="T57" fmla="*/ 5 h 341"/>
                <a:gd name="T58" fmla="*/ 3735 w 5152"/>
                <a:gd name="T59" fmla="*/ 5 h 341"/>
                <a:gd name="T60" fmla="*/ 3864 w 5152"/>
                <a:gd name="T61" fmla="*/ 4 h 341"/>
                <a:gd name="T62" fmla="*/ 3993 w 5152"/>
                <a:gd name="T63" fmla="*/ 3 h 341"/>
                <a:gd name="T64" fmla="*/ 4122 w 5152"/>
                <a:gd name="T65" fmla="*/ 2 h 341"/>
                <a:gd name="T66" fmla="*/ 4250 w 5152"/>
                <a:gd name="T67" fmla="*/ 2 h 341"/>
                <a:gd name="T68" fmla="*/ 4379 w 5152"/>
                <a:gd name="T69" fmla="*/ 1 h 341"/>
                <a:gd name="T70" fmla="*/ 4508 w 5152"/>
                <a:gd name="T71" fmla="*/ 1 h 341"/>
                <a:gd name="T72" fmla="*/ 4637 w 5152"/>
                <a:gd name="T73" fmla="*/ 1 h 341"/>
                <a:gd name="T74" fmla="*/ 4766 w 5152"/>
                <a:gd name="T75" fmla="*/ 0 h 341"/>
                <a:gd name="T76" fmla="*/ 4894 w 5152"/>
                <a:gd name="T77" fmla="*/ 0 h 341"/>
                <a:gd name="T78" fmla="*/ 5023 w 5152"/>
                <a:gd name="T79" fmla="*/ 0 h 341"/>
                <a:gd name="T80" fmla="*/ 5152 w 5152"/>
                <a:gd name="T8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52" h="341">
                  <a:moveTo>
                    <a:pt x="0" y="341"/>
                  </a:moveTo>
                  <a:lnTo>
                    <a:pt x="129" y="315"/>
                  </a:lnTo>
                  <a:lnTo>
                    <a:pt x="258" y="289"/>
                  </a:lnTo>
                  <a:lnTo>
                    <a:pt x="386" y="262"/>
                  </a:lnTo>
                  <a:lnTo>
                    <a:pt x="515" y="235"/>
                  </a:lnTo>
                  <a:lnTo>
                    <a:pt x="644" y="209"/>
                  </a:lnTo>
                  <a:lnTo>
                    <a:pt x="773" y="184"/>
                  </a:lnTo>
                  <a:lnTo>
                    <a:pt x="902" y="162"/>
                  </a:lnTo>
                  <a:lnTo>
                    <a:pt x="1030" y="141"/>
                  </a:lnTo>
                  <a:lnTo>
                    <a:pt x="1159" y="122"/>
                  </a:lnTo>
                  <a:lnTo>
                    <a:pt x="1288" y="106"/>
                  </a:lnTo>
                  <a:lnTo>
                    <a:pt x="1417" y="91"/>
                  </a:lnTo>
                  <a:lnTo>
                    <a:pt x="1546" y="78"/>
                  </a:lnTo>
                  <a:lnTo>
                    <a:pt x="1674" y="67"/>
                  </a:lnTo>
                  <a:lnTo>
                    <a:pt x="1803" y="57"/>
                  </a:lnTo>
                  <a:lnTo>
                    <a:pt x="1932" y="49"/>
                  </a:lnTo>
                  <a:lnTo>
                    <a:pt x="2061" y="42"/>
                  </a:lnTo>
                  <a:lnTo>
                    <a:pt x="2190" y="36"/>
                  </a:lnTo>
                  <a:lnTo>
                    <a:pt x="2318" y="31"/>
                  </a:lnTo>
                  <a:lnTo>
                    <a:pt x="2447" y="26"/>
                  </a:lnTo>
                  <a:lnTo>
                    <a:pt x="2576" y="22"/>
                  </a:lnTo>
                  <a:lnTo>
                    <a:pt x="2705" y="19"/>
                  </a:lnTo>
                  <a:lnTo>
                    <a:pt x="2834" y="16"/>
                  </a:lnTo>
                  <a:lnTo>
                    <a:pt x="2962" y="14"/>
                  </a:lnTo>
                  <a:lnTo>
                    <a:pt x="3091" y="11"/>
                  </a:lnTo>
                  <a:lnTo>
                    <a:pt x="3220" y="10"/>
                  </a:lnTo>
                  <a:lnTo>
                    <a:pt x="3349" y="8"/>
                  </a:lnTo>
                  <a:lnTo>
                    <a:pt x="3478" y="7"/>
                  </a:lnTo>
                  <a:lnTo>
                    <a:pt x="3606" y="5"/>
                  </a:lnTo>
                  <a:lnTo>
                    <a:pt x="3735" y="5"/>
                  </a:lnTo>
                  <a:lnTo>
                    <a:pt x="3864" y="4"/>
                  </a:lnTo>
                  <a:lnTo>
                    <a:pt x="3993" y="3"/>
                  </a:lnTo>
                  <a:lnTo>
                    <a:pt x="4122" y="2"/>
                  </a:lnTo>
                  <a:lnTo>
                    <a:pt x="4250" y="2"/>
                  </a:lnTo>
                  <a:lnTo>
                    <a:pt x="4379" y="1"/>
                  </a:lnTo>
                  <a:lnTo>
                    <a:pt x="4508" y="1"/>
                  </a:lnTo>
                  <a:lnTo>
                    <a:pt x="4637" y="1"/>
                  </a:lnTo>
                  <a:lnTo>
                    <a:pt x="4766" y="0"/>
                  </a:lnTo>
                  <a:lnTo>
                    <a:pt x="4894" y="0"/>
                  </a:lnTo>
                  <a:lnTo>
                    <a:pt x="5023" y="0"/>
                  </a:lnTo>
                  <a:lnTo>
                    <a:pt x="5152" y="0"/>
                  </a:ln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7" name="Freeform 359"/>
            <p:cNvSpPr>
              <a:spLocks/>
            </p:cNvSpPr>
            <p:nvPr/>
          </p:nvSpPr>
          <p:spPr bwMode="auto">
            <a:xfrm>
              <a:off x="519113" y="4529138"/>
              <a:ext cx="8178800" cy="644525"/>
            </a:xfrm>
            <a:custGeom>
              <a:avLst/>
              <a:gdLst>
                <a:gd name="T0" fmla="*/ 0 w 5152"/>
                <a:gd name="T1" fmla="*/ 150 h 406"/>
                <a:gd name="T2" fmla="*/ 129 w 5152"/>
                <a:gd name="T3" fmla="*/ 141 h 406"/>
                <a:gd name="T4" fmla="*/ 258 w 5152"/>
                <a:gd name="T5" fmla="*/ 130 h 406"/>
                <a:gd name="T6" fmla="*/ 386 w 5152"/>
                <a:gd name="T7" fmla="*/ 116 h 406"/>
                <a:gd name="T8" fmla="*/ 515 w 5152"/>
                <a:gd name="T9" fmla="*/ 101 h 406"/>
                <a:gd name="T10" fmla="*/ 644 w 5152"/>
                <a:gd name="T11" fmla="*/ 86 h 406"/>
                <a:gd name="T12" fmla="*/ 773 w 5152"/>
                <a:gd name="T13" fmla="*/ 71 h 406"/>
                <a:gd name="T14" fmla="*/ 902 w 5152"/>
                <a:gd name="T15" fmla="*/ 57 h 406"/>
                <a:gd name="T16" fmla="*/ 1030 w 5152"/>
                <a:gd name="T17" fmla="*/ 44 h 406"/>
                <a:gd name="T18" fmla="*/ 1159 w 5152"/>
                <a:gd name="T19" fmla="*/ 33 h 406"/>
                <a:gd name="T20" fmla="*/ 1288 w 5152"/>
                <a:gd name="T21" fmla="*/ 23 h 406"/>
                <a:gd name="T22" fmla="*/ 1417 w 5152"/>
                <a:gd name="T23" fmla="*/ 15 h 406"/>
                <a:gd name="T24" fmla="*/ 1546 w 5152"/>
                <a:gd name="T25" fmla="*/ 9 h 406"/>
                <a:gd name="T26" fmla="*/ 1674 w 5152"/>
                <a:gd name="T27" fmla="*/ 4 h 406"/>
                <a:gd name="T28" fmla="*/ 1803 w 5152"/>
                <a:gd name="T29" fmla="*/ 1 h 406"/>
                <a:gd name="T30" fmla="*/ 1932 w 5152"/>
                <a:gd name="T31" fmla="*/ 0 h 406"/>
                <a:gd name="T32" fmla="*/ 1954 w 5152"/>
                <a:gd name="T33" fmla="*/ 0 h 406"/>
                <a:gd name="T34" fmla="*/ 2061 w 5152"/>
                <a:gd name="T35" fmla="*/ 1 h 406"/>
                <a:gd name="T36" fmla="*/ 2190 w 5152"/>
                <a:gd name="T37" fmla="*/ 3 h 406"/>
                <a:gd name="T38" fmla="*/ 2318 w 5152"/>
                <a:gd name="T39" fmla="*/ 7 h 406"/>
                <a:gd name="T40" fmla="*/ 2447 w 5152"/>
                <a:gd name="T41" fmla="*/ 13 h 406"/>
                <a:gd name="T42" fmla="*/ 2576 w 5152"/>
                <a:gd name="T43" fmla="*/ 21 h 406"/>
                <a:gd name="T44" fmla="*/ 2705 w 5152"/>
                <a:gd name="T45" fmla="*/ 31 h 406"/>
                <a:gd name="T46" fmla="*/ 2834 w 5152"/>
                <a:gd name="T47" fmla="*/ 43 h 406"/>
                <a:gd name="T48" fmla="*/ 2962 w 5152"/>
                <a:gd name="T49" fmla="*/ 57 h 406"/>
                <a:gd name="T50" fmla="*/ 3091 w 5152"/>
                <a:gd name="T51" fmla="*/ 73 h 406"/>
                <a:gd name="T52" fmla="*/ 3220 w 5152"/>
                <a:gd name="T53" fmla="*/ 92 h 406"/>
                <a:gd name="T54" fmla="*/ 3349 w 5152"/>
                <a:gd name="T55" fmla="*/ 113 h 406"/>
                <a:gd name="T56" fmla="*/ 3478 w 5152"/>
                <a:gd name="T57" fmla="*/ 137 h 406"/>
                <a:gd name="T58" fmla="*/ 3606 w 5152"/>
                <a:gd name="T59" fmla="*/ 161 h 406"/>
                <a:gd name="T60" fmla="*/ 3735 w 5152"/>
                <a:gd name="T61" fmla="*/ 187 h 406"/>
                <a:gd name="T62" fmla="*/ 3864 w 5152"/>
                <a:gd name="T63" fmla="*/ 214 h 406"/>
                <a:gd name="T64" fmla="*/ 3993 w 5152"/>
                <a:gd name="T65" fmla="*/ 240 h 406"/>
                <a:gd name="T66" fmla="*/ 4122 w 5152"/>
                <a:gd name="T67" fmla="*/ 265 h 406"/>
                <a:gd name="T68" fmla="*/ 4250 w 5152"/>
                <a:gd name="T69" fmla="*/ 289 h 406"/>
                <a:gd name="T70" fmla="*/ 4379 w 5152"/>
                <a:gd name="T71" fmla="*/ 312 h 406"/>
                <a:gd name="T72" fmla="*/ 4508 w 5152"/>
                <a:gd name="T73" fmla="*/ 332 h 406"/>
                <a:gd name="T74" fmla="*/ 4637 w 5152"/>
                <a:gd name="T75" fmla="*/ 351 h 406"/>
                <a:gd name="T76" fmla="*/ 4766 w 5152"/>
                <a:gd name="T77" fmla="*/ 367 h 406"/>
                <a:gd name="T78" fmla="*/ 4894 w 5152"/>
                <a:gd name="T79" fmla="*/ 382 h 406"/>
                <a:gd name="T80" fmla="*/ 5023 w 5152"/>
                <a:gd name="T81" fmla="*/ 395 h 406"/>
                <a:gd name="T82" fmla="*/ 5152 w 5152"/>
                <a:gd name="T8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52" h="406">
                  <a:moveTo>
                    <a:pt x="0" y="150"/>
                  </a:moveTo>
                  <a:lnTo>
                    <a:pt x="129" y="141"/>
                  </a:lnTo>
                  <a:lnTo>
                    <a:pt x="258" y="130"/>
                  </a:lnTo>
                  <a:lnTo>
                    <a:pt x="386" y="116"/>
                  </a:lnTo>
                  <a:lnTo>
                    <a:pt x="515" y="101"/>
                  </a:lnTo>
                  <a:lnTo>
                    <a:pt x="644" y="86"/>
                  </a:lnTo>
                  <a:lnTo>
                    <a:pt x="773" y="71"/>
                  </a:lnTo>
                  <a:lnTo>
                    <a:pt x="902" y="57"/>
                  </a:lnTo>
                  <a:lnTo>
                    <a:pt x="1030" y="44"/>
                  </a:lnTo>
                  <a:lnTo>
                    <a:pt x="1159" y="33"/>
                  </a:lnTo>
                  <a:lnTo>
                    <a:pt x="1288" y="23"/>
                  </a:lnTo>
                  <a:lnTo>
                    <a:pt x="1417" y="15"/>
                  </a:lnTo>
                  <a:lnTo>
                    <a:pt x="1546" y="9"/>
                  </a:lnTo>
                  <a:lnTo>
                    <a:pt x="1674" y="4"/>
                  </a:lnTo>
                  <a:lnTo>
                    <a:pt x="1803" y="1"/>
                  </a:lnTo>
                  <a:lnTo>
                    <a:pt x="1932" y="0"/>
                  </a:lnTo>
                  <a:lnTo>
                    <a:pt x="1954" y="0"/>
                  </a:lnTo>
                  <a:lnTo>
                    <a:pt x="2061" y="1"/>
                  </a:lnTo>
                  <a:lnTo>
                    <a:pt x="2190" y="3"/>
                  </a:lnTo>
                  <a:lnTo>
                    <a:pt x="2318" y="7"/>
                  </a:lnTo>
                  <a:lnTo>
                    <a:pt x="2447" y="13"/>
                  </a:lnTo>
                  <a:lnTo>
                    <a:pt x="2576" y="21"/>
                  </a:lnTo>
                  <a:lnTo>
                    <a:pt x="2705" y="31"/>
                  </a:lnTo>
                  <a:lnTo>
                    <a:pt x="2834" y="43"/>
                  </a:lnTo>
                  <a:lnTo>
                    <a:pt x="2962" y="57"/>
                  </a:lnTo>
                  <a:lnTo>
                    <a:pt x="3091" y="73"/>
                  </a:lnTo>
                  <a:lnTo>
                    <a:pt x="3220" y="92"/>
                  </a:lnTo>
                  <a:lnTo>
                    <a:pt x="3349" y="113"/>
                  </a:lnTo>
                  <a:lnTo>
                    <a:pt x="3478" y="137"/>
                  </a:lnTo>
                  <a:lnTo>
                    <a:pt x="3606" y="161"/>
                  </a:lnTo>
                  <a:lnTo>
                    <a:pt x="3735" y="187"/>
                  </a:lnTo>
                  <a:lnTo>
                    <a:pt x="3864" y="214"/>
                  </a:lnTo>
                  <a:lnTo>
                    <a:pt x="3993" y="240"/>
                  </a:lnTo>
                  <a:lnTo>
                    <a:pt x="4122" y="265"/>
                  </a:lnTo>
                  <a:lnTo>
                    <a:pt x="4250" y="289"/>
                  </a:lnTo>
                  <a:lnTo>
                    <a:pt x="4379" y="312"/>
                  </a:lnTo>
                  <a:lnTo>
                    <a:pt x="4508" y="332"/>
                  </a:lnTo>
                  <a:lnTo>
                    <a:pt x="4637" y="351"/>
                  </a:lnTo>
                  <a:lnTo>
                    <a:pt x="4766" y="367"/>
                  </a:lnTo>
                  <a:lnTo>
                    <a:pt x="4894" y="382"/>
                  </a:lnTo>
                  <a:lnTo>
                    <a:pt x="5023" y="395"/>
                  </a:lnTo>
                  <a:lnTo>
                    <a:pt x="5152" y="406"/>
                  </a:lnTo>
                </a:path>
              </a:pathLst>
            </a:custGeom>
            <a:noFill/>
            <a:ln w="19050" cap="flat">
              <a:solidFill>
                <a:srgbClr val="007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8" name="Rectangle 360"/>
            <p:cNvSpPr>
              <a:spLocks noChangeArrowheads="1"/>
            </p:cNvSpPr>
            <p:nvPr/>
          </p:nvSpPr>
          <p:spPr bwMode="auto">
            <a:xfrm>
              <a:off x="4283075" y="1279525"/>
              <a:ext cx="730315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Current Loop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39" name="Rectangle 361"/>
            <p:cNvSpPr>
              <a:spLocks noChangeArrowheads="1"/>
            </p:cNvSpPr>
            <p:nvPr/>
          </p:nvSpPr>
          <p:spPr bwMode="auto">
            <a:xfrm>
              <a:off x="4222750" y="5503863"/>
              <a:ext cx="849203" cy="132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Frequency  (Hz)</a:t>
              </a:r>
              <a:endParaRPr kumimoji="1" lang="zh-TW" altLang="zh-TW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289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文字方塊 602"/>
          <p:cNvSpPr txBox="1"/>
          <p:nvPr/>
        </p:nvSpPr>
        <p:spPr>
          <a:xfrm>
            <a:off x="638175" y="323850"/>
            <a:ext cx="4929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Bode Plot of Speed Regulation Loop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61</a:t>
            </a:fld>
            <a:endParaRPr lang="zh-TW" altLang="en-US"/>
          </a:p>
        </p:txBody>
      </p:sp>
      <p:grpSp>
        <p:nvGrpSpPr>
          <p:cNvPr id="21079" name="群組 21078"/>
          <p:cNvGrpSpPr/>
          <p:nvPr/>
        </p:nvGrpSpPr>
        <p:grpSpPr>
          <a:xfrm>
            <a:off x="467260" y="1332441"/>
            <a:ext cx="8187895" cy="4685007"/>
            <a:chOff x="297729" y="1374775"/>
            <a:chExt cx="8625609" cy="4333393"/>
          </a:xfrm>
        </p:grpSpPr>
        <p:grpSp>
          <p:nvGrpSpPr>
            <p:cNvPr id="20481" name="Group 206"/>
            <p:cNvGrpSpPr>
              <a:grpSpLocks/>
            </p:cNvGrpSpPr>
            <p:nvPr/>
          </p:nvGrpSpPr>
          <p:grpSpPr bwMode="auto">
            <a:xfrm>
              <a:off x="684213" y="1533525"/>
              <a:ext cx="8150225" cy="2001837"/>
              <a:chOff x="431" y="966"/>
              <a:chExt cx="5134" cy="1261"/>
            </a:xfrm>
          </p:grpSpPr>
          <p:sp>
            <p:nvSpPr>
              <p:cNvPr id="20879" name="Rectangle 6"/>
              <p:cNvSpPr>
                <a:spLocks noChangeArrowheads="1"/>
              </p:cNvSpPr>
              <p:nvPr/>
            </p:nvSpPr>
            <p:spPr bwMode="auto">
              <a:xfrm>
                <a:off x="434" y="970"/>
                <a:ext cx="5128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0" name="Rectangle 7"/>
              <p:cNvSpPr>
                <a:spLocks noChangeArrowheads="1"/>
              </p:cNvSpPr>
              <p:nvPr/>
            </p:nvSpPr>
            <p:spPr bwMode="auto">
              <a:xfrm>
                <a:off x="74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1" name="Freeform 8"/>
              <p:cNvSpPr>
                <a:spLocks noEditPoints="1"/>
              </p:cNvSpPr>
              <p:nvPr/>
            </p:nvSpPr>
            <p:spPr bwMode="auto">
              <a:xfrm>
                <a:off x="742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2" name="Rectangle 9"/>
              <p:cNvSpPr>
                <a:spLocks noChangeArrowheads="1"/>
              </p:cNvSpPr>
              <p:nvPr/>
            </p:nvSpPr>
            <p:spPr bwMode="auto">
              <a:xfrm>
                <a:off x="74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3" name="Rectangle 10"/>
              <p:cNvSpPr>
                <a:spLocks noChangeArrowheads="1"/>
              </p:cNvSpPr>
              <p:nvPr/>
            </p:nvSpPr>
            <p:spPr bwMode="auto">
              <a:xfrm>
                <a:off x="92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4" name="Freeform 11"/>
              <p:cNvSpPr>
                <a:spLocks noEditPoints="1"/>
              </p:cNvSpPr>
              <p:nvPr/>
            </p:nvSpPr>
            <p:spPr bwMode="auto">
              <a:xfrm>
                <a:off x="922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5" name="Rectangle 12"/>
              <p:cNvSpPr>
                <a:spLocks noChangeArrowheads="1"/>
              </p:cNvSpPr>
              <p:nvPr/>
            </p:nvSpPr>
            <p:spPr bwMode="auto">
              <a:xfrm>
                <a:off x="92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6" name="Rectangle 13"/>
              <p:cNvSpPr>
                <a:spLocks noChangeArrowheads="1"/>
              </p:cNvSpPr>
              <p:nvPr/>
            </p:nvSpPr>
            <p:spPr bwMode="auto">
              <a:xfrm>
                <a:off x="105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7" name="Freeform 14"/>
              <p:cNvSpPr>
                <a:spLocks noEditPoints="1"/>
              </p:cNvSpPr>
              <p:nvPr/>
            </p:nvSpPr>
            <p:spPr bwMode="auto">
              <a:xfrm>
                <a:off x="1051" y="980"/>
                <a:ext cx="2" cy="1243"/>
              </a:xfrm>
              <a:custGeom>
                <a:avLst/>
                <a:gdLst>
                  <a:gd name="T0" fmla="*/ 0 w 2"/>
                  <a:gd name="T1" fmla="*/ 1212 h 1243"/>
                  <a:gd name="T2" fmla="*/ 2 w 2"/>
                  <a:gd name="T3" fmla="*/ 1187 h 1243"/>
                  <a:gd name="T4" fmla="*/ 0 w 2"/>
                  <a:gd name="T5" fmla="*/ 1173 h 1243"/>
                  <a:gd name="T6" fmla="*/ 2 w 2"/>
                  <a:gd name="T7" fmla="*/ 1142 h 1243"/>
                  <a:gd name="T8" fmla="*/ 2 w 2"/>
                  <a:gd name="T9" fmla="*/ 1132 h 1243"/>
                  <a:gd name="T10" fmla="*/ 0 w 2"/>
                  <a:gd name="T11" fmla="*/ 1100 h 1243"/>
                  <a:gd name="T12" fmla="*/ 2 w 2"/>
                  <a:gd name="T13" fmla="*/ 1076 h 1243"/>
                  <a:gd name="T14" fmla="*/ 0 w 2"/>
                  <a:gd name="T15" fmla="*/ 1062 h 1243"/>
                  <a:gd name="T16" fmla="*/ 2 w 2"/>
                  <a:gd name="T17" fmla="*/ 1031 h 1243"/>
                  <a:gd name="T18" fmla="*/ 2 w 2"/>
                  <a:gd name="T19" fmla="*/ 1020 h 1243"/>
                  <a:gd name="T20" fmla="*/ 0 w 2"/>
                  <a:gd name="T21" fmla="*/ 989 h 1243"/>
                  <a:gd name="T22" fmla="*/ 2 w 2"/>
                  <a:gd name="T23" fmla="*/ 965 h 1243"/>
                  <a:gd name="T24" fmla="*/ 0 w 2"/>
                  <a:gd name="T25" fmla="*/ 951 h 1243"/>
                  <a:gd name="T26" fmla="*/ 2 w 2"/>
                  <a:gd name="T27" fmla="*/ 919 h 1243"/>
                  <a:gd name="T28" fmla="*/ 2 w 2"/>
                  <a:gd name="T29" fmla="*/ 909 h 1243"/>
                  <a:gd name="T30" fmla="*/ 0 w 2"/>
                  <a:gd name="T31" fmla="*/ 878 h 1243"/>
                  <a:gd name="T32" fmla="*/ 2 w 2"/>
                  <a:gd name="T33" fmla="*/ 853 h 1243"/>
                  <a:gd name="T34" fmla="*/ 0 w 2"/>
                  <a:gd name="T35" fmla="*/ 839 h 1243"/>
                  <a:gd name="T36" fmla="*/ 2 w 2"/>
                  <a:gd name="T37" fmla="*/ 808 h 1243"/>
                  <a:gd name="T38" fmla="*/ 2 w 2"/>
                  <a:gd name="T39" fmla="*/ 797 h 1243"/>
                  <a:gd name="T40" fmla="*/ 0 w 2"/>
                  <a:gd name="T41" fmla="*/ 766 h 1243"/>
                  <a:gd name="T42" fmla="*/ 2 w 2"/>
                  <a:gd name="T43" fmla="*/ 742 h 1243"/>
                  <a:gd name="T44" fmla="*/ 0 w 2"/>
                  <a:gd name="T45" fmla="*/ 728 h 1243"/>
                  <a:gd name="T46" fmla="*/ 2 w 2"/>
                  <a:gd name="T47" fmla="*/ 697 h 1243"/>
                  <a:gd name="T48" fmla="*/ 2 w 2"/>
                  <a:gd name="T49" fmla="*/ 686 h 1243"/>
                  <a:gd name="T50" fmla="*/ 0 w 2"/>
                  <a:gd name="T51" fmla="*/ 655 h 1243"/>
                  <a:gd name="T52" fmla="*/ 2 w 2"/>
                  <a:gd name="T53" fmla="*/ 630 h 1243"/>
                  <a:gd name="T54" fmla="*/ 0 w 2"/>
                  <a:gd name="T55" fmla="*/ 616 h 1243"/>
                  <a:gd name="T56" fmla="*/ 2 w 2"/>
                  <a:gd name="T57" fmla="*/ 585 h 1243"/>
                  <a:gd name="T58" fmla="*/ 2 w 2"/>
                  <a:gd name="T59" fmla="*/ 575 h 1243"/>
                  <a:gd name="T60" fmla="*/ 0 w 2"/>
                  <a:gd name="T61" fmla="*/ 543 h 1243"/>
                  <a:gd name="T62" fmla="*/ 2 w 2"/>
                  <a:gd name="T63" fmla="*/ 519 h 1243"/>
                  <a:gd name="T64" fmla="*/ 0 w 2"/>
                  <a:gd name="T65" fmla="*/ 505 h 1243"/>
                  <a:gd name="T66" fmla="*/ 2 w 2"/>
                  <a:gd name="T67" fmla="*/ 474 h 1243"/>
                  <a:gd name="T68" fmla="*/ 2 w 2"/>
                  <a:gd name="T69" fmla="*/ 463 h 1243"/>
                  <a:gd name="T70" fmla="*/ 0 w 2"/>
                  <a:gd name="T71" fmla="*/ 432 h 1243"/>
                  <a:gd name="T72" fmla="*/ 2 w 2"/>
                  <a:gd name="T73" fmla="*/ 408 h 1243"/>
                  <a:gd name="T74" fmla="*/ 0 w 2"/>
                  <a:gd name="T75" fmla="*/ 394 h 1243"/>
                  <a:gd name="T76" fmla="*/ 2 w 2"/>
                  <a:gd name="T77" fmla="*/ 362 h 1243"/>
                  <a:gd name="T78" fmla="*/ 2 w 2"/>
                  <a:gd name="T79" fmla="*/ 352 h 1243"/>
                  <a:gd name="T80" fmla="*/ 0 w 2"/>
                  <a:gd name="T81" fmla="*/ 321 h 1243"/>
                  <a:gd name="T82" fmla="*/ 2 w 2"/>
                  <a:gd name="T83" fmla="*/ 296 h 1243"/>
                  <a:gd name="T84" fmla="*/ 0 w 2"/>
                  <a:gd name="T85" fmla="*/ 282 h 1243"/>
                  <a:gd name="T86" fmla="*/ 2 w 2"/>
                  <a:gd name="T87" fmla="*/ 251 h 1243"/>
                  <a:gd name="T88" fmla="*/ 2 w 2"/>
                  <a:gd name="T89" fmla="*/ 240 h 1243"/>
                  <a:gd name="T90" fmla="*/ 0 w 2"/>
                  <a:gd name="T91" fmla="*/ 209 h 1243"/>
                  <a:gd name="T92" fmla="*/ 2 w 2"/>
                  <a:gd name="T93" fmla="*/ 185 h 1243"/>
                  <a:gd name="T94" fmla="*/ 0 w 2"/>
                  <a:gd name="T95" fmla="*/ 171 h 1243"/>
                  <a:gd name="T96" fmla="*/ 2 w 2"/>
                  <a:gd name="T97" fmla="*/ 140 h 1243"/>
                  <a:gd name="T98" fmla="*/ 2 w 2"/>
                  <a:gd name="T99" fmla="*/ 129 h 1243"/>
                  <a:gd name="T100" fmla="*/ 0 w 2"/>
                  <a:gd name="T101" fmla="*/ 98 h 1243"/>
                  <a:gd name="T102" fmla="*/ 2 w 2"/>
                  <a:gd name="T103" fmla="*/ 73 h 1243"/>
                  <a:gd name="T104" fmla="*/ 0 w 2"/>
                  <a:gd name="T105" fmla="*/ 59 h 1243"/>
                  <a:gd name="T106" fmla="*/ 2 w 2"/>
                  <a:gd name="T107" fmla="*/ 28 h 1243"/>
                  <a:gd name="T108" fmla="*/ 2 w 2"/>
                  <a:gd name="T109" fmla="*/ 18 h 1243"/>
                  <a:gd name="T110" fmla="*/ 0 w 2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1243">
                    <a:moveTo>
                      <a:pt x="2" y="1229"/>
                    </a:moveTo>
                    <a:lnTo>
                      <a:pt x="2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2" y="1229"/>
                    </a:lnTo>
                    <a:close/>
                    <a:moveTo>
                      <a:pt x="2" y="1215"/>
                    </a:moveTo>
                    <a:lnTo>
                      <a:pt x="2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2" y="1215"/>
                    </a:lnTo>
                    <a:close/>
                    <a:moveTo>
                      <a:pt x="2" y="1201"/>
                    </a:moveTo>
                    <a:lnTo>
                      <a:pt x="2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2" y="1201"/>
                    </a:lnTo>
                    <a:close/>
                    <a:moveTo>
                      <a:pt x="2" y="1187"/>
                    </a:moveTo>
                    <a:lnTo>
                      <a:pt x="2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2" y="1187"/>
                    </a:lnTo>
                    <a:close/>
                    <a:moveTo>
                      <a:pt x="2" y="1173"/>
                    </a:moveTo>
                    <a:lnTo>
                      <a:pt x="2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2" y="1173"/>
                    </a:lnTo>
                    <a:close/>
                    <a:moveTo>
                      <a:pt x="2" y="1160"/>
                    </a:moveTo>
                    <a:lnTo>
                      <a:pt x="2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2" y="1160"/>
                    </a:lnTo>
                    <a:close/>
                    <a:moveTo>
                      <a:pt x="2" y="1146"/>
                    </a:moveTo>
                    <a:lnTo>
                      <a:pt x="2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2" y="1146"/>
                    </a:lnTo>
                    <a:close/>
                    <a:moveTo>
                      <a:pt x="2" y="1132"/>
                    </a:moveTo>
                    <a:lnTo>
                      <a:pt x="2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2" y="1132"/>
                    </a:lnTo>
                    <a:close/>
                    <a:moveTo>
                      <a:pt x="2" y="1118"/>
                    </a:moveTo>
                    <a:lnTo>
                      <a:pt x="2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2" y="1118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7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2" y="797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1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2" y="421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243"/>
                    </a:moveTo>
                    <a:lnTo>
                      <a:pt x="2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2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8" name="Rectangle 15"/>
              <p:cNvSpPr>
                <a:spLocks noChangeArrowheads="1"/>
              </p:cNvSpPr>
              <p:nvPr/>
            </p:nvSpPr>
            <p:spPr bwMode="auto">
              <a:xfrm>
                <a:off x="105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89" name="Rectangle 16"/>
              <p:cNvSpPr>
                <a:spLocks noChangeArrowheads="1"/>
              </p:cNvSpPr>
              <p:nvPr/>
            </p:nvSpPr>
            <p:spPr bwMode="auto">
              <a:xfrm>
                <a:off x="114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0" name="Freeform 17"/>
              <p:cNvSpPr>
                <a:spLocks noEditPoints="1"/>
              </p:cNvSpPr>
              <p:nvPr/>
            </p:nvSpPr>
            <p:spPr bwMode="auto">
              <a:xfrm>
                <a:off x="1150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1" name="Rectangle 18"/>
              <p:cNvSpPr>
                <a:spLocks noChangeArrowheads="1"/>
              </p:cNvSpPr>
              <p:nvPr/>
            </p:nvSpPr>
            <p:spPr bwMode="auto">
              <a:xfrm>
                <a:off x="114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2" name="Rectangle 19"/>
              <p:cNvSpPr>
                <a:spLocks noChangeArrowheads="1"/>
              </p:cNvSpPr>
              <p:nvPr/>
            </p:nvSpPr>
            <p:spPr bwMode="auto">
              <a:xfrm>
                <a:off x="122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3" name="Freeform 20"/>
              <p:cNvSpPr>
                <a:spLocks noEditPoints="1"/>
              </p:cNvSpPr>
              <p:nvPr/>
            </p:nvSpPr>
            <p:spPr bwMode="auto">
              <a:xfrm>
                <a:off x="1231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4" name="Rectangle 21"/>
              <p:cNvSpPr>
                <a:spLocks noChangeArrowheads="1"/>
              </p:cNvSpPr>
              <p:nvPr/>
            </p:nvSpPr>
            <p:spPr bwMode="auto">
              <a:xfrm>
                <a:off x="122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5" name="Rectangle 22"/>
              <p:cNvSpPr>
                <a:spLocks noChangeArrowheads="1"/>
              </p:cNvSpPr>
              <p:nvPr/>
            </p:nvSpPr>
            <p:spPr bwMode="auto">
              <a:xfrm>
                <a:off x="129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6" name="Freeform 23"/>
              <p:cNvSpPr>
                <a:spLocks noEditPoints="1"/>
              </p:cNvSpPr>
              <p:nvPr/>
            </p:nvSpPr>
            <p:spPr bwMode="auto">
              <a:xfrm>
                <a:off x="1300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7" name="Rectangle 24"/>
              <p:cNvSpPr>
                <a:spLocks noChangeArrowheads="1"/>
              </p:cNvSpPr>
              <p:nvPr/>
            </p:nvSpPr>
            <p:spPr bwMode="auto">
              <a:xfrm>
                <a:off x="129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8" name="Rectangle 25"/>
              <p:cNvSpPr>
                <a:spLocks noChangeArrowheads="1"/>
              </p:cNvSpPr>
              <p:nvPr/>
            </p:nvSpPr>
            <p:spPr bwMode="auto">
              <a:xfrm>
                <a:off x="1357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99" name="Freeform 26"/>
              <p:cNvSpPr>
                <a:spLocks noEditPoints="1"/>
              </p:cNvSpPr>
              <p:nvPr/>
            </p:nvSpPr>
            <p:spPr bwMode="auto">
              <a:xfrm>
                <a:off x="1359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0" name="Rectangle 27"/>
              <p:cNvSpPr>
                <a:spLocks noChangeArrowheads="1"/>
              </p:cNvSpPr>
              <p:nvPr/>
            </p:nvSpPr>
            <p:spPr bwMode="auto">
              <a:xfrm>
                <a:off x="1357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1" name="Rectangle 28"/>
              <p:cNvSpPr>
                <a:spLocks noChangeArrowheads="1"/>
              </p:cNvSpPr>
              <p:nvPr/>
            </p:nvSpPr>
            <p:spPr bwMode="auto">
              <a:xfrm>
                <a:off x="1409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2" name="Freeform 29"/>
              <p:cNvSpPr>
                <a:spLocks noEditPoints="1"/>
              </p:cNvSpPr>
              <p:nvPr/>
            </p:nvSpPr>
            <p:spPr bwMode="auto">
              <a:xfrm>
                <a:off x="1412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3" name="Rectangle 30"/>
              <p:cNvSpPr>
                <a:spLocks noChangeArrowheads="1"/>
              </p:cNvSpPr>
              <p:nvPr/>
            </p:nvSpPr>
            <p:spPr bwMode="auto">
              <a:xfrm>
                <a:off x="1409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4" name="Rectangle 31"/>
              <p:cNvSpPr>
                <a:spLocks noChangeArrowheads="1"/>
              </p:cNvSpPr>
              <p:nvPr/>
            </p:nvSpPr>
            <p:spPr bwMode="auto">
              <a:xfrm>
                <a:off x="176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5" name="Freeform 32"/>
              <p:cNvSpPr>
                <a:spLocks noEditPoints="1"/>
              </p:cNvSpPr>
              <p:nvPr/>
            </p:nvSpPr>
            <p:spPr bwMode="auto">
              <a:xfrm>
                <a:off x="1767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6" name="Rectangle 33"/>
              <p:cNvSpPr>
                <a:spLocks noChangeArrowheads="1"/>
              </p:cNvSpPr>
              <p:nvPr/>
            </p:nvSpPr>
            <p:spPr bwMode="auto">
              <a:xfrm>
                <a:off x="176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7" name="Rectangle 34"/>
              <p:cNvSpPr>
                <a:spLocks noChangeArrowheads="1"/>
              </p:cNvSpPr>
              <p:nvPr/>
            </p:nvSpPr>
            <p:spPr bwMode="auto">
              <a:xfrm>
                <a:off x="194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8" name="Freeform 35"/>
              <p:cNvSpPr>
                <a:spLocks noEditPoints="1"/>
              </p:cNvSpPr>
              <p:nvPr/>
            </p:nvSpPr>
            <p:spPr bwMode="auto">
              <a:xfrm>
                <a:off x="1948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09" name="Rectangle 36"/>
              <p:cNvSpPr>
                <a:spLocks noChangeArrowheads="1"/>
              </p:cNvSpPr>
              <p:nvPr/>
            </p:nvSpPr>
            <p:spPr bwMode="auto">
              <a:xfrm>
                <a:off x="194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0" name="Rectangle 37"/>
              <p:cNvSpPr>
                <a:spLocks noChangeArrowheads="1"/>
              </p:cNvSpPr>
              <p:nvPr/>
            </p:nvSpPr>
            <p:spPr bwMode="auto">
              <a:xfrm>
                <a:off x="207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1" name="Freeform 38"/>
              <p:cNvSpPr>
                <a:spLocks noEditPoints="1"/>
              </p:cNvSpPr>
              <p:nvPr/>
            </p:nvSpPr>
            <p:spPr bwMode="auto">
              <a:xfrm>
                <a:off x="2076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2" name="Rectangle 39"/>
              <p:cNvSpPr>
                <a:spLocks noChangeArrowheads="1"/>
              </p:cNvSpPr>
              <p:nvPr/>
            </p:nvSpPr>
            <p:spPr bwMode="auto">
              <a:xfrm>
                <a:off x="207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3" name="Rectangle 40"/>
              <p:cNvSpPr>
                <a:spLocks noChangeArrowheads="1"/>
              </p:cNvSpPr>
              <p:nvPr/>
            </p:nvSpPr>
            <p:spPr bwMode="auto">
              <a:xfrm>
                <a:off x="217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4" name="Freeform 41"/>
              <p:cNvSpPr>
                <a:spLocks noEditPoints="1"/>
              </p:cNvSpPr>
              <p:nvPr/>
            </p:nvSpPr>
            <p:spPr bwMode="auto">
              <a:xfrm>
                <a:off x="2175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5" name="Rectangle 42"/>
              <p:cNvSpPr>
                <a:spLocks noChangeArrowheads="1"/>
              </p:cNvSpPr>
              <p:nvPr/>
            </p:nvSpPr>
            <p:spPr bwMode="auto">
              <a:xfrm>
                <a:off x="217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6" name="Rectangle 43"/>
              <p:cNvSpPr>
                <a:spLocks noChangeArrowheads="1"/>
              </p:cNvSpPr>
              <p:nvPr/>
            </p:nvSpPr>
            <p:spPr bwMode="auto">
              <a:xfrm>
                <a:off x="225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7" name="Freeform 44"/>
              <p:cNvSpPr>
                <a:spLocks noEditPoints="1"/>
              </p:cNvSpPr>
              <p:nvPr/>
            </p:nvSpPr>
            <p:spPr bwMode="auto">
              <a:xfrm>
                <a:off x="2257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8" name="Rectangle 45"/>
              <p:cNvSpPr>
                <a:spLocks noChangeArrowheads="1"/>
              </p:cNvSpPr>
              <p:nvPr/>
            </p:nvSpPr>
            <p:spPr bwMode="auto">
              <a:xfrm>
                <a:off x="225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19" name="Rectangle 46"/>
              <p:cNvSpPr>
                <a:spLocks noChangeArrowheads="1"/>
              </p:cNvSpPr>
              <p:nvPr/>
            </p:nvSpPr>
            <p:spPr bwMode="auto">
              <a:xfrm>
                <a:off x="232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0" name="Freeform 47"/>
              <p:cNvSpPr>
                <a:spLocks noEditPoints="1"/>
              </p:cNvSpPr>
              <p:nvPr/>
            </p:nvSpPr>
            <p:spPr bwMode="auto">
              <a:xfrm>
                <a:off x="2325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1" name="Rectangle 48"/>
              <p:cNvSpPr>
                <a:spLocks noChangeArrowheads="1"/>
              </p:cNvSpPr>
              <p:nvPr/>
            </p:nvSpPr>
            <p:spPr bwMode="auto">
              <a:xfrm>
                <a:off x="232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2" name="Rectangle 49"/>
              <p:cNvSpPr>
                <a:spLocks noChangeArrowheads="1"/>
              </p:cNvSpPr>
              <p:nvPr/>
            </p:nvSpPr>
            <p:spPr bwMode="auto">
              <a:xfrm>
                <a:off x="238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3" name="Freeform 50"/>
              <p:cNvSpPr>
                <a:spLocks noEditPoints="1"/>
              </p:cNvSpPr>
              <p:nvPr/>
            </p:nvSpPr>
            <p:spPr bwMode="auto">
              <a:xfrm>
                <a:off x="2385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4" name="Rectangle 51"/>
              <p:cNvSpPr>
                <a:spLocks noChangeArrowheads="1"/>
              </p:cNvSpPr>
              <p:nvPr/>
            </p:nvSpPr>
            <p:spPr bwMode="auto">
              <a:xfrm>
                <a:off x="238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5" name="Rectangle 52"/>
              <p:cNvSpPr>
                <a:spLocks noChangeArrowheads="1"/>
              </p:cNvSpPr>
              <p:nvPr/>
            </p:nvSpPr>
            <p:spPr bwMode="auto">
              <a:xfrm>
                <a:off x="2436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6" name="Freeform 53"/>
              <p:cNvSpPr>
                <a:spLocks noEditPoints="1"/>
              </p:cNvSpPr>
              <p:nvPr/>
            </p:nvSpPr>
            <p:spPr bwMode="auto">
              <a:xfrm>
                <a:off x="2437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7" name="Rectangle 54"/>
              <p:cNvSpPr>
                <a:spLocks noChangeArrowheads="1"/>
              </p:cNvSpPr>
              <p:nvPr/>
            </p:nvSpPr>
            <p:spPr bwMode="auto">
              <a:xfrm>
                <a:off x="2436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8" name="Rectangle 55"/>
              <p:cNvSpPr>
                <a:spLocks noChangeArrowheads="1"/>
              </p:cNvSpPr>
              <p:nvPr/>
            </p:nvSpPr>
            <p:spPr bwMode="auto">
              <a:xfrm>
                <a:off x="279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29" name="Freeform 56"/>
              <p:cNvSpPr>
                <a:spLocks noEditPoints="1"/>
              </p:cNvSpPr>
              <p:nvPr/>
            </p:nvSpPr>
            <p:spPr bwMode="auto">
              <a:xfrm>
                <a:off x="2793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0" name="Rectangle 57"/>
              <p:cNvSpPr>
                <a:spLocks noChangeArrowheads="1"/>
              </p:cNvSpPr>
              <p:nvPr/>
            </p:nvSpPr>
            <p:spPr bwMode="auto">
              <a:xfrm>
                <a:off x="279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1" name="Rectangle 58"/>
              <p:cNvSpPr>
                <a:spLocks noChangeArrowheads="1"/>
              </p:cNvSpPr>
              <p:nvPr/>
            </p:nvSpPr>
            <p:spPr bwMode="auto">
              <a:xfrm>
                <a:off x="297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2" name="Freeform 59"/>
              <p:cNvSpPr>
                <a:spLocks noEditPoints="1"/>
              </p:cNvSpPr>
              <p:nvPr/>
            </p:nvSpPr>
            <p:spPr bwMode="auto">
              <a:xfrm>
                <a:off x="2973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3" name="Rectangle 60"/>
              <p:cNvSpPr>
                <a:spLocks noChangeArrowheads="1"/>
              </p:cNvSpPr>
              <p:nvPr/>
            </p:nvSpPr>
            <p:spPr bwMode="auto">
              <a:xfrm>
                <a:off x="297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4" name="Rectangle 61"/>
              <p:cNvSpPr>
                <a:spLocks noChangeArrowheads="1"/>
              </p:cNvSpPr>
              <p:nvPr/>
            </p:nvSpPr>
            <p:spPr bwMode="auto">
              <a:xfrm>
                <a:off x="310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5" name="Freeform 62"/>
              <p:cNvSpPr>
                <a:spLocks noEditPoints="1"/>
              </p:cNvSpPr>
              <p:nvPr/>
            </p:nvSpPr>
            <p:spPr bwMode="auto">
              <a:xfrm>
                <a:off x="3102" y="980"/>
                <a:ext cx="2" cy="1243"/>
              </a:xfrm>
              <a:custGeom>
                <a:avLst/>
                <a:gdLst>
                  <a:gd name="T0" fmla="*/ 0 w 2"/>
                  <a:gd name="T1" fmla="*/ 1212 h 1243"/>
                  <a:gd name="T2" fmla="*/ 2 w 2"/>
                  <a:gd name="T3" fmla="*/ 1187 h 1243"/>
                  <a:gd name="T4" fmla="*/ 0 w 2"/>
                  <a:gd name="T5" fmla="*/ 1173 h 1243"/>
                  <a:gd name="T6" fmla="*/ 2 w 2"/>
                  <a:gd name="T7" fmla="*/ 1142 h 1243"/>
                  <a:gd name="T8" fmla="*/ 2 w 2"/>
                  <a:gd name="T9" fmla="*/ 1132 h 1243"/>
                  <a:gd name="T10" fmla="*/ 0 w 2"/>
                  <a:gd name="T11" fmla="*/ 1100 h 1243"/>
                  <a:gd name="T12" fmla="*/ 2 w 2"/>
                  <a:gd name="T13" fmla="*/ 1076 h 1243"/>
                  <a:gd name="T14" fmla="*/ 0 w 2"/>
                  <a:gd name="T15" fmla="*/ 1062 h 1243"/>
                  <a:gd name="T16" fmla="*/ 2 w 2"/>
                  <a:gd name="T17" fmla="*/ 1031 h 1243"/>
                  <a:gd name="T18" fmla="*/ 2 w 2"/>
                  <a:gd name="T19" fmla="*/ 1020 h 1243"/>
                  <a:gd name="T20" fmla="*/ 0 w 2"/>
                  <a:gd name="T21" fmla="*/ 989 h 1243"/>
                  <a:gd name="T22" fmla="*/ 2 w 2"/>
                  <a:gd name="T23" fmla="*/ 965 h 1243"/>
                  <a:gd name="T24" fmla="*/ 0 w 2"/>
                  <a:gd name="T25" fmla="*/ 951 h 1243"/>
                  <a:gd name="T26" fmla="*/ 2 w 2"/>
                  <a:gd name="T27" fmla="*/ 919 h 1243"/>
                  <a:gd name="T28" fmla="*/ 2 w 2"/>
                  <a:gd name="T29" fmla="*/ 909 h 1243"/>
                  <a:gd name="T30" fmla="*/ 0 w 2"/>
                  <a:gd name="T31" fmla="*/ 878 h 1243"/>
                  <a:gd name="T32" fmla="*/ 2 w 2"/>
                  <a:gd name="T33" fmla="*/ 853 h 1243"/>
                  <a:gd name="T34" fmla="*/ 0 w 2"/>
                  <a:gd name="T35" fmla="*/ 839 h 1243"/>
                  <a:gd name="T36" fmla="*/ 2 w 2"/>
                  <a:gd name="T37" fmla="*/ 808 h 1243"/>
                  <a:gd name="T38" fmla="*/ 2 w 2"/>
                  <a:gd name="T39" fmla="*/ 797 h 1243"/>
                  <a:gd name="T40" fmla="*/ 0 w 2"/>
                  <a:gd name="T41" fmla="*/ 766 h 1243"/>
                  <a:gd name="T42" fmla="*/ 2 w 2"/>
                  <a:gd name="T43" fmla="*/ 742 h 1243"/>
                  <a:gd name="T44" fmla="*/ 0 w 2"/>
                  <a:gd name="T45" fmla="*/ 728 h 1243"/>
                  <a:gd name="T46" fmla="*/ 2 w 2"/>
                  <a:gd name="T47" fmla="*/ 697 h 1243"/>
                  <a:gd name="T48" fmla="*/ 2 w 2"/>
                  <a:gd name="T49" fmla="*/ 686 h 1243"/>
                  <a:gd name="T50" fmla="*/ 0 w 2"/>
                  <a:gd name="T51" fmla="*/ 655 h 1243"/>
                  <a:gd name="T52" fmla="*/ 2 w 2"/>
                  <a:gd name="T53" fmla="*/ 630 h 1243"/>
                  <a:gd name="T54" fmla="*/ 0 w 2"/>
                  <a:gd name="T55" fmla="*/ 616 h 1243"/>
                  <a:gd name="T56" fmla="*/ 2 w 2"/>
                  <a:gd name="T57" fmla="*/ 585 h 1243"/>
                  <a:gd name="T58" fmla="*/ 2 w 2"/>
                  <a:gd name="T59" fmla="*/ 575 h 1243"/>
                  <a:gd name="T60" fmla="*/ 0 w 2"/>
                  <a:gd name="T61" fmla="*/ 543 h 1243"/>
                  <a:gd name="T62" fmla="*/ 2 w 2"/>
                  <a:gd name="T63" fmla="*/ 519 h 1243"/>
                  <a:gd name="T64" fmla="*/ 0 w 2"/>
                  <a:gd name="T65" fmla="*/ 505 h 1243"/>
                  <a:gd name="T66" fmla="*/ 2 w 2"/>
                  <a:gd name="T67" fmla="*/ 474 h 1243"/>
                  <a:gd name="T68" fmla="*/ 2 w 2"/>
                  <a:gd name="T69" fmla="*/ 463 h 1243"/>
                  <a:gd name="T70" fmla="*/ 0 w 2"/>
                  <a:gd name="T71" fmla="*/ 432 h 1243"/>
                  <a:gd name="T72" fmla="*/ 2 w 2"/>
                  <a:gd name="T73" fmla="*/ 408 h 1243"/>
                  <a:gd name="T74" fmla="*/ 0 w 2"/>
                  <a:gd name="T75" fmla="*/ 394 h 1243"/>
                  <a:gd name="T76" fmla="*/ 2 w 2"/>
                  <a:gd name="T77" fmla="*/ 362 h 1243"/>
                  <a:gd name="T78" fmla="*/ 2 w 2"/>
                  <a:gd name="T79" fmla="*/ 352 h 1243"/>
                  <a:gd name="T80" fmla="*/ 0 w 2"/>
                  <a:gd name="T81" fmla="*/ 321 h 1243"/>
                  <a:gd name="T82" fmla="*/ 2 w 2"/>
                  <a:gd name="T83" fmla="*/ 296 h 1243"/>
                  <a:gd name="T84" fmla="*/ 0 w 2"/>
                  <a:gd name="T85" fmla="*/ 282 h 1243"/>
                  <a:gd name="T86" fmla="*/ 2 w 2"/>
                  <a:gd name="T87" fmla="*/ 251 h 1243"/>
                  <a:gd name="T88" fmla="*/ 2 w 2"/>
                  <a:gd name="T89" fmla="*/ 240 h 1243"/>
                  <a:gd name="T90" fmla="*/ 0 w 2"/>
                  <a:gd name="T91" fmla="*/ 209 h 1243"/>
                  <a:gd name="T92" fmla="*/ 2 w 2"/>
                  <a:gd name="T93" fmla="*/ 185 h 1243"/>
                  <a:gd name="T94" fmla="*/ 0 w 2"/>
                  <a:gd name="T95" fmla="*/ 171 h 1243"/>
                  <a:gd name="T96" fmla="*/ 2 w 2"/>
                  <a:gd name="T97" fmla="*/ 140 h 1243"/>
                  <a:gd name="T98" fmla="*/ 2 w 2"/>
                  <a:gd name="T99" fmla="*/ 129 h 1243"/>
                  <a:gd name="T100" fmla="*/ 0 w 2"/>
                  <a:gd name="T101" fmla="*/ 98 h 1243"/>
                  <a:gd name="T102" fmla="*/ 2 w 2"/>
                  <a:gd name="T103" fmla="*/ 73 h 1243"/>
                  <a:gd name="T104" fmla="*/ 0 w 2"/>
                  <a:gd name="T105" fmla="*/ 59 h 1243"/>
                  <a:gd name="T106" fmla="*/ 2 w 2"/>
                  <a:gd name="T107" fmla="*/ 28 h 1243"/>
                  <a:gd name="T108" fmla="*/ 2 w 2"/>
                  <a:gd name="T109" fmla="*/ 18 h 1243"/>
                  <a:gd name="T110" fmla="*/ 0 w 2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1243">
                    <a:moveTo>
                      <a:pt x="2" y="1229"/>
                    </a:moveTo>
                    <a:lnTo>
                      <a:pt x="2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2" y="1229"/>
                    </a:lnTo>
                    <a:close/>
                    <a:moveTo>
                      <a:pt x="2" y="1215"/>
                    </a:moveTo>
                    <a:lnTo>
                      <a:pt x="2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2" y="1215"/>
                    </a:lnTo>
                    <a:close/>
                    <a:moveTo>
                      <a:pt x="2" y="1201"/>
                    </a:moveTo>
                    <a:lnTo>
                      <a:pt x="2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2" y="1201"/>
                    </a:lnTo>
                    <a:close/>
                    <a:moveTo>
                      <a:pt x="2" y="1187"/>
                    </a:moveTo>
                    <a:lnTo>
                      <a:pt x="2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2" y="1187"/>
                    </a:lnTo>
                    <a:close/>
                    <a:moveTo>
                      <a:pt x="2" y="1173"/>
                    </a:moveTo>
                    <a:lnTo>
                      <a:pt x="2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2" y="1173"/>
                    </a:lnTo>
                    <a:close/>
                    <a:moveTo>
                      <a:pt x="2" y="1160"/>
                    </a:moveTo>
                    <a:lnTo>
                      <a:pt x="2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2" y="1160"/>
                    </a:lnTo>
                    <a:close/>
                    <a:moveTo>
                      <a:pt x="2" y="1146"/>
                    </a:moveTo>
                    <a:lnTo>
                      <a:pt x="2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2" y="1146"/>
                    </a:lnTo>
                    <a:close/>
                    <a:moveTo>
                      <a:pt x="2" y="1132"/>
                    </a:moveTo>
                    <a:lnTo>
                      <a:pt x="2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2" y="1132"/>
                    </a:lnTo>
                    <a:close/>
                    <a:moveTo>
                      <a:pt x="2" y="1118"/>
                    </a:moveTo>
                    <a:lnTo>
                      <a:pt x="2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2" y="1118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7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2" y="797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1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2" y="421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243"/>
                    </a:moveTo>
                    <a:lnTo>
                      <a:pt x="2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2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6" name="Rectangle 63"/>
              <p:cNvSpPr>
                <a:spLocks noChangeArrowheads="1"/>
              </p:cNvSpPr>
              <p:nvPr/>
            </p:nvSpPr>
            <p:spPr bwMode="auto">
              <a:xfrm>
                <a:off x="310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7" name="Rectangle 64"/>
              <p:cNvSpPr>
                <a:spLocks noChangeArrowheads="1"/>
              </p:cNvSpPr>
              <p:nvPr/>
            </p:nvSpPr>
            <p:spPr bwMode="auto">
              <a:xfrm>
                <a:off x="319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8" name="Freeform 65"/>
              <p:cNvSpPr>
                <a:spLocks noEditPoints="1"/>
              </p:cNvSpPr>
              <p:nvPr/>
            </p:nvSpPr>
            <p:spPr bwMode="auto">
              <a:xfrm>
                <a:off x="3201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39" name="Rectangle 66"/>
              <p:cNvSpPr>
                <a:spLocks noChangeArrowheads="1"/>
              </p:cNvSpPr>
              <p:nvPr/>
            </p:nvSpPr>
            <p:spPr bwMode="auto">
              <a:xfrm>
                <a:off x="319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0" name="Rectangle 67"/>
              <p:cNvSpPr>
                <a:spLocks noChangeArrowheads="1"/>
              </p:cNvSpPr>
              <p:nvPr/>
            </p:nvSpPr>
            <p:spPr bwMode="auto">
              <a:xfrm>
                <a:off x="328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1" name="Freeform 68"/>
              <p:cNvSpPr>
                <a:spLocks noEditPoints="1"/>
              </p:cNvSpPr>
              <p:nvPr/>
            </p:nvSpPr>
            <p:spPr bwMode="auto">
              <a:xfrm>
                <a:off x="3282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2" name="Rectangle 69"/>
              <p:cNvSpPr>
                <a:spLocks noChangeArrowheads="1"/>
              </p:cNvSpPr>
              <p:nvPr/>
            </p:nvSpPr>
            <p:spPr bwMode="auto">
              <a:xfrm>
                <a:off x="328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3" name="Rectangle 70"/>
              <p:cNvSpPr>
                <a:spLocks noChangeArrowheads="1"/>
              </p:cNvSpPr>
              <p:nvPr/>
            </p:nvSpPr>
            <p:spPr bwMode="auto">
              <a:xfrm>
                <a:off x="334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4" name="Freeform 71"/>
              <p:cNvSpPr>
                <a:spLocks noEditPoints="1"/>
              </p:cNvSpPr>
              <p:nvPr/>
            </p:nvSpPr>
            <p:spPr bwMode="auto">
              <a:xfrm>
                <a:off x="3351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5" name="Rectangle 72"/>
              <p:cNvSpPr>
                <a:spLocks noChangeArrowheads="1"/>
              </p:cNvSpPr>
              <p:nvPr/>
            </p:nvSpPr>
            <p:spPr bwMode="auto">
              <a:xfrm>
                <a:off x="334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6" name="Rectangle 73"/>
              <p:cNvSpPr>
                <a:spLocks noChangeArrowheads="1"/>
              </p:cNvSpPr>
              <p:nvPr/>
            </p:nvSpPr>
            <p:spPr bwMode="auto">
              <a:xfrm>
                <a:off x="3407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7" name="Freeform 74"/>
              <p:cNvSpPr>
                <a:spLocks noEditPoints="1"/>
              </p:cNvSpPr>
              <p:nvPr/>
            </p:nvSpPr>
            <p:spPr bwMode="auto">
              <a:xfrm>
                <a:off x="3410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8" name="Rectangle 75"/>
              <p:cNvSpPr>
                <a:spLocks noChangeArrowheads="1"/>
              </p:cNvSpPr>
              <p:nvPr/>
            </p:nvSpPr>
            <p:spPr bwMode="auto">
              <a:xfrm>
                <a:off x="3407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49" name="Rectangle 76"/>
              <p:cNvSpPr>
                <a:spLocks noChangeArrowheads="1"/>
              </p:cNvSpPr>
              <p:nvPr/>
            </p:nvSpPr>
            <p:spPr bwMode="auto">
              <a:xfrm>
                <a:off x="3459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0" name="Freeform 77"/>
              <p:cNvSpPr>
                <a:spLocks noEditPoints="1"/>
              </p:cNvSpPr>
              <p:nvPr/>
            </p:nvSpPr>
            <p:spPr bwMode="auto">
              <a:xfrm>
                <a:off x="3463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1" name="Rectangle 78"/>
              <p:cNvSpPr>
                <a:spLocks noChangeArrowheads="1"/>
              </p:cNvSpPr>
              <p:nvPr/>
            </p:nvSpPr>
            <p:spPr bwMode="auto">
              <a:xfrm>
                <a:off x="3459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2" name="Rectangle 79"/>
              <p:cNvSpPr>
                <a:spLocks noChangeArrowheads="1"/>
              </p:cNvSpPr>
              <p:nvPr/>
            </p:nvSpPr>
            <p:spPr bwMode="auto">
              <a:xfrm>
                <a:off x="381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3" name="Freeform 80"/>
              <p:cNvSpPr>
                <a:spLocks noEditPoints="1"/>
              </p:cNvSpPr>
              <p:nvPr/>
            </p:nvSpPr>
            <p:spPr bwMode="auto">
              <a:xfrm>
                <a:off x="3818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4" name="Rectangle 81"/>
              <p:cNvSpPr>
                <a:spLocks noChangeArrowheads="1"/>
              </p:cNvSpPr>
              <p:nvPr/>
            </p:nvSpPr>
            <p:spPr bwMode="auto">
              <a:xfrm>
                <a:off x="3818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5" name="Rectangle 82"/>
              <p:cNvSpPr>
                <a:spLocks noChangeArrowheads="1"/>
              </p:cNvSpPr>
              <p:nvPr/>
            </p:nvSpPr>
            <p:spPr bwMode="auto">
              <a:xfrm>
                <a:off x="3999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6" name="Freeform 83"/>
              <p:cNvSpPr>
                <a:spLocks noEditPoints="1"/>
              </p:cNvSpPr>
              <p:nvPr/>
            </p:nvSpPr>
            <p:spPr bwMode="auto">
              <a:xfrm>
                <a:off x="3999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7" name="Rectangle 84"/>
              <p:cNvSpPr>
                <a:spLocks noChangeArrowheads="1"/>
              </p:cNvSpPr>
              <p:nvPr/>
            </p:nvSpPr>
            <p:spPr bwMode="auto">
              <a:xfrm>
                <a:off x="3999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8" name="Rectangle 85"/>
              <p:cNvSpPr>
                <a:spLocks noChangeArrowheads="1"/>
              </p:cNvSpPr>
              <p:nvPr/>
            </p:nvSpPr>
            <p:spPr bwMode="auto">
              <a:xfrm>
                <a:off x="412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59" name="Freeform 86"/>
              <p:cNvSpPr>
                <a:spLocks noEditPoints="1"/>
              </p:cNvSpPr>
              <p:nvPr/>
            </p:nvSpPr>
            <p:spPr bwMode="auto">
              <a:xfrm>
                <a:off x="4127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0" name="Rectangle 87"/>
              <p:cNvSpPr>
                <a:spLocks noChangeArrowheads="1"/>
              </p:cNvSpPr>
              <p:nvPr/>
            </p:nvSpPr>
            <p:spPr bwMode="auto">
              <a:xfrm>
                <a:off x="412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1" name="Rectangle 88"/>
              <p:cNvSpPr>
                <a:spLocks noChangeArrowheads="1"/>
              </p:cNvSpPr>
              <p:nvPr/>
            </p:nvSpPr>
            <p:spPr bwMode="auto">
              <a:xfrm>
                <a:off x="422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2" name="Freeform 89"/>
              <p:cNvSpPr>
                <a:spLocks noEditPoints="1"/>
              </p:cNvSpPr>
              <p:nvPr/>
            </p:nvSpPr>
            <p:spPr bwMode="auto">
              <a:xfrm>
                <a:off x="4226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3" name="Rectangle 90"/>
              <p:cNvSpPr>
                <a:spLocks noChangeArrowheads="1"/>
              </p:cNvSpPr>
              <p:nvPr/>
            </p:nvSpPr>
            <p:spPr bwMode="auto">
              <a:xfrm>
                <a:off x="422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4" name="Rectangle 91"/>
              <p:cNvSpPr>
                <a:spLocks noChangeArrowheads="1"/>
              </p:cNvSpPr>
              <p:nvPr/>
            </p:nvSpPr>
            <p:spPr bwMode="auto">
              <a:xfrm>
                <a:off x="430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5" name="Freeform 92"/>
              <p:cNvSpPr>
                <a:spLocks noEditPoints="1"/>
              </p:cNvSpPr>
              <p:nvPr/>
            </p:nvSpPr>
            <p:spPr bwMode="auto">
              <a:xfrm>
                <a:off x="4307" y="980"/>
                <a:ext cx="4" cy="1243"/>
              </a:xfrm>
              <a:custGeom>
                <a:avLst/>
                <a:gdLst>
                  <a:gd name="T0" fmla="*/ 0 w 4"/>
                  <a:gd name="T1" fmla="*/ 1212 h 1243"/>
                  <a:gd name="T2" fmla="*/ 4 w 4"/>
                  <a:gd name="T3" fmla="*/ 1187 h 1243"/>
                  <a:gd name="T4" fmla="*/ 0 w 4"/>
                  <a:gd name="T5" fmla="*/ 1173 h 1243"/>
                  <a:gd name="T6" fmla="*/ 4 w 4"/>
                  <a:gd name="T7" fmla="*/ 1142 h 1243"/>
                  <a:gd name="T8" fmla="*/ 4 w 4"/>
                  <a:gd name="T9" fmla="*/ 1132 h 1243"/>
                  <a:gd name="T10" fmla="*/ 0 w 4"/>
                  <a:gd name="T11" fmla="*/ 1100 h 1243"/>
                  <a:gd name="T12" fmla="*/ 4 w 4"/>
                  <a:gd name="T13" fmla="*/ 1076 h 1243"/>
                  <a:gd name="T14" fmla="*/ 0 w 4"/>
                  <a:gd name="T15" fmla="*/ 1062 h 1243"/>
                  <a:gd name="T16" fmla="*/ 4 w 4"/>
                  <a:gd name="T17" fmla="*/ 1031 h 1243"/>
                  <a:gd name="T18" fmla="*/ 4 w 4"/>
                  <a:gd name="T19" fmla="*/ 1020 h 1243"/>
                  <a:gd name="T20" fmla="*/ 0 w 4"/>
                  <a:gd name="T21" fmla="*/ 989 h 1243"/>
                  <a:gd name="T22" fmla="*/ 4 w 4"/>
                  <a:gd name="T23" fmla="*/ 965 h 1243"/>
                  <a:gd name="T24" fmla="*/ 0 w 4"/>
                  <a:gd name="T25" fmla="*/ 951 h 1243"/>
                  <a:gd name="T26" fmla="*/ 4 w 4"/>
                  <a:gd name="T27" fmla="*/ 919 h 1243"/>
                  <a:gd name="T28" fmla="*/ 4 w 4"/>
                  <a:gd name="T29" fmla="*/ 909 h 1243"/>
                  <a:gd name="T30" fmla="*/ 0 w 4"/>
                  <a:gd name="T31" fmla="*/ 878 h 1243"/>
                  <a:gd name="T32" fmla="*/ 4 w 4"/>
                  <a:gd name="T33" fmla="*/ 853 h 1243"/>
                  <a:gd name="T34" fmla="*/ 0 w 4"/>
                  <a:gd name="T35" fmla="*/ 839 h 1243"/>
                  <a:gd name="T36" fmla="*/ 4 w 4"/>
                  <a:gd name="T37" fmla="*/ 808 h 1243"/>
                  <a:gd name="T38" fmla="*/ 4 w 4"/>
                  <a:gd name="T39" fmla="*/ 797 h 1243"/>
                  <a:gd name="T40" fmla="*/ 0 w 4"/>
                  <a:gd name="T41" fmla="*/ 766 h 1243"/>
                  <a:gd name="T42" fmla="*/ 4 w 4"/>
                  <a:gd name="T43" fmla="*/ 742 h 1243"/>
                  <a:gd name="T44" fmla="*/ 0 w 4"/>
                  <a:gd name="T45" fmla="*/ 728 h 1243"/>
                  <a:gd name="T46" fmla="*/ 4 w 4"/>
                  <a:gd name="T47" fmla="*/ 697 h 1243"/>
                  <a:gd name="T48" fmla="*/ 4 w 4"/>
                  <a:gd name="T49" fmla="*/ 686 h 1243"/>
                  <a:gd name="T50" fmla="*/ 0 w 4"/>
                  <a:gd name="T51" fmla="*/ 655 h 1243"/>
                  <a:gd name="T52" fmla="*/ 4 w 4"/>
                  <a:gd name="T53" fmla="*/ 630 h 1243"/>
                  <a:gd name="T54" fmla="*/ 0 w 4"/>
                  <a:gd name="T55" fmla="*/ 616 h 1243"/>
                  <a:gd name="T56" fmla="*/ 4 w 4"/>
                  <a:gd name="T57" fmla="*/ 585 h 1243"/>
                  <a:gd name="T58" fmla="*/ 4 w 4"/>
                  <a:gd name="T59" fmla="*/ 575 h 1243"/>
                  <a:gd name="T60" fmla="*/ 0 w 4"/>
                  <a:gd name="T61" fmla="*/ 543 h 1243"/>
                  <a:gd name="T62" fmla="*/ 4 w 4"/>
                  <a:gd name="T63" fmla="*/ 519 h 1243"/>
                  <a:gd name="T64" fmla="*/ 0 w 4"/>
                  <a:gd name="T65" fmla="*/ 505 h 1243"/>
                  <a:gd name="T66" fmla="*/ 4 w 4"/>
                  <a:gd name="T67" fmla="*/ 474 h 1243"/>
                  <a:gd name="T68" fmla="*/ 4 w 4"/>
                  <a:gd name="T69" fmla="*/ 463 h 1243"/>
                  <a:gd name="T70" fmla="*/ 0 w 4"/>
                  <a:gd name="T71" fmla="*/ 432 h 1243"/>
                  <a:gd name="T72" fmla="*/ 4 w 4"/>
                  <a:gd name="T73" fmla="*/ 408 h 1243"/>
                  <a:gd name="T74" fmla="*/ 0 w 4"/>
                  <a:gd name="T75" fmla="*/ 394 h 1243"/>
                  <a:gd name="T76" fmla="*/ 4 w 4"/>
                  <a:gd name="T77" fmla="*/ 362 h 1243"/>
                  <a:gd name="T78" fmla="*/ 4 w 4"/>
                  <a:gd name="T79" fmla="*/ 352 h 1243"/>
                  <a:gd name="T80" fmla="*/ 0 w 4"/>
                  <a:gd name="T81" fmla="*/ 321 h 1243"/>
                  <a:gd name="T82" fmla="*/ 4 w 4"/>
                  <a:gd name="T83" fmla="*/ 296 h 1243"/>
                  <a:gd name="T84" fmla="*/ 0 w 4"/>
                  <a:gd name="T85" fmla="*/ 282 h 1243"/>
                  <a:gd name="T86" fmla="*/ 4 w 4"/>
                  <a:gd name="T87" fmla="*/ 251 h 1243"/>
                  <a:gd name="T88" fmla="*/ 4 w 4"/>
                  <a:gd name="T89" fmla="*/ 240 h 1243"/>
                  <a:gd name="T90" fmla="*/ 0 w 4"/>
                  <a:gd name="T91" fmla="*/ 209 h 1243"/>
                  <a:gd name="T92" fmla="*/ 4 w 4"/>
                  <a:gd name="T93" fmla="*/ 185 h 1243"/>
                  <a:gd name="T94" fmla="*/ 0 w 4"/>
                  <a:gd name="T95" fmla="*/ 171 h 1243"/>
                  <a:gd name="T96" fmla="*/ 4 w 4"/>
                  <a:gd name="T97" fmla="*/ 140 h 1243"/>
                  <a:gd name="T98" fmla="*/ 4 w 4"/>
                  <a:gd name="T99" fmla="*/ 129 h 1243"/>
                  <a:gd name="T100" fmla="*/ 0 w 4"/>
                  <a:gd name="T101" fmla="*/ 98 h 1243"/>
                  <a:gd name="T102" fmla="*/ 4 w 4"/>
                  <a:gd name="T103" fmla="*/ 73 h 1243"/>
                  <a:gd name="T104" fmla="*/ 0 w 4"/>
                  <a:gd name="T105" fmla="*/ 59 h 1243"/>
                  <a:gd name="T106" fmla="*/ 4 w 4"/>
                  <a:gd name="T107" fmla="*/ 28 h 1243"/>
                  <a:gd name="T108" fmla="*/ 4 w 4"/>
                  <a:gd name="T109" fmla="*/ 18 h 1243"/>
                  <a:gd name="T110" fmla="*/ 0 w 4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" h="1243">
                    <a:moveTo>
                      <a:pt x="4" y="1229"/>
                    </a:moveTo>
                    <a:lnTo>
                      <a:pt x="4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4" y="1229"/>
                    </a:lnTo>
                    <a:close/>
                    <a:moveTo>
                      <a:pt x="4" y="1215"/>
                    </a:moveTo>
                    <a:lnTo>
                      <a:pt x="4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4" y="1215"/>
                    </a:lnTo>
                    <a:close/>
                    <a:moveTo>
                      <a:pt x="4" y="1201"/>
                    </a:moveTo>
                    <a:lnTo>
                      <a:pt x="4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4" y="1201"/>
                    </a:lnTo>
                    <a:close/>
                    <a:moveTo>
                      <a:pt x="4" y="1187"/>
                    </a:moveTo>
                    <a:lnTo>
                      <a:pt x="4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4" y="1187"/>
                    </a:lnTo>
                    <a:close/>
                    <a:moveTo>
                      <a:pt x="4" y="1173"/>
                    </a:moveTo>
                    <a:lnTo>
                      <a:pt x="4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4" y="1173"/>
                    </a:lnTo>
                    <a:close/>
                    <a:moveTo>
                      <a:pt x="4" y="1160"/>
                    </a:moveTo>
                    <a:lnTo>
                      <a:pt x="4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4" y="1160"/>
                    </a:lnTo>
                    <a:close/>
                    <a:moveTo>
                      <a:pt x="4" y="1146"/>
                    </a:moveTo>
                    <a:lnTo>
                      <a:pt x="4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4" y="1146"/>
                    </a:lnTo>
                    <a:close/>
                    <a:moveTo>
                      <a:pt x="4" y="1132"/>
                    </a:moveTo>
                    <a:lnTo>
                      <a:pt x="4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4" y="1132"/>
                    </a:lnTo>
                    <a:close/>
                    <a:moveTo>
                      <a:pt x="4" y="1118"/>
                    </a:moveTo>
                    <a:lnTo>
                      <a:pt x="4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4" y="1118"/>
                    </a:lnTo>
                    <a:close/>
                    <a:moveTo>
                      <a:pt x="4" y="1104"/>
                    </a:moveTo>
                    <a:lnTo>
                      <a:pt x="4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4" y="1104"/>
                    </a:lnTo>
                    <a:close/>
                    <a:moveTo>
                      <a:pt x="4" y="1090"/>
                    </a:moveTo>
                    <a:lnTo>
                      <a:pt x="4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4" y="1090"/>
                    </a:lnTo>
                    <a:close/>
                    <a:moveTo>
                      <a:pt x="4" y="1076"/>
                    </a:moveTo>
                    <a:lnTo>
                      <a:pt x="4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4" y="1076"/>
                    </a:lnTo>
                    <a:close/>
                    <a:moveTo>
                      <a:pt x="4" y="1062"/>
                    </a:moveTo>
                    <a:lnTo>
                      <a:pt x="4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4" y="1062"/>
                    </a:lnTo>
                    <a:close/>
                    <a:moveTo>
                      <a:pt x="4" y="1048"/>
                    </a:moveTo>
                    <a:lnTo>
                      <a:pt x="4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4" y="1048"/>
                    </a:lnTo>
                    <a:close/>
                    <a:moveTo>
                      <a:pt x="4" y="1034"/>
                    </a:moveTo>
                    <a:lnTo>
                      <a:pt x="4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4" y="1034"/>
                    </a:lnTo>
                    <a:close/>
                    <a:moveTo>
                      <a:pt x="4" y="1020"/>
                    </a:moveTo>
                    <a:lnTo>
                      <a:pt x="4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4" y="1020"/>
                    </a:lnTo>
                    <a:close/>
                    <a:moveTo>
                      <a:pt x="4" y="1006"/>
                    </a:moveTo>
                    <a:lnTo>
                      <a:pt x="4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4" y="1006"/>
                    </a:lnTo>
                    <a:close/>
                    <a:moveTo>
                      <a:pt x="4" y="992"/>
                    </a:moveTo>
                    <a:lnTo>
                      <a:pt x="4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4" y="992"/>
                    </a:lnTo>
                    <a:close/>
                    <a:moveTo>
                      <a:pt x="4" y="979"/>
                    </a:moveTo>
                    <a:lnTo>
                      <a:pt x="4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4" y="979"/>
                    </a:lnTo>
                    <a:close/>
                    <a:moveTo>
                      <a:pt x="4" y="965"/>
                    </a:moveTo>
                    <a:lnTo>
                      <a:pt x="4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4" y="965"/>
                    </a:lnTo>
                    <a:close/>
                    <a:moveTo>
                      <a:pt x="4" y="951"/>
                    </a:moveTo>
                    <a:lnTo>
                      <a:pt x="4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4" y="951"/>
                    </a:lnTo>
                    <a:close/>
                    <a:moveTo>
                      <a:pt x="4" y="937"/>
                    </a:moveTo>
                    <a:lnTo>
                      <a:pt x="4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4" y="937"/>
                    </a:lnTo>
                    <a:close/>
                    <a:moveTo>
                      <a:pt x="4" y="923"/>
                    </a:moveTo>
                    <a:lnTo>
                      <a:pt x="4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4" y="923"/>
                    </a:lnTo>
                    <a:close/>
                    <a:moveTo>
                      <a:pt x="4" y="909"/>
                    </a:moveTo>
                    <a:lnTo>
                      <a:pt x="4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4" y="909"/>
                    </a:lnTo>
                    <a:close/>
                    <a:moveTo>
                      <a:pt x="4" y="895"/>
                    </a:moveTo>
                    <a:lnTo>
                      <a:pt x="4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4" y="895"/>
                    </a:lnTo>
                    <a:close/>
                    <a:moveTo>
                      <a:pt x="4" y="881"/>
                    </a:moveTo>
                    <a:lnTo>
                      <a:pt x="4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4" y="881"/>
                    </a:lnTo>
                    <a:close/>
                    <a:moveTo>
                      <a:pt x="4" y="867"/>
                    </a:moveTo>
                    <a:lnTo>
                      <a:pt x="4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4" y="867"/>
                    </a:lnTo>
                    <a:close/>
                    <a:moveTo>
                      <a:pt x="4" y="853"/>
                    </a:moveTo>
                    <a:lnTo>
                      <a:pt x="4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4" y="853"/>
                    </a:lnTo>
                    <a:close/>
                    <a:moveTo>
                      <a:pt x="4" y="839"/>
                    </a:moveTo>
                    <a:lnTo>
                      <a:pt x="4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4" y="839"/>
                    </a:lnTo>
                    <a:close/>
                    <a:moveTo>
                      <a:pt x="4" y="825"/>
                    </a:moveTo>
                    <a:lnTo>
                      <a:pt x="4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4" y="825"/>
                    </a:lnTo>
                    <a:close/>
                    <a:moveTo>
                      <a:pt x="4" y="811"/>
                    </a:moveTo>
                    <a:lnTo>
                      <a:pt x="4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4" y="811"/>
                    </a:lnTo>
                    <a:close/>
                    <a:moveTo>
                      <a:pt x="4" y="797"/>
                    </a:moveTo>
                    <a:lnTo>
                      <a:pt x="4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4" y="797"/>
                    </a:lnTo>
                    <a:close/>
                    <a:moveTo>
                      <a:pt x="4" y="784"/>
                    </a:moveTo>
                    <a:lnTo>
                      <a:pt x="4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4" y="784"/>
                    </a:lnTo>
                    <a:close/>
                    <a:moveTo>
                      <a:pt x="4" y="770"/>
                    </a:moveTo>
                    <a:lnTo>
                      <a:pt x="4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4" y="770"/>
                    </a:lnTo>
                    <a:close/>
                    <a:moveTo>
                      <a:pt x="4" y="756"/>
                    </a:moveTo>
                    <a:lnTo>
                      <a:pt x="4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4" y="756"/>
                    </a:lnTo>
                    <a:close/>
                    <a:moveTo>
                      <a:pt x="4" y="742"/>
                    </a:moveTo>
                    <a:lnTo>
                      <a:pt x="4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4" y="742"/>
                    </a:lnTo>
                    <a:close/>
                    <a:moveTo>
                      <a:pt x="4" y="728"/>
                    </a:moveTo>
                    <a:lnTo>
                      <a:pt x="4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4" y="728"/>
                    </a:lnTo>
                    <a:close/>
                    <a:moveTo>
                      <a:pt x="4" y="714"/>
                    </a:moveTo>
                    <a:lnTo>
                      <a:pt x="4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4" y="714"/>
                    </a:lnTo>
                    <a:close/>
                    <a:moveTo>
                      <a:pt x="4" y="700"/>
                    </a:moveTo>
                    <a:lnTo>
                      <a:pt x="4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4" y="700"/>
                    </a:lnTo>
                    <a:close/>
                    <a:moveTo>
                      <a:pt x="4" y="686"/>
                    </a:moveTo>
                    <a:lnTo>
                      <a:pt x="4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4" y="686"/>
                    </a:lnTo>
                    <a:close/>
                    <a:moveTo>
                      <a:pt x="4" y="672"/>
                    </a:moveTo>
                    <a:lnTo>
                      <a:pt x="4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4" y="672"/>
                    </a:lnTo>
                    <a:close/>
                    <a:moveTo>
                      <a:pt x="4" y="658"/>
                    </a:moveTo>
                    <a:lnTo>
                      <a:pt x="4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4" y="658"/>
                    </a:lnTo>
                    <a:close/>
                    <a:moveTo>
                      <a:pt x="4" y="644"/>
                    </a:moveTo>
                    <a:lnTo>
                      <a:pt x="4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4" y="644"/>
                    </a:lnTo>
                    <a:close/>
                    <a:moveTo>
                      <a:pt x="4" y="630"/>
                    </a:moveTo>
                    <a:lnTo>
                      <a:pt x="4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4" y="630"/>
                    </a:lnTo>
                    <a:close/>
                    <a:moveTo>
                      <a:pt x="4" y="616"/>
                    </a:moveTo>
                    <a:lnTo>
                      <a:pt x="4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4" y="616"/>
                    </a:lnTo>
                    <a:close/>
                    <a:moveTo>
                      <a:pt x="4" y="603"/>
                    </a:moveTo>
                    <a:lnTo>
                      <a:pt x="4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4" y="603"/>
                    </a:lnTo>
                    <a:close/>
                    <a:moveTo>
                      <a:pt x="4" y="589"/>
                    </a:moveTo>
                    <a:lnTo>
                      <a:pt x="4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4" y="589"/>
                    </a:lnTo>
                    <a:close/>
                    <a:moveTo>
                      <a:pt x="4" y="575"/>
                    </a:moveTo>
                    <a:lnTo>
                      <a:pt x="4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4" y="575"/>
                    </a:lnTo>
                    <a:close/>
                    <a:moveTo>
                      <a:pt x="4" y="561"/>
                    </a:moveTo>
                    <a:lnTo>
                      <a:pt x="4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4" y="561"/>
                    </a:lnTo>
                    <a:close/>
                    <a:moveTo>
                      <a:pt x="4" y="547"/>
                    </a:moveTo>
                    <a:lnTo>
                      <a:pt x="4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4" y="547"/>
                    </a:lnTo>
                    <a:close/>
                    <a:moveTo>
                      <a:pt x="4" y="533"/>
                    </a:moveTo>
                    <a:lnTo>
                      <a:pt x="4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4" y="533"/>
                    </a:lnTo>
                    <a:close/>
                    <a:moveTo>
                      <a:pt x="4" y="519"/>
                    </a:moveTo>
                    <a:lnTo>
                      <a:pt x="4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4" y="519"/>
                    </a:lnTo>
                    <a:close/>
                    <a:moveTo>
                      <a:pt x="4" y="505"/>
                    </a:moveTo>
                    <a:lnTo>
                      <a:pt x="4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4" y="505"/>
                    </a:lnTo>
                    <a:close/>
                    <a:moveTo>
                      <a:pt x="4" y="491"/>
                    </a:moveTo>
                    <a:lnTo>
                      <a:pt x="4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4" y="491"/>
                    </a:lnTo>
                    <a:close/>
                    <a:moveTo>
                      <a:pt x="4" y="477"/>
                    </a:moveTo>
                    <a:lnTo>
                      <a:pt x="4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4" y="477"/>
                    </a:lnTo>
                    <a:close/>
                    <a:moveTo>
                      <a:pt x="4" y="463"/>
                    </a:moveTo>
                    <a:lnTo>
                      <a:pt x="4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4" y="463"/>
                    </a:lnTo>
                    <a:close/>
                    <a:moveTo>
                      <a:pt x="4" y="449"/>
                    </a:moveTo>
                    <a:lnTo>
                      <a:pt x="4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4" y="449"/>
                    </a:lnTo>
                    <a:close/>
                    <a:moveTo>
                      <a:pt x="4" y="435"/>
                    </a:moveTo>
                    <a:lnTo>
                      <a:pt x="4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4" y="435"/>
                    </a:lnTo>
                    <a:close/>
                    <a:moveTo>
                      <a:pt x="4" y="421"/>
                    </a:moveTo>
                    <a:lnTo>
                      <a:pt x="4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4" y="421"/>
                    </a:lnTo>
                    <a:close/>
                    <a:moveTo>
                      <a:pt x="4" y="408"/>
                    </a:moveTo>
                    <a:lnTo>
                      <a:pt x="4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4" y="408"/>
                    </a:lnTo>
                    <a:close/>
                    <a:moveTo>
                      <a:pt x="4" y="394"/>
                    </a:moveTo>
                    <a:lnTo>
                      <a:pt x="4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4" y="394"/>
                    </a:lnTo>
                    <a:close/>
                    <a:moveTo>
                      <a:pt x="4" y="380"/>
                    </a:moveTo>
                    <a:lnTo>
                      <a:pt x="4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4" y="380"/>
                    </a:lnTo>
                    <a:close/>
                    <a:moveTo>
                      <a:pt x="4" y="366"/>
                    </a:moveTo>
                    <a:lnTo>
                      <a:pt x="4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4" y="366"/>
                    </a:lnTo>
                    <a:close/>
                    <a:moveTo>
                      <a:pt x="4" y="352"/>
                    </a:moveTo>
                    <a:lnTo>
                      <a:pt x="4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4" y="352"/>
                    </a:lnTo>
                    <a:close/>
                    <a:moveTo>
                      <a:pt x="4" y="338"/>
                    </a:moveTo>
                    <a:lnTo>
                      <a:pt x="4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4" y="338"/>
                    </a:lnTo>
                    <a:close/>
                    <a:moveTo>
                      <a:pt x="4" y="324"/>
                    </a:moveTo>
                    <a:lnTo>
                      <a:pt x="4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4" y="324"/>
                    </a:lnTo>
                    <a:close/>
                    <a:moveTo>
                      <a:pt x="4" y="310"/>
                    </a:moveTo>
                    <a:lnTo>
                      <a:pt x="4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4" y="310"/>
                    </a:lnTo>
                    <a:close/>
                    <a:moveTo>
                      <a:pt x="4" y="296"/>
                    </a:moveTo>
                    <a:lnTo>
                      <a:pt x="4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4" y="296"/>
                    </a:lnTo>
                    <a:close/>
                    <a:moveTo>
                      <a:pt x="4" y="282"/>
                    </a:moveTo>
                    <a:lnTo>
                      <a:pt x="4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4" y="282"/>
                    </a:lnTo>
                    <a:close/>
                    <a:moveTo>
                      <a:pt x="4" y="268"/>
                    </a:moveTo>
                    <a:lnTo>
                      <a:pt x="4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4" y="268"/>
                    </a:lnTo>
                    <a:close/>
                    <a:moveTo>
                      <a:pt x="4" y="254"/>
                    </a:moveTo>
                    <a:lnTo>
                      <a:pt x="4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4" y="254"/>
                    </a:lnTo>
                    <a:close/>
                    <a:moveTo>
                      <a:pt x="4" y="240"/>
                    </a:moveTo>
                    <a:lnTo>
                      <a:pt x="4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4" y="240"/>
                    </a:lnTo>
                    <a:close/>
                    <a:moveTo>
                      <a:pt x="4" y="227"/>
                    </a:moveTo>
                    <a:lnTo>
                      <a:pt x="4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4" y="227"/>
                    </a:lnTo>
                    <a:close/>
                    <a:moveTo>
                      <a:pt x="4" y="213"/>
                    </a:moveTo>
                    <a:lnTo>
                      <a:pt x="4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4" y="213"/>
                    </a:lnTo>
                    <a:close/>
                    <a:moveTo>
                      <a:pt x="4" y="199"/>
                    </a:moveTo>
                    <a:lnTo>
                      <a:pt x="4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4" y="199"/>
                    </a:lnTo>
                    <a:close/>
                    <a:moveTo>
                      <a:pt x="4" y="185"/>
                    </a:moveTo>
                    <a:lnTo>
                      <a:pt x="4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4" y="185"/>
                    </a:lnTo>
                    <a:close/>
                    <a:moveTo>
                      <a:pt x="4" y="171"/>
                    </a:moveTo>
                    <a:lnTo>
                      <a:pt x="4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4" y="171"/>
                    </a:lnTo>
                    <a:close/>
                    <a:moveTo>
                      <a:pt x="4" y="157"/>
                    </a:moveTo>
                    <a:lnTo>
                      <a:pt x="4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4" y="157"/>
                    </a:lnTo>
                    <a:close/>
                    <a:moveTo>
                      <a:pt x="4" y="143"/>
                    </a:moveTo>
                    <a:lnTo>
                      <a:pt x="4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4" y="143"/>
                    </a:lnTo>
                    <a:close/>
                    <a:moveTo>
                      <a:pt x="4" y="129"/>
                    </a:moveTo>
                    <a:lnTo>
                      <a:pt x="4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4" y="129"/>
                    </a:lnTo>
                    <a:close/>
                    <a:moveTo>
                      <a:pt x="4" y="115"/>
                    </a:moveTo>
                    <a:lnTo>
                      <a:pt x="4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4" y="115"/>
                    </a:lnTo>
                    <a:close/>
                    <a:moveTo>
                      <a:pt x="4" y="101"/>
                    </a:moveTo>
                    <a:lnTo>
                      <a:pt x="4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4" y="101"/>
                    </a:lnTo>
                    <a:close/>
                    <a:moveTo>
                      <a:pt x="4" y="87"/>
                    </a:moveTo>
                    <a:lnTo>
                      <a:pt x="4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4" y="87"/>
                    </a:lnTo>
                    <a:close/>
                    <a:moveTo>
                      <a:pt x="4" y="73"/>
                    </a:moveTo>
                    <a:lnTo>
                      <a:pt x="4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4" y="73"/>
                    </a:lnTo>
                    <a:close/>
                    <a:moveTo>
                      <a:pt x="4" y="59"/>
                    </a:moveTo>
                    <a:lnTo>
                      <a:pt x="4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4" y="59"/>
                    </a:lnTo>
                    <a:close/>
                    <a:moveTo>
                      <a:pt x="4" y="46"/>
                    </a:moveTo>
                    <a:lnTo>
                      <a:pt x="4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4" y="46"/>
                    </a:lnTo>
                    <a:close/>
                    <a:moveTo>
                      <a:pt x="4" y="32"/>
                    </a:moveTo>
                    <a:lnTo>
                      <a:pt x="4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4" y="32"/>
                    </a:lnTo>
                    <a:close/>
                    <a:moveTo>
                      <a:pt x="4" y="18"/>
                    </a:moveTo>
                    <a:lnTo>
                      <a:pt x="4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18"/>
                    </a:lnTo>
                    <a:close/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4"/>
                    </a:lnTo>
                    <a:close/>
                    <a:moveTo>
                      <a:pt x="4" y="1243"/>
                    </a:moveTo>
                    <a:lnTo>
                      <a:pt x="4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4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6" name="Rectangle 93"/>
              <p:cNvSpPr>
                <a:spLocks noChangeArrowheads="1"/>
              </p:cNvSpPr>
              <p:nvPr/>
            </p:nvSpPr>
            <p:spPr bwMode="auto">
              <a:xfrm>
                <a:off x="430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7" name="Rectangle 94"/>
              <p:cNvSpPr>
                <a:spLocks noChangeArrowheads="1"/>
              </p:cNvSpPr>
              <p:nvPr/>
            </p:nvSpPr>
            <p:spPr bwMode="auto">
              <a:xfrm>
                <a:off x="437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8" name="Freeform 95"/>
              <p:cNvSpPr>
                <a:spLocks noEditPoints="1"/>
              </p:cNvSpPr>
              <p:nvPr/>
            </p:nvSpPr>
            <p:spPr bwMode="auto">
              <a:xfrm>
                <a:off x="4376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69" name="Rectangle 96"/>
              <p:cNvSpPr>
                <a:spLocks noChangeArrowheads="1"/>
              </p:cNvSpPr>
              <p:nvPr/>
            </p:nvSpPr>
            <p:spPr bwMode="auto">
              <a:xfrm>
                <a:off x="4375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0" name="Rectangle 97"/>
              <p:cNvSpPr>
                <a:spLocks noChangeArrowheads="1"/>
              </p:cNvSpPr>
              <p:nvPr/>
            </p:nvSpPr>
            <p:spPr bwMode="auto">
              <a:xfrm>
                <a:off x="443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1" name="Freeform 98"/>
              <p:cNvSpPr>
                <a:spLocks noEditPoints="1"/>
              </p:cNvSpPr>
              <p:nvPr/>
            </p:nvSpPr>
            <p:spPr bwMode="auto">
              <a:xfrm>
                <a:off x="4436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2" name="Rectangle 99"/>
              <p:cNvSpPr>
                <a:spLocks noChangeArrowheads="1"/>
              </p:cNvSpPr>
              <p:nvPr/>
            </p:nvSpPr>
            <p:spPr bwMode="auto">
              <a:xfrm>
                <a:off x="4434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3" name="Rectangle 100"/>
              <p:cNvSpPr>
                <a:spLocks noChangeArrowheads="1"/>
              </p:cNvSpPr>
              <p:nvPr/>
            </p:nvSpPr>
            <p:spPr bwMode="auto">
              <a:xfrm>
                <a:off x="4486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4" name="Freeform 101"/>
              <p:cNvSpPr>
                <a:spLocks noEditPoints="1"/>
              </p:cNvSpPr>
              <p:nvPr/>
            </p:nvSpPr>
            <p:spPr bwMode="auto">
              <a:xfrm>
                <a:off x="4488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5" name="Rectangle 102"/>
              <p:cNvSpPr>
                <a:spLocks noChangeArrowheads="1"/>
              </p:cNvSpPr>
              <p:nvPr/>
            </p:nvSpPr>
            <p:spPr bwMode="auto">
              <a:xfrm>
                <a:off x="4486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6" name="Rectangle 103"/>
              <p:cNvSpPr>
                <a:spLocks noChangeArrowheads="1"/>
              </p:cNvSpPr>
              <p:nvPr/>
            </p:nvSpPr>
            <p:spPr bwMode="auto">
              <a:xfrm>
                <a:off x="484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7" name="Freeform 104"/>
              <p:cNvSpPr>
                <a:spLocks noEditPoints="1"/>
              </p:cNvSpPr>
              <p:nvPr/>
            </p:nvSpPr>
            <p:spPr bwMode="auto">
              <a:xfrm>
                <a:off x="4844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8" name="Rectangle 105"/>
              <p:cNvSpPr>
                <a:spLocks noChangeArrowheads="1"/>
              </p:cNvSpPr>
              <p:nvPr/>
            </p:nvSpPr>
            <p:spPr bwMode="auto">
              <a:xfrm>
                <a:off x="484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79" name="Rectangle 106"/>
              <p:cNvSpPr>
                <a:spLocks noChangeArrowheads="1"/>
              </p:cNvSpPr>
              <p:nvPr/>
            </p:nvSpPr>
            <p:spPr bwMode="auto">
              <a:xfrm>
                <a:off x="502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0" name="Freeform 107"/>
              <p:cNvSpPr>
                <a:spLocks noEditPoints="1"/>
              </p:cNvSpPr>
              <p:nvPr/>
            </p:nvSpPr>
            <p:spPr bwMode="auto">
              <a:xfrm>
                <a:off x="5024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1" name="Rectangle 108"/>
              <p:cNvSpPr>
                <a:spLocks noChangeArrowheads="1"/>
              </p:cNvSpPr>
              <p:nvPr/>
            </p:nvSpPr>
            <p:spPr bwMode="auto">
              <a:xfrm>
                <a:off x="502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2" name="Rectangle 109"/>
              <p:cNvSpPr>
                <a:spLocks noChangeArrowheads="1"/>
              </p:cNvSpPr>
              <p:nvPr/>
            </p:nvSpPr>
            <p:spPr bwMode="auto">
              <a:xfrm>
                <a:off x="515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3" name="Freeform 110"/>
              <p:cNvSpPr>
                <a:spLocks noEditPoints="1"/>
              </p:cNvSpPr>
              <p:nvPr/>
            </p:nvSpPr>
            <p:spPr bwMode="auto">
              <a:xfrm>
                <a:off x="5152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4" name="Rectangle 111"/>
              <p:cNvSpPr>
                <a:spLocks noChangeArrowheads="1"/>
              </p:cNvSpPr>
              <p:nvPr/>
            </p:nvSpPr>
            <p:spPr bwMode="auto">
              <a:xfrm>
                <a:off x="515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5" name="Rectangle 112"/>
              <p:cNvSpPr>
                <a:spLocks noChangeArrowheads="1"/>
              </p:cNvSpPr>
              <p:nvPr/>
            </p:nvSpPr>
            <p:spPr bwMode="auto">
              <a:xfrm>
                <a:off x="5249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6" name="Freeform 113"/>
              <p:cNvSpPr>
                <a:spLocks noEditPoints="1"/>
              </p:cNvSpPr>
              <p:nvPr/>
            </p:nvSpPr>
            <p:spPr bwMode="auto">
              <a:xfrm>
                <a:off x="5252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7" name="Rectangle 114"/>
              <p:cNvSpPr>
                <a:spLocks noChangeArrowheads="1"/>
              </p:cNvSpPr>
              <p:nvPr/>
            </p:nvSpPr>
            <p:spPr bwMode="auto">
              <a:xfrm>
                <a:off x="5249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8" name="Rectangle 115"/>
              <p:cNvSpPr>
                <a:spLocks noChangeArrowheads="1"/>
              </p:cNvSpPr>
              <p:nvPr/>
            </p:nvSpPr>
            <p:spPr bwMode="auto">
              <a:xfrm>
                <a:off x="533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89" name="Freeform 116"/>
              <p:cNvSpPr>
                <a:spLocks noEditPoints="1"/>
              </p:cNvSpPr>
              <p:nvPr/>
            </p:nvSpPr>
            <p:spPr bwMode="auto">
              <a:xfrm>
                <a:off x="5333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0" name="Rectangle 117"/>
              <p:cNvSpPr>
                <a:spLocks noChangeArrowheads="1"/>
              </p:cNvSpPr>
              <p:nvPr/>
            </p:nvSpPr>
            <p:spPr bwMode="auto">
              <a:xfrm>
                <a:off x="533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1" name="Rectangle 118"/>
              <p:cNvSpPr>
                <a:spLocks noChangeArrowheads="1"/>
              </p:cNvSpPr>
              <p:nvPr/>
            </p:nvSpPr>
            <p:spPr bwMode="auto">
              <a:xfrm>
                <a:off x="540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2" name="Freeform 119"/>
              <p:cNvSpPr>
                <a:spLocks noEditPoints="1"/>
              </p:cNvSpPr>
              <p:nvPr/>
            </p:nvSpPr>
            <p:spPr bwMode="auto">
              <a:xfrm>
                <a:off x="5402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3" name="Rectangle 120"/>
              <p:cNvSpPr>
                <a:spLocks noChangeArrowheads="1"/>
              </p:cNvSpPr>
              <p:nvPr/>
            </p:nvSpPr>
            <p:spPr bwMode="auto">
              <a:xfrm>
                <a:off x="5402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4" name="Rectangle 121"/>
              <p:cNvSpPr>
                <a:spLocks noChangeArrowheads="1"/>
              </p:cNvSpPr>
              <p:nvPr/>
            </p:nvSpPr>
            <p:spPr bwMode="auto">
              <a:xfrm>
                <a:off x="546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5" name="Freeform 122"/>
              <p:cNvSpPr>
                <a:spLocks noEditPoints="1"/>
              </p:cNvSpPr>
              <p:nvPr/>
            </p:nvSpPr>
            <p:spPr bwMode="auto">
              <a:xfrm>
                <a:off x="5461" y="98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6" name="Rectangle 123"/>
              <p:cNvSpPr>
                <a:spLocks noChangeArrowheads="1"/>
              </p:cNvSpPr>
              <p:nvPr/>
            </p:nvSpPr>
            <p:spPr bwMode="auto">
              <a:xfrm>
                <a:off x="5461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7" name="Rectangle 124"/>
              <p:cNvSpPr>
                <a:spLocks noChangeArrowheads="1"/>
              </p:cNvSpPr>
              <p:nvPr/>
            </p:nvSpPr>
            <p:spPr bwMode="auto">
              <a:xfrm>
                <a:off x="5513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8" name="Freeform 125"/>
              <p:cNvSpPr>
                <a:spLocks noEditPoints="1"/>
              </p:cNvSpPr>
              <p:nvPr/>
            </p:nvSpPr>
            <p:spPr bwMode="auto">
              <a:xfrm>
                <a:off x="5514" y="980"/>
                <a:ext cx="2" cy="1243"/>
              </a:xfrm>
              <a:custGeom>
                <a:avLst/>
                <a:gdLst>
                  <a:gd name="T0" fmla="*/ 0 w 2"/>
                  <a:gd name="T1" fmla="*/ 1212 h 1243"/>
                  <a:gd name="T2" fmla="*/ 2 w 2"/>
                  <a:gd name="T3" fmla="*/ 1187 h 1243"/>
                  <a:gd name="T4" fmla="*/ 0 w 2"/>
                  <a:gd name="T5" fmla="*/ 1173 h 1243"/>
                  <a:gd name="T6" fmla="*/ 2 w 2"/>
                  <a:gd name="T7" fmla="*/ 1142 h 1243"/>
                  <a:gd name="T8" fmla="*/ 2 w 2"/>
                  <a:gd name="T9" fmla="*/ 1132 h 1243"/>
                  <a:gd name="T10" fmla="*/ 0 w 2"/>
                  <a:gd name="T11" fmla="*/ 1100 h 1243"/>
                  <a:gd name="T12" fmla="*/ 2 w 2"/>
                  <a:gd name="T13" fmla="*/ 1076 h 1243"/>
                  <a:gd name="T14" fmla="*/ 0 w 2"/>
                  <a:gd name="T15" fmla="*/ 1062 h 1243"/>
                  <a:gd name="T16" fmla="*/ 2 w 2"/>
                  <a:gd name="T17" fmla="*/ 1031 h 1243"/>
                  <a:gd name="T18" fmla="*/ 2 w 2"/>
                  <a:gd name="T19" fmla="*/ 1020 h 1243"/>
                  <a:gd name="T20" fmla="*/ 0 w 2"/>
                  <a:gd name="T21" fmla="*/ 989 h 1243"/>
                  <a:gd name="T22" fmla="*/ 2 w 2"/>
                  <a:gd name="T23" fmla="*/ 965 h 1243"/>
                  <a:gd name="T24" fmla="*/ 0 w 2"/>
                  <a:gd name="T25" fmla="*/ 951 h 1243"/>
                  <a:gd name="T26" fmla="*/ 2 w 2"/>
                  <a:gd name="T27" fmla="*/ 919 h 1243"/>
                  <a:gd name="T28" fmla="*/ 2 w 2"/>
                  <a:gd name="T29" fmla="*/ 909 h 1243"/>
                  <a:gd name="T30" fmla="*/ 0 w 2"/>
                  <a:gd name="T31" fmla="*/ 878 h 1243"/>
                  <a:gd name="T32" fmla="*/ 2 w 2"/>
                  <a:gd name="T33" fmla="*/ 853 h 1243"/>
                  <a:gd name="T34" fmla="*/ 0 w 2"/>
                  <a:gd name="T35" fmla="*/ 839 h 1243"/>
                  <a:gd name="T36" fmla="*/ 2 w 2"/>
                  <a:gd name="T37" fmla="*/ 808 h 1243"/>
                  <a:gd name="T38" fmla="*/ 2 w 2"/>
                  <a:gd name="T39" fmla="*/ 797 h 1243"/>
                  <a:gd name="T40" fmla="*/ 0 w 2"/>
                  <a:gd name="T41" fmla="*/ 766 h 1243"/>
                  <a:gd name="T42" fmla="*/ 2 w 2"/>
                  <a:gd name="T43" fmla="*/ 742 h 1243"/>
                  <a:gd name="T44" fmla="*/ 0 w 2"/>
                  <a:gd name="T45" fmla="*/ 728 h 1243"/>
                  <a:gd name="T46" fmla="*/ 2 w 2"/>
                  <a:gd name="T47" fmla="*/ 697 h 1243"/>
                  <a:gd name="T48" fmla="*/ 2 w 2"/>
                  <a:gd name="T49" fmla="*/ 686 h 1243"/>
                  <a:gd name="T50" fmla="*/ 0 w 2"/>
                  <a:gd name="T51" fmla="*/ 655 h 1243"/>
                  <a:gd name="T52" fmla="*/ 2 w 2"/>
                  <a:gd name="T53" fmla="*/ 630 h 1243"/>
                  <a:gd name="T54" fmla="*/ 0 w 2"/>
                  <a:gd name="T55" fmla="*/ 616 h 1243"/>
                  <a:gd name="T56" fmla="*/ 2 w 2"/>
                  <a:gd name="T57" fmla="*/ 585 h 1243"/>
                  <a:gd name="T58" fmla="*/ 2 w 2"/>
                  <a:gd name="T59" fmla="*/ 575 h 1243"/>
                  <a:gd name="T60" fmla="*/ 0 w 2"/>
                  <a:gd name="T61" fmla="*/ 543 h 1243"/>
                  <a:gd name="T62" fmla="*/ 2 w 2"/>
                  <a:gd name="T63" fmla="*/ 519 h 1243"/>
                  <a:gd name="T64" fmla="*/ 0 w 2"/>
                  <a:gd name="T65" fmla="*/ 505 h 1243"/>
                  <a:gd name="T66" fmla="*/ 2 w 2"/>
                  <a:gd name="T67" fmla="*/ 474 h 1243"/>
                  <a:gd name="T68" fmla="*/ 2 w 2"/>
                  <a:gd name="T69" fmla="*/ 463 h 1243"/>
                  <a:gd name="T70" fmla="*/ 0 w 2"/>
                  <a:gd name="T71" fmla="*/ 432 h 1243"/>
                  <a:gd name="T72" fmla="*/ 2 w 2"/>
                  <a:gd name="T73" fmla="*/ 408 h 1243"/>
                  <a:gd name="T74" fmla="*/ 0 w 2"/>
                  <a:gd name="T75" fmla="*/ 394 h 1243"/>
                  <a:gd name="T76" fmla="*/ 2 w 2"/>
                  <a:gd name="T77" fmla="*/ 362 h 1243"/>
                  <a:gd name="T78" fmla="*/ 2 w 2"/>
                  <a:gd name="T79" fmla="*/ 352 h 1243"/>
                  <a:gd name="T80" fmla="*/ 0 w 2"/>
                  <a:gd name="T81" fmla="*/ 321 h 1243"/>
                  <a:gd name="T82" fmla="*/ 2 w 2"/>
                  <a:gd name="T83" fmla="*/ 296 h 1243"/>
                  <a:gd name="T84" fmla="*/ 0 w 2"/>
                  <a:gd name="T85" fmla="*/ 282 h 1243"/>
                  <a:gd name="T86" fmla="*/ 2 w 2"/>
                  <a:gd name="T87" fmla="*/ 251 h 1243"/>
                  <a:gd name="T88" fmla="*/ 2 w 2"/>
                  <a:gd name="T89" fmla="*/ 240 h 1243"/>
                  <a:gd name="T90" fmla="*/ 0 w 2"/>
                  <a:gd name="T91" fmla="*/ 209 h 1243"/>
                  <a:gd name="T92" fmla="*/ 2 w 2"/>
                  <a:gd name="T93" fmla="*/ 185 h 1243"/>
                  <a:gd name="T94" fmla="*/ 0 w 2"/>
                  <a:gd name="T95" fmla="*/ 171 h 1243"/>
                  <a:gd name="T96" fmla="*/ 2 w 2"/>
                  <a:gd name="T97" fmla="*/ 140 h 1243"/>
                  <a:gd name="T98" fmla="*/ 2 w 2"/>
                  <a:gd name="T99" fmla="*/ 129 h 1243"/>
                  <a:gd name="T100" fmla="*/ 0 w 2"/>
                  <a:gd name="T101" fmla="*/ 98 h 1243"/>
                  <a:gd name="T102" fmla="*/ 2 w 2"/>
                  <a:gd name="T103" fmla="*/ 73 h 1243"/>
                  <a:gd name="T104" fmla="*/ 0 w 2"/>
                  <a:gd name="T105" fmla="*/ 59 h 1243"/>
                  <a:gd name="T106" fmla="*/ 2 w 2"/>
                  <a:gd name="T107" fmla="*/ 28 h 1243"/>
                  <a:gd name="T108" fmla="*/ 2 w 2"/>
                  <a:gd name="T109" fmla="*/ 18 h 1243"/>
                  <a:gd name="T110" fmla="*/ 0 w 2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1243">
                    <a:moveTo>
                      <a:pt x="2" y="1229"/>
                    </a:moveTo>
                    <a:lnTo>
                      <a:pt x="2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2" y="1229"/>
                    </a:lnTo>
                    <a:close/>
                    <a:moveTo>
                      <a:pt x="2" y="1215"/>
                    </a:moveTo>
                    <a:lnTo>
                      <a:pt x="2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2" y="1215"/>
                    </a:lnTo>
                    <a:close/>
                    <a:moveTo>
                      <a:pt x="2" y="1201"/>
                    </a:moveTo>
                    <a:lnTo>
                      <a:pt x="2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2" y="1201"/>
                    </a:lnTo>
                    <a:close/>
                    <a:moveTo>
                      <a:pt x="2" y="1187"/>
                    </a:moveTo>
                    <a:lnTo>
                      <a:pt x="2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2" y="1187"/>
                    </a:lnTo>
                    <a:close/>
                    <a:moveTo>
                      <a:pt x="2" y="1173"/>
                    </a:moveTo>
                    <a:lnTo>
                      <a:pt x="2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2" y="1173"/>
                    </a:lnTo>
                    <a:close/>
                    <a:moveTo>
                      <a:pt x="2" y="1160"/>
                    </a:moveTo>
                    <a:lnTo>
                      <a:pt x="2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2" y="1160"/>
                    </a:lnTo>
                    <a:close/>
                    <a:moveTo>
                      <a:pt x="2" y="1146"/>
                    </a:moveTo>
                    <a:lnTo>
                      <a:pt x="2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2" y="1146"/>
                    </a:lnTo>
                    <a:close/>
                    <a:moveTo>
                      <a:pt x="2" y="1132"/>
                    </a:moveTo>
                    <a:lnTo>
                      <a:pt x="2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2" y="1132"/>
                    </a:lnTo>
                    <a:close/>
                    <a:moveTo>
                      <a:pt x="2" y="1118"/>
                    </a:moveTo>
                    <a:lnTo>
                      <a:pt x="2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2" y="1118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7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2" y="797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1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2" y="421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243"/>
                    </a:moveTo>
                    <a:lnTo>
                      <a:pt x="2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2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99" name="Rectangle 126"/>
              <p:cNvSpPr>
                <a:spLocks noChangeArrowheads="1"/>
              </p:cNvSpPr>
              <p:nvPr/>
            </p:nvSpPr>
            <p:spPr bwMode="auto">
              <a:xfrm>
                <a:off x="5513" y="98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0" name="Rectangle 127"/>
              <p:cNvSpPr>
                <a:spLocks noChangeArrowheads="1"/>
              </p:cNvSpPr>
              <p:nvPr/>
            </p:nvSpPr>
            <p:spPr bwMode="auto">
              <a:xfrm>
                <a:off x="431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1" name="Rectangle 128"/>
              <p:cNvSpPr>
                <a:spLocks noChangeArrowheads="1"/>
              </p:cNvSpPr>
              <p:nvPr/>
            </p:nvSpPr>
            <p:spPr bwMode="auto">
              <a:xfrm>
                <a:off x="433" y="970"/>
                <a:ext cx="3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2" name="Rectangle 129"/>
              <p:cNvSpPr>
                <a:spLocks noChangeArrowheads="1"/>
              </p:cNvSpPr>
              <p:nvPr/>
            </p:nvSpPr>
            <p:spPr bwMode="auto">
              <a:xfrm>
                <a:off x="431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3" name="Rectangle 130"/>
              <p:cNvSpPr>
                <a:spLocks noChangeArrowheads="1"/>
              </p:cNvSpPr>
              <p:nvPr/>
            </p:nvSpPr>
            <p:spPr bwMode="auto">
              <a:xfrm>
                <a:off x="1458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4" name="Rectangle 131"/>
              <p:cNvSpPr>
                <a:spLocks noChangeArrowheads="1"/>
              </p:cNvSpPr>
              <p:nvPr/>
            </p:nvSpPr>
            <p:spPr bwMode="auto">
              <a:xfrm>
                <a:off x="1458" y="970"/>
                <a:ext cx="4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5" name="Rectangle 132"/>
              <p:cNvSpPr>
                <a:spLocks noChangeArrowheads="1"/>
              </p:cNvSpPr>
              <p:nvPr/>
            </p:nvSpPr>
            <p:spPr bwMode="auto">
              <a:xfrm>
                <a:off x="1458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6" name="Rectangle 133"/>
              <p:cNvSpPr>
                <a:spLocks noChangeArrowheads="1"/>
              </p:cNvSpPr>
              <p:nvPr/>
            </p:nvSpPr>
            <p:spPr bwMode="auto">
              <a:xfrm>
                <a:off x="2481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7" name="Rectangle 134"/>
              <p:cNvSpPr>
                <a:spLocks noChangeArrowheads="1"/>
              </p:cNvSpPr>
              <p:nvPr/>
            </p:nvSpPr>
            <p:spPr bwMode="auto">
              <a:xfrm>
                <a:off x="2484" y="970"/>
                <a:ext cx="3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8" name="Rectangle 135"/>
              <p:cNvSpPr>
                <a:spLocks noChangeArrowheads="1"/>
              </p:cNvSpPr>
              <p:nvPr/>
            </p:nvSpPr>
            <p:spPr bwMode="auto">
              <a:xfrm>
                <a:off x="2481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09" name="Rectangle 136"/>
              <p:cNvSpPr>
                <a:spLocks noChangeArrowheads="1"/>
              </p:cNvSpPr>
              <p:nvPr/>
            </p:nvSpPr>
            <p:spPr bwMode="auto">
              <a:xfrm>
                <a:off x="3508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0" name="Rectangle 137"/>
              <p:cNvSpPr>
                <a:spLocks noChangeArrowheads="1"/>
              </p:cNvSpPr>
              <p:nvPr/>
            </p:nvSpPr>
            <p:spPr bwMode="auto">
              <a:xfrm>
                <a:off x="3509" y="970"/>
                <a:ext cx="4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1" name="Rectangle 138"/>
              <p:cNvSpPr>
                <a:spLocks noChangeArrowheads="1"/>
              </p:cNvSpPr>
              <p:nvPr/>
            </p:nvSpPr>
            <p:spPr bwMode="auto">
              <a:xfrm>
                <a:off x="3508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2" name="Rectangle 139"/>
              <p:cNvSpPr>
                <a:spLocks noChangeArrowheads="1"/>
              </p:cNvSpPr>
              <p:nvPr/>
            </p:nvSpPr>
            <p:spPr bwMode="auto">
              <a:xfrm>
                <a:off x="4532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3" name="Rectangle 140"/>
              <p:cNvSpPr>
                <a:spLocks noChangeArrowheads="1"/>
              </p:cNvSpPr>
              <p:nvPr/>
            </p:nvSpPr>
            <p:spPr bwMode="auto">
              <a:xfrm>
                <a:off x="4535" y="970"/>
                <a:ext cx="3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4" name="Rectangle 141"/>
              <p:cNvSpPr>
                <a:spLocks noChangeArrowheads="1"/>
              </p:cNvSpPr>
              <p:nvPr/>
            </p:nvSpPr>
            <p:spPr bwMode="auto">
              <a:xfrm>
                <a:off x="4532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5" name="Rectangle 142"/>
              <p:cNvSpPr>
                <a:spLocks noChangeArrowheads="1"/>
              </p:cNvSpPr>
              <p:nvPr/>
            </p:nvSpPr>
            <p:spPr bwMode="auto">
              <a:xfrm>
                <a:off x="5558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6" name="Rectangle 143"/>
              <p:cNvSpPr>
                <a:spLocks noChangeArrowheads="1"/>
              </p:cNvSpPr>
              <p:nvPr/>
            </p:nvSpPr>
            <p:spPr bwMode="auto">
              <a:xfrm>
                <a:off x="5560" y="970"/>
                <a:ext cx="4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7" name="Rectangle 144"/>
              <p:cNvSpPr>
                <a:spLocks noChangeArrowheads="1"/>
              </p:cNvSpPr>
              <p:nvPr/>
            </p:nvSpPr>
            <p:spPr bwMode="auto">
              <a:xfrm>
                <a:off x="5558" y="97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8" name="Rectangle 145"/>
              <p:cNvSpPr>
                <a:spLocks noChangeArrowheads="1"/>
              </p:cNvSpPr>
              <p:nvPr/>
            </p:nvSpPr>
            <p:spPr bwMode="auto">
              <a:xfrm>
                <a:off x="434" y="222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19" name="Rectangle 146"/>
              <p:cNvSpPr>
                <a:spLocks noChangeArrowheads="1"/>
              </p:cNvSpPr>
              <p:nvPr/>
            </p:nvSpPr>
            <p:spPr bwMode="auto">
              <a:xfrm>
                <a:off x="434" y="2221"/>
                <a:ext cx="5128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0" name="Rectangle 147"/>
              <p:cNvSpPr>
                <a:spLocks noChangeArrowheads="1"/>
              </p:cNvSpPr>
              <p:nvPr/>
            </p:nvSpPr>
            <p:spPr bwMode="auto">
              <a:xfrm>
                <a:off x="434" y="222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1" name="Rectangle 148"/>
              <p:cNvSpPr>
                <a:spLocks noChangeArrowheads="1"/>
              </p:cNvSpPr>
              <p:nvPr/>
            </p:nvSpPr>
            <p:spPr bwMode="auto">
              <a:xfrm>
                <a:off x="434" y="206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2" name="Rectangle 149"/>
              <p:cNvSpPr>
                <a:spLocks noChangeArrowheads="1"/>
              </p:cNvSpPr>
              <p:nvPr/>
            </p:nvSpPr>
            <p:spPr bwMode="auto">
              <a:xfrm>
                <a:off x="434" y="2065"/>
                <a:ext cx="5128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3" name="Rectangle 150"/>
              <p:cNvSpPr>
                <a:spLocks noChangeArrowheads="1"/>
              </p:cNvSpPr>
              <p:nvPr/>
            </p:nvSpPr>
            <p:spPr bwMode="auto">
              <a:xfrm>
                <a:off x="434" y="206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4" name="Rectangle 151"/>
              <p:cNvSpPr>
                <a:spLocks noChangeArrowheads="1"/>
              </p:cNvSpPr>
              <p:nvPr/>
            </p:nvSpPr>
            <p:spPr bwMode="auto">
              <a:xfrm>
                <a:off x="434" y="190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5" name="Rectangle 152"/>
              <p:cNvSpPr>
                <a:spLocks noChangeArrowheads="1"/>
              </p:cNvSpPr>
              <p:nvPr/>
            </p:nvSpPr>
            <p:spPr bwMode="auto">
              <a:xfrm>
                <a:off x="434" y="1908"/>
                <a:ext cx="5128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6" name="Rectangle 153"/>
              <p:cNvSpPr>
                <a:spLocks noChangeArrowheads="1"/>
              </p:cNvSpPr>
              <p:nvPr/>
            </p:nvSpPr>
            <p:spPr bwMode="auto">
              <a:xfrm>
                <a:off x="434" y="190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7" name="Rectangle 154"/>
              <p:cNvSpPr>
                <a:spLocks noChangeArrowheads="1"/>
              </p:cNvSpPr>
              <p:nvPr/>
            </p:nvSpPr>
            <p:spPr bwMode="auto">
              <a:xfrm>
                <a:off x="434" y="175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8" name="Rectangle 155"/>
              <p:cNvSpPr>
                <a:spLocks noChangeArrowheads="1"/>
              </p:cNvSpPr>
              <p:nvPr/>
            </p:nvSpPr>
            <p:spPr bwMode="auto">
              <a:xfrm>
                <a:off x="434" y="1751"/>
                <a:ext cx="5128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29" name="Rectangle 156"/>
              <p:cNvSpPr>
                <a:spLocks noChangeArrowheads="1"/>
              </p:cNvSpPr>
              <p:nvPr/>
            </p:nvSpPr>
            <p:spPr bwMode="auto">
              <a:xfrm>
                <a:off x="434" y="175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0" name="Rectangle 157"/>
              <p:cNvSpPr>
                <a:spLocks noChangeArrowheads="1"/>
              </p:cNvSpPr>
              <p:nvPr/>
            </p:nvSpPr>
            <p:spPr bwMode="auto">
              <a:xfrm>
                <a:off x="434" y="159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1" name="Rectangle 158"/>
              <p:cNvSpPr>
                <a:spLocks noChangeArrowheads="1"/>
              </p:cNvSpPr>
              <p:nvPr/>
            </p:nvSpPr>
            <p:spPr bwMode="auto">
              <a:xfrm>
                <a:off x="434" y="1595"/>
                <a:ext cx="5128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2" name="Rectangle 159"/>
              <p:cNvSpPr>
                <a:spLocks noChangeArrowheads="1"/>
              </p:cNvSpPr>
              <p:nvPr/>
            </p:nvSpPr>
            <p:spPr bwMode="auto">
              <a:xfrm>
                <a:off x="434" y="159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3" name="Rectangle 160"/>
              <p:cNvSpPr>
                <a:spLocks noChangeArrowheads="1"/>
              </p:cNvSpPr>
              <p:nvPr/>
            </p:nvSpPr>
            <p:spPr bwMode="auto">
              <a:xfrm>
                <a:off x="434" y="143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4" name="Rectangle 161"/>
              <p:cNvSpPr>
                <a:spLocks noChangeArrowheads="1"/>
              </p:cNvSpPr>
              <p:nvPr/>
            </p:nvSpPr>
            <p:spPr bwMode="auto">
              <a:xfrm>
                <a:off x="434" y="1438"/>
                <a:ext cx="5128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5" name="Rectangle 162"/>
              <p:cNvSpPr>
                <a:spLocks noChangeArrowheads="1"/>
              </p:cNvSpPr>
              <p:nvPr/>
            </p:nvSpPr>
            <p:spPr bwMode="auto">
              <a:xfrm>
                <a:off x="434" y="143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6" name="Rectangle 163"/>
              <p:cNvSpPr>
                <a:spLocks noChangeArrowheads="1"/>
              </p:cNvSpPr>
              <p:nvPr/>
            </p:nvSpPr>
            <p:spPr bwMode="auto">
              <a:xfrm>
                <a:off x="434" y="128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7" name="Rectangle 164"/>
              <p:cNvSpPr>
                <a:spLocks noChangeArrowheads="1"/>
              </p:cNvSpPr>
              <p:nvPr/>
            </p:nvSpPr>
            <p:spPr bwMode="auto">
              <a:xfrm>
                <a:off x="434" y="1281"/>
                <a:ext cx="5128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8" name="Rectangle 165"/>
              <p:cNvSpPr>
                <a:spLocks noChangeArrowheads="1"/>
              </p:cNvSpPr>
              <p:nvPr/>
            </p:nvSpPr>
            <p:spPr bwMode="auto">
              <a:xfrm>
                <a:off x="434" y="128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39" name="Rectangle 166"/>
              <p:cNvSpPr>
                <a:spLocks noChangeArrowheads="1"/>
              </p:cNvSpPr>
              <p:nvPr/>
            </p:nvSpPr>
            <p:spPr bwMode="auto">
              <a:xfrm>
                <a:off x="434" y="112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0" name="Rectangle 167"/>
              <p:cNvSpPr>
                <a:spLocks noChangeArrowheads="1"/>
              </p:cNvSpPr>
              <p:nvPr/>
            </p:nvSpPr>
            <p:spPr bwMode="auto">
              <a:xfrm>
                <a:off x="434" y="1125"/>
                <a:ext cx="5128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1" name="Rectangle 168"/>
              <p:cNvSpPr>
                <a:spLocks noChangeArrowheads="1"/>
              </p:cNvSpPr>
              <p:nvPr/>
            </p:nvSpPr>
            <p:spPr bwMode="auto">
              <a:xfrm>
                <a:off x="434" y="112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2" name="Rectangle 169"/>
              <p:cNvSpPr>
                <a:spLocks noChangeArrowheads="1"/>
              </p:cNvSpPr>
              <p:nvPr/>
            </p:nvSpPr>
            <p:spPr bwMode="auto">
              <a:xfrm>
                <a:off x="434" y="96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3" name="Rectangle 170"/>
              <p:cNvSpPr>
                <a:spLocks noChangeArrowheads="1"/>
              </p:cNvSpPr>
              <p:nvPr/>
            </p:nvSpPr>
            <p:spPr bwMode="auto">
              <a:xfrm>
                <a:off x="434" y="968"/>
                <a:ext cx="5128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4" name="Rectangle 171"/>
              <p:cNvSpPr>
                <a:spLocks noChangeArrowheads="1"/>
              </p:cNvSpPr>
              <p:nvPr/>
            </p:nvSpPr>
            <p:spPr bwMode="auto">
              <a:xfrm>
                <a:off x="434" y="96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5" name="Line 172"/>
              <p:cNvSpPr>
                <a:spLocks noChangeShapeType="1"/>
              </p:cNvSpPr>
              <p:nvPr/>
            </p:nvSpPr>
            <p:spPr bwMode="auto">
              <a:xfrm>
                <a:off x="434" y="2223"/>
                <a:ext cx="5128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6" name="Line 173"/>
              <p:cNvSpPr>
                <a:spLocks noChangeShapeType="1"/>
              </p:cNvSpPr>
              <p:nvPr/>
            </p:nvSpPr>
            <p:spPr bwMode="auto">
              <a:xfrm>
                <a:off x="434" y="970"/>
                <a:ext cx="5128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7" name="Line 174"/>
              <p:cNvSpPr>
                <a:spLocks noChangeShapeType="1"/>
              </p:cNvSpPr>
              <p:nvPr/>
            </p:nvSpPr>
            <p:spPr bwMode="auto">
              <a:xfrm flipV="1">
                <a:off x="434" y="217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8" name="Line 175"/>
              <p:cNvSpPr>
                <a:spLocks noChangeShapeType="1"/>
              </p:cNvSpPr>
              <p:nvPr/>
            </p:nvSpPr>
            <p:spPr bwMode="auto">
              <a:xfrm flipV="1">
                <a:off x="1460" y="217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49" name="Line 176"/>
              <p:cNvSpPr>
                <a:spLocks noChangeShapeType="1"/>
              </p:cNvSpPr>
              <p:nvPr/>
            </p:nvSpPr>
            <p:spPr bwMode="auto">
              <a:xfrm flipV="1">
                <a:off x="2486" y="217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0" name="Line 177"/>
              <p:cNvSpPr>
                <a:spLocks noChangeShapeType="1"/>
              </p:cNvSpPr>
              <p:nvPr/>
            </p:nvSpPr>
            <p:spPr bwMode="auto">
              <a:xfrm flipV="1">
                <a:off x="3511" y="217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1" name="Line 178"/>
              <p:cNvSpPr>
                <a:spLocks noChangeShapeType="1"/>
              </p:cNvSpPr>
              <p:nvPr/>
            </p:nvSpPr>
            <p:spPr bwMode="auto">
              <a:xfrm flipV="1">
                <a:off x="4537" y="217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2" name="Line 179"/>
              <p:cNvSpPr>
                <a:spLocks noChangeShapeType="1"/>
              </p:cNvSpPr>
              <p:nvPr/>
            </p:nvSpPr>
            <p:spPr bwMode="auto">
              <a:xfrm flipV="1">
                <a:off x="5562" y="217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3" name="Line 180"/>
              <p:cNvSpPr>
                <a:spLocks noChangeShapeType="1"/>
              </p:cNvSpPr>
              <p:nvPr/>
            </p:nvSpPr>
            <p:spPr bwMode="auto">
              <a:xfrm>
                <a:off x="434" y="97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4" name="Line 181"/>
              <p:cNvSpPr>
                <a:spLocks noChangeShapeType="1"/>
              </p:cNvSpPr>
              <p:nvPr/>
            </p:nvSpPr>
            <p:spPr bwMode="auto">
              <a:xfrm>
                <a:off x="1460" y="97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5" name="Line 182"/>
              <p:cNvSpPr>
                <a:spLocks noChangeShapeType="1"/>
              </p:cNvSpPr>
              <p:nvPr/>
            </p:nvSpPr>
            <p:spPr bwMode="auto">
              <a:xfrm>
                <a:off x="2486" y="97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6" name="Line 183"/>
              <p:cNvSpPr>
                <a:spLocks noChangeShapeType="1"/>
              </p:cNvSpPr>
              <p:nvPr/>
            </p:nvSpPr>
            <p:spPr bwMode="auto">
              <a:xfrm>
                <a:off x="3511" y="97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7" name="Line 184"/>
              <p:cNvSpPr>
                <a:spLocks noChangeShapeType="1"/>
              </p:cNvSpPr>
              <p:nvPr/>
            </p:nvSpPr>
            <p:spPr bwMode="auto">
              <a:xfrm>
                <a:off x="4537" y="97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8" name="Line 185"/>
              <p:cNvSpPr>
                <a:spLocks noChangeShapeType="1"/>
              </p:cNvSpPr>
              <p:nvPr/>
            </p:nvSpPr>
            <p:spPr bwMode="auto">
              <a:xfrm>
                <a:off x="5562" y="97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59" name="Line 186"/>
              <p:cNvSpPr>
                <a:spLocks noChangeShapeType="1"/>
              </p:cNvSpPr>
              <p:nvPr/>
            </p:nvSpPr>
            <p:spPr bwMode="auto">
              <a:xfrm flipV="1">
                <a:off x="434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0" name="Line 187"/>
              <p:cNvSpPr>
                <a:spLocks noChangeShapeType="1"/>
              </p:cNvSpPr>
              <p:nvPr/>
            </p:nvSpPr>
            <p:spPr bwMode="auto">
              <a:xfrm flipV="1">
                <a:off x="743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1" name="Line 188"/>
              <p:cNvSpPr>
                <a:spLocks noChangeShapeType="1"/>
              </p:cNvSpPr>
              <p:nvPr/>
            </p:nvSpPr>
            <p:spPr bwMode="auto">
              <a:xfrm flipV="1">
                <a:off x="924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2" name="Line 189"/>
              <p:cNvSpPr>
                <a:spLocks noChangeShapeType="1"/>
              </p:cNvSpPr>
              <p:nvPr/>
            </p:nvSpPr>
            <p:spPr bwMode="auto">
              <a:xfrm flipV="1">
                <a:off x="1052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3" name="Line 190"/>
              <p:cNvSpPr>
                <a:spLocks noChangeShapeType="1"/>
              </p:cNvSpPr>
              <p:nvPr/>
            </p:nvSpPr>
            <p:spPr bwMode="auto">
              <a:xfrm flipV="1">
                <a:off x="1151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4" name="Line 191"/>
              <p:cNvSpPr>
                <a:spLocks noChangeShapeType="1"/>
              </p:cNvSpPr>
              <p:nvPr/>
            </p:nvSpPr>
            <p:spPr bwMode="auto">
              <a:xfrm flipV="1">
                <a:off x="1232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5" name="Line 192"/>
              <p:cNvSpPr>
                <a:spLocks noChangeShapeType="1"/>
              </p:cNvSpPr>
              <p:nvPr/>
            </p:nvSpPr>
            <p:spPr bwMode="auto">
              <a:xfrm flipV="1">
                <a:off x="1301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6" name="Line 193"/>
              <p:cNvSpPr>
                <a:spLocks noChangeShapeType="1"/>
              </p:cNvSpPr>
              <p:nvPr/>
            </p:nvSpPr>
            <p:spPr bwMode="auto">
              <a:xfrm flipV="1">
                <a:off x="1361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7" name="Line 194"/>
              <p:cNvSpPr>
                <a:spLocks noChangeShapeType="1"/>
              </p:cNvSpPr>
              <p:nvPr/>
            </p:nvSpPr>
            <p:spPr bwMode="auto">
              <a:xfrm flipV="1">
                <a:off x="1413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8" name="Line 195"/>
              <p:cNvSpPr>
                <a:spLocks noChangeShapeType="1"/>
              </p:cNvSpPr>
              <p:nvPr/>
            </p:nvSpPr>
            <p:spPr bwMode="auto">
              <a:xfrm flipV="1">
                <a:off x="1460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69" name="Line 196"/>
              <p:cNvSpPr>
                <a:spLocks noChangeShapeType="1"/>
              </p:cNvSpPr>
              <p:nvPr/>
            </p:nvSpPr>
            <p:spPr bwMode="auto">
              <a:xfrm flipV="1">
                <a:off x="1769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70" name="Line 197"/>
              <p:cNvSpPr>
                <a:spLocks noChangeShapeType="1"/>
              </p:cNvSpPr>
              <p:nvPr/>
            </p:nvSpPr>
            <p:spPr bwMode="auto">
              <a:xfrm flipV="1">
                <a:off x="1949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71" name="Line 198"/>
              <p:cNvSpPr>
                <a:spLocks noChangeShapeType="1"/>
              </p:cNvSpPr>
              <p:nvPr/>
            </p:nvSpPr>
            <p:spPr bwMode="auto">
              <a:xfrm flipV="1">
                <a:off x="2077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72" name="Line 199"/>
              <p:cNvSpPr>
                <a:spLocks noChangeShapeType="1"/>
              </p:cNvSpPr>
              <p:nvPr/>
            </p:nvSpPr>
            <p:spPr bwMode="auto">
              <a:xfrm flipV="1">
                <a:off x="2177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73" name="Line 200"/>
              <p:cNvSpPr>
                <a:spLocks noChangeShapeType="1"/>
              </p:cNvSpPr>
              <p:nvPr/>
            </p:nvSpPr>
            <p:spPr bwMode="auto">
              <a:xfrm flipV="1">
                <a:off x="2258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74" name="Line 201"/>
              <p:cNvSpPr>
                <a:spLocks noChangeShapeType="1"/>
              </p:cNvSpPr>
              <p:nvPr/>
            </p:nvSpPr>
            <p:spPr bwMode="auto">
              <a:xfrm flipV="1">
                <a:off x="2327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75" name="Line 202"/>
              <p:cNvSpPr>
                <a:spLocks noChangeShapeType="1"/>
              </p:cNvSpPr>
              <p:nvPr/>
            </p:nvSpPr>
            <p:spPr bwMode="auto">
              <a:xfrm flipV="1">
                <a:off x="2386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76" name="Line 203"/>
              <p:cNvSpPr>
                <a:spLocks noChangeShapeType="1"/>
              </p:cNvSpPr>
              <p:nvPr/>
            </p:nvSpPr>
            <p:spPr bwMode="auto">
              <a:xfrm flipV="1">
                <a:off x="2439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77" name="Line 204"/>
              <p:cNvSpPr>
                <a:spLocks noChangeShapeType="1"/>
              </p:cNvSpPr>
              <p:nvPr/>
            </p:nvSpPr>
            <p:spPr bwMode="auto">
              <a:xfrm flipV="1">
                <a:off x="2486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78" name="Line 205"/>
              <p:cNvSpPr>
                <a:spLocks noChangeShapeType="1"/>
              </p:cNvSpPr>
              <p:nvPr/>
            </p:nvSpPr>
            <p:spPr bwMode="auto">
              <a:xfrm flipV="1">
                <a:off x="2794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483" name="Group 407"/>
            <p:cNvGrpSpPr>
              <a:grpSpLocks/>
            </p:cNvGrpSpPr>
            <p:nvPr/>
          </p:nvGrpSpPr>
          <p:grpSpPr bwMode="auto">
            <a:xfrm>
              <a:off x="331788" y="1484313"/>
              <a:ext cx="8499475" cy="3895725"/>
              <a:chOff x="209" y="935"/>
              <a:chExt cx="5354" cy="2454"/>
            </a:xfrm>
          </p:grpSpPr>
          <p:sp>
            <p:nvSpPr>
              <p:cNvPr id="20679" name="Line 207"/>
              <p:cNvSpPr>
                <a:spLocks noChangeShapeType="1"/>
              </p:cNvSpPr>
              <p:nvPr/>
            </p:nvSpPr>
            <p:spPr bwMode="auto">
              <a:xfrm flipV="1">
                <a:off x="2975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0" name="Line 208"/>
              <p:cNvSpPr>
                <a:spLocks noChangeShapeType="1"/>
              </p:cNvSpPr>
              <p:nvPr/>
            </p:nvSpPr>
            <p:spPr bwMode="auto">
              <a:xfrm flipV="1">
                <a:off x="3103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1" name="Line 209"/>
              <p:cNvSpPr>
                <a:spLocks noChangeShapeType="1"/>
              </p:cNvSpPr>
              <p:nvPr/>
            </p:nvSpPr>
            <p:spPr bwMode="auto">
              <a:xfrm flipV="1">
                <a:off x="3202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2" name="Line 210"/>
              <p:cNvSpPr>
                <a:spLocks noChangeShapeType="1"/>
              </p:cNvSpPr>
              <p:nvPr/>
            </p:nvSpPr>
            <p:spPr bwMode="auto">
              <a:xfrm flipV="1">
                <a:off x="3284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3" name="Line 211"/>
              <p:cNvSpPr>
                <a:spLocks noChangeShapeType="1"/>
              </p:cNvSpPr>
              <p:nvPr/>
            </p:nvSpPr>
            <p:spPr bwMode="auto">
              <a:xfrm flipV="1">
                <a:off x="3352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4" name="Line 212"/>
              <p:cNvSpPr>
                <a:spLocks noChangeShapeType="1"/>
              </p:cNvSpPr>
              <p:nvPr/>
            </p:nvSpPr>
            <p:spPr bwMode="auto">
              <a:xfrm flipV="1">
                <a:off x="3412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5" name="Line 213"/>
              <p:cNvSpPr>
                <a:spLocks noChangeShapeType="1"/>
              </p:cNvSpPr>
              <p:nvPr/>
            </p:nvSpPr>
            <p:spPr bwMode="auto">
              <a:xfrm flipV="1">
                <a:off x="3464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6" name="Line 214"/>
              <p:cNvSpPr>
                <a:spLocks noChangeShapeType="1"/>
              </p:cNvSpPr>
              <p:nvPr/>
            </p:nvSpPr>
            <p:spPr bwMode="auto">
              <a:xfrm flipV="1">
                <a:off x="3511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7" name="Line 215"/>
              <p:cNvSpPr>
                <a:spLocks noChangeShapeType="1"/>
              </p:cNvSpPr>
              <p:nvPr/>
            </p:nvSpPr>
            <p:spPr bwMode="auto">
              <a:xfrm flipV="1">
                <a:off x="3820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8" name="Line 216"/>
              <p:cNvSpPr>
                <a:spLocks noChangeShapeType="1"/>
              </p:cNvSpPr>
              <p:nvPr/>
            </p:nvSpPr>
            <p:spPr bwMode="auto">
              <a:xfrm flipV="1">
                <a:off x="4000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89" name="Line 217"/>
              <p:cNvSpPr>
                <a:spLocks noChangeShapeType="1"/>
              </p:cNvSpPr>
              <p:nvPr/>
            </p:nvSpPr>
            <p:spPr bwMode="auto">
              <a:xfrm flipV="1">
                <a:off x="4128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0" name="Line 218"/>
              <p:cNvSpPr>
                <a:spLocks noChangeShapeType="1"/>
              </p:cNvSpPr>
              <p:nvPr/>
            </p:nvSpPr>
            <p:spPr bwMode="auto">
              <a:xfrm flipV="1">
                <a:off x="4228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1" name="Line 219"/>
              <p:cNvSpPr>
                <a:spLocks noChangeShapeType="1"/>
              </p:cNvSpPr>
              <p:nvPr/>
            </p:nvSpPr>
            <p:spPr bwMode="auto">
              <a:xfrm flipV="1">
                <a:off x="4309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2" name="Line 220"/>
              <p:cNvSpPr>
                <a:spLocks noChangeShapeType="1"/>
              </p:cNvSpPr>
              <p:nvPr/>
            </p:nvSpPr>
            <p:spPr bwMode="auto">
              <a:xfrm flipV="1">
                <a:off x="4378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3" name="Line 221"/>
              <p:cNvSpPr>
                <a:spLocks noChangeShapeType="1"/>
              </p:cNvSpPr>
              <p:nvPr/>
            </p:nvSpPr>
            <p:spPr bwMode="auto">
              <a:xfrm flipV="1">
                <a:off x="4437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4" name="Line 222"/>
              <p:cNvSpPr>
                <a:spLocks noChangeShapeType="1"/>
              </p:cNvSpPr>
              <p:nvPr/>
            </p:nvSpPr>
            <p:spPr bwMode="auto">
              <a:xfrm flipV="1">
                <a:off x="4490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5" name="Line 223"/>
              <p:cNvSpPr>
                <a:spLocks noChangeShapeType="1"/>
              </p:cNvSpPr>
              <p:nvPr/>
            </p:nvSpPr>
            <p:spPr bwMode="auto">
              <a:xfrm flipV="1">
                <a:off x="4537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6" name="Line 224"/>
              <p:cNvSpPr>
                <a:spLocks noChangeShapeType="1"/>
              </p:cNvSpPr>
              <p:nvPr/>
            </p:nvSpPr>
            <p:spPr bwMode="auto">
              <a:xfrm flipV="1">
                <a:off x="4845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7" name="Line 225"/>
              <p:cNvSpPr>
                <a:spLocks noChangeShapeType="1"/>
              </p:cNvSpPr>
              <p:nvPr/>
            </p:nvSpPr>
            <p:spPr bwMode="auto">
              <a:xfrm flipV="1">
                <a:off x="5026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8" name="Line 226"/>
              <p:cNvSpPr>
                <a:spLocks noChangeShapeType="1"/>
              </p:cNvSpPr>
              <p:nvPr/>
            </p:nvSpPr>
            <p:spPr bwMode="auto">
              <a:xfrm flipV="1">
                <a:off x="5154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99" name="Line 227"/>
              <p:cNvSpPr>
                <a:spLocks noChangeShapeType="1"/>
              </p:cNvSpPr>
              <p:nvPr/>
            </p:nvSpPr>
            <p:spPr bwMode="auto">
              <a:xfrm flipV="1">
                <a:off x="5253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0" name="Line 228"/>
              <p:cNvSpPr>
                <a:spLocks noChangeShapeType="1"/>
              </p:cNvSpPr>
              <p:nvPr/>
            </p:nvSpPr>
            <p:spPr bwMode="auto">
              <a:xfrm flipV="1">
                <a:off x="5335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1" name="Line 229"/>
              <p:cNvSpPr>
                <a:spLocks noChangeShapeType="1"/>
              </p:cNvSpPr>
              <p:nvPr/>
            </p:nvSpPr>
            <p:spPr bwMode="auto">
              <a:xfrm flipV="1">
                <a:off x="5403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2" name="Line 230"/>
              <p:cNvSpPr>
                <a:spLocks noChangeShapeType="1"/>
              </p:cNvSpPr>
              <p:nvPr/>
            </p:nvSpPr>
            <p:spPr bwMode="auto">
              <a:xfrm flipV="1">
                <a:off x="5463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3" name="Line 231"/>
              <p:cNvSpPr>
                <a:spLocks noChangeShapeType="1"/>
              </p:cNvSpPr>
              <p:nvPr/>
            </p:nvSpPr>
            <p:spPr bwMode="auto">
              <a:xfrm flipV="1">
                <a:off x="5515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4" name="Line 232"/>
              <p:cNvSpPr>
                <a:spLocks noChangeShapeType="1"/>
              </p:cNvSpPr>
              <p:nvPr/>
            </p:nvSpPr>
            <p:spPr bwMode="auto">
              <a:xfrm flipV="1">
                <a:off x="5562" y="219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5" name="Line 233"/>
              <p:cNvSpPr>
                <a:spLocks noChangeShapeType="1"/>
              </p:cNvSpPr>
              <p:nvPr/>
            </p:nvSpPr>
            <p:spPr bwMode="auto">
              <a:xfrm>
                <a:off x="434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6" name="Line 234"/>
              <p:cNvSpPr>
                <a:spLocks noChangeShapeType="1"/>
              </p:cNvSpPr>
              <p:nvPr/>
            </p:nvSpPr>
            <p:spPr bwMode="auto">
              <a:xfrm>
                <a:off x="743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7" name="Line 235"/>
              <p:cNvSpPr>
                <a:spLocks noChangeShapeType="1"/>
              </p:cNvSpPr>
              <p:nvPr/>
            </p:nvSpPr>
            <p:spPr bwMode="auto">
              <a:xfrm>
                <a:off x="924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8" name="Line 236"/>
              <p:cNvSpPr>
                <a:spLocks noChangeShapeType="1"/>
              </p:cNvSpPr>
              <p:nvPr/>
            </p:nvSpPr>
            <p:spPr bwMode="auto">
              <a:xfrm>
                <a:off x="1052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09" name="Line 237"/>
              <p:cNvSpPr>
                <a:spLocks noChangeShapeType="1"/>
              </p:cNvSpPr>
              <p:nvPr/>
            </p:nvSpPr>
            <p:spPr bwMode="auto">
              <a:xfrm>
                <a:off x="1151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0" name="Line 238"/>
              <p:cNvSpPr>
                <a:spLocks noChangeShapeType="1"/>
              </p:cNvSpPr>
              <p:nvPr/>
            </p:nvSpPr>
            <p:spPr bwMode="auto">
              <a:xfrm>
                <a:off x="1232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1" name="Line 239"/>
              <p:cNvSpPr>
                <a:spLocks noChangeShapeType="1"/>
              </p:cNvSpPr>
              <p:nvPr/>
            </p:nvSpPr>
            <p:spPr bwMode="auto">
              <a:xfrm>
                <a:off x="1301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2" name="Line 240"/>
              <p:cNvSpPr>
                <a:spLocks noChangeShapeType="1"/>
              </p:cNvSpPr>
              <p:nvPr/>
            </p:nvSpPr>
            <p:spPr bwMode="auto">
              <a:xfrm>
                <a:off x="1361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3" name="Line 241"/>
              <p:cNvSpPr>
                <a:spLocks noChangeShapeType="1"/>
              </p:cNvSpPr>
              <p:nvPr/>
            </p:nvSpPr>
            <p:spPr bwMode="auto">
              <a:xfrm>
                <a:off x="1413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4" name="Line 242"/>
              <p:cNvSpPr>
                <a:spLocks noChangeShapeType="1"/>
              </p:cNvSpPr>
              <p:nvPr/>
            </p:nvSpPr>
            <p:spPr bwMode="auto">
              <a:xfrm>
                <a:off x="1460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5" name="Line 243"/>
              <p:cNvSpPr>
                <a:spLocks noChangeShapeType="1"/>
              </p:cNvSpPr>
              <p:nvPr/>
            </p:nvSpPr>
            <p:spPr bwMode="auto">
              <a:xfrm>
                <a:off x="1769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6" name="Line 244"/>
              <p:cNvSpPr>
                <a:spLocks noChangeShapeType="1"/>
              </p:cNvSpPr>
              <p:nvPr/>
            </p:nvSpPr>
            <p:spPr bwMode="auto">
              <a:xfrm>
                <a:off x="1949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7" name="Line 245"/>
              <p:cNvSpPr>
                <a:spLocks noChangeShapeType="1"/>
              </p:cNvSpPr>
              <p:nvPr/>
            </p:nvSpPr>
            <p:spPr bwMode="auto">
              <a:xfrm>
                <a:off x="2077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8" name="Line 246"/>
              <p:cNvSpPr>
                <a:spLocks noChangeShapeType="1"/>
              </p:cNvSpPr>
              <p:nvPr/>
            </p:nvSpPr>
            <p:spPr bwMode="auto">
              <a:xfrm>
                <a:off x="2177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19" name="Line 247"/>
              <p:cNvSpPr>
                <a:spLocks noChangeShapeType="1"/>
              </p:cNvSpPr>
              <p:nvPr/>
            </p:nvSpPr>
            <p:spPr bwMode="auto">
              <a:xfrm>
                <a:off x="2258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0" name="Line 248"/>
              <p:cNvSpPr>
                <a:spLocks noChangeShapeType="1"/>
              </p:cNvSpPr>
              <p:nvPr/>
            </p:nvSpPr>
            <p:spPr bwMode="auto">
              <a:xfrm>
                <a:off x="2327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1" name="Line 249"/>
              <p:cNvSpPr>
                <a:spLocks noChangeShapeType="1"/>
              </p:cNvSpPr>
              <p:nvPr/>
            </p:nvSpPr>
            <p:spPr bwMode="auto">
              <a:xfrm>
                <a:off x="2386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2" name="Line 250"/>
              <p:cNvSpPr>
                <a:spLocks noChangeShapeType="1"/>
              </p:cNvSpPr>
              <p:nvPr/>
            </p:nvSpPr>
            <p:spPr bwMode="auto">
              <a:xfrm>
                <a:off x="2439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3" name="Line 251"/>
              <p:cNvSpPr>
                <a:spLocks noChangeShapeType="1"/>
              </p:cNvSpPr>
              <p:nvPr/>
            </p:nvSpPr>
            <p:spPr bwMode="auto">
              <a:xfrm>
                <a:off x="2486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4" name="Line 252"/>
              <p:cNvSpPr>
                <a:spLocks noChangeShapeType="1"/>
              </p:cNvSpPr>
              <p:nvPr/>
            </p:nvSpPr>
            <p:spPr bwMode="auto">
              <a:xfrm>
                <a:off x="2794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5" name="Line 253"/>
              <p:cNvSpPr>
                <a:spLocks noChangeShapeType="1"/>
              </p:cNvSpPr>
              <p:nvPr/>
            </p:nvSpPr>
            <p:spPr bwMode="auto">
              <a:xfrm>
                <a:off x="2975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6" name="Line 254"/>
              <p:cNvSpPr>
                <a:spLocks noChangeShapeType="1"/>
              </p:cNvSpPr>
              <p:nvPr/>
            </p:nvSpPr>
            <p:spPr bwMode="auto">
              <a:xfrm>
                <a:off x="3103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7" name="Line 255"/>
              <p:cNvSpPr>
                <a:spLocks noChangeShapeType="1"/>
              </p:cNvSpPr>
              <p:nvPr/>
            </p:nvSpPr>
            <p:spPr bwMode="auto">
              <a:xfrm>
                <a:off x="3202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8" name="Line 256"/>
              <p:cNvSpPr>
                <a:spLocks noChangeShapeType="1"/>
              </p:cNvSpPr>
              <p:nvPr/>
            </p:nvSpPr>
            <p:spPr bwMode="auto">
              <a:xfrm>
                <a:off x="3284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29" name="Line 257"/>
              <p:cNvSpPr>
                <a:spLocks noChangeShapeType="1"/>
              </p:cNvSpPr>
              <p:nvPr/>
            </p:nvSpPr>
            <p:spPr bwMode="auto">
              <a:xfrm>
                <a:off x="3352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0" name="Line 258"/>
              <p:cNvSpPr>
                <a:spLocks noChangeShapeType="1"/>
              </p:cNvSpPr>
              <p:nvPr/>
            </p:nvSpPr>
            <p:spPr bwMode="auto">
              <a:xfrm>
                <a:off x="3412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1" name="Line 259"/>
              <p:cNvSpPr>
                <a:spLocks noChangeShapeType="1"/>
              </p:cNvSpPr>
              <p:nvPr/>
            </p:nvSpPr>
            <p:spPr bwMode="auto">
              <a:xfrm>
                <a:off x="3464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2" name="Line 260"/>
              <p:cNvSpPr>
                <a:spLocks noChangeShapeType="1"/>
              </p:cNvSpPr>
              <p:nvPr/>
            </p:nvSpPr>
            <p:spPr bwMode="auto">
              <a:xfrm>
                <a:off x="3511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3" name="Line 261"/>
              <p:cNvSpPr>
                <a:spLocks noChangeShapeType="1"/>
              </p:cNvSpPr>
              <p:nvPr/>
            </p:nvSpPr>
            <p:spPr bwMode="auto">
              <a:xfrm>
                <a:off x="3820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4" name="Line 262"/>
              <p:cNvSpPr>
                <a:spLocks noChangeShapeType="1"/>
              </p:cNvSpPr>
              <p:nvPr/>
            </p:nvSpPr>
            <p:spPr bwMode="auto">
              <a:xfrm>
                <a:off x="4000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5" name="Line 263"/>
              <p:cNvSpPr>
                <a:spLocks noChangeShapeType="1"/>
              </p:cNvSpPr>
              <p:nvPr/>
            </p:nvSpPr>
            <p:spPr bwMode="auto">
              <a:xfrm>
                <a:off x="4128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6" name="Line 264"/>
              <p:cNvSpPr>
                <a:spLocks noChangeShapeType="1"/>
              </p:cNvSpPr>
              <p:nvPr/>
            </p:nvSpPr>
            <p:spPr bwMode="auto">
              <a:xfrm>
                <a:off x="4228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7" name="Line 265"/>
              <p:cNvSpPr>
                <a:spLocks noChangeShapeType="1"/>
              </p:cNvSpPr>
              <p:nvPr/>
            </p:nvSpPr>
            <p:spPr bwMode="auto">
              <a:xfrm>
                <a:off x="4309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8" name="Line 266"/>
              <p:cNvSpPr>
                <a:spLocks noChangeShapeType="1"/>
              </p:cNvSpPr>
              <p:nvPr/>
            </p:nvSpPr>
            <p:spPr bwMode="auto">
              <a:xfrm>
                <a:off x="4378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39" name="Line 267"/>
              <p:cNvSpPr>
                <a:spLocks noChangeShapeType="1"/>
              </p:cNvSpPr>
              <p:nvPr/>
            </p:nvSpPr>
            <p:spPr bwMode="auto">
              <a:xfrm>
                <a:off x="4437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0" name="Line 268"/>
              <p:cNvSpPr>
                <a:spLocks noChangeShapeType="1"/>
              </p:cNvSpPr>
              <p:nvPr/>
            </p:nvSpPr>
            <p:spPr bwMode="auto">
              <a:xfrm>
                <a:off x="4490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1" name="Line 269"/>
              <p:cNvSpPr>
                <a:spLocks noChangeShapeType="1"/>
              </p:cNvSpPr>
              <p:nvPr/>
            </p:nvSpPr>
            <p:spPr bwMode="auto">
              <a:xfrm>
                <a:off x="4537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2" name="Line 270"/>
              <p:cNvSpPr>
                <a:spLocks noChangeShapeType="1"/>
              </p:cNvSpPr>
              <p:nvPr/>
            </p:nvSpPr>
            <p:spPr bwMode="auto">
              <a:xfrm>
                <a:off x="4845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3" name="Line 271"/>
              <p:cNvSpPr>
                <a:spLocks noChangeShapeType="1"/>
              </p:cNvSpPr>
              <p:nvPr/>
            </p:nvSpPr>
            <p:spPr bwMode="auto">
              <a:xfrm>
                <a:off x="5026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4" name="Line 272"/>
              <p:cNvSpPr>
                <a:spLocks noChangeShapeType="1"/>
              </p:cNvSpPr>
              <p:nvPr/>
            </p:nvSpPr>
            <p:spPr bwMode="auto">
              <a:xfrm>
                <a:off x="5154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5" name="Line 273"/>
              <p:cNvSpPr>
                <a:spLocks noChangeShapeType="1"/>
              </p:cNvSpPr>
              <p:nvPr/>
            </p:nvSpPr>
            <p:spPr bwMode="auto">
              <a:xfrm>
                <a:off x="5253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6" name="Line 274"/>
              <p:cNvSpPr>
                <a:spLocks noChangeShapeType="1"/>
              </p:cNvSpPr>
              <p:nvPr/>
            </p:nvSpPr>
            <p:spPr bwMode="auto">
              <a:xfrm>
                <a:off x="5335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7" name="Line 275"/>
              <p:cNvSpPr>
                <a:spLocks noChangeShapeType="1"/>
              </p:cNvSpPr>
              <p:nvPr/>
            </p:nvSpPr>
            <p:spPr bwMode="auto">
              <a:xfrm>
                <a:off x="5403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8" name="Line 276"/>
              <p:cNvSpPr>
                <a:spLocks noChangeShapeType="1"/>
              </p:cNvSpPr>
              <p:nvPr/>
            </p:nvSpPr>
            <p:spPr bwMode="auto">
              <a:xfrm>
                <a:off x="5463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49" name="Line 277"/>
              <p:cNvSpPr>
                <a:spLocks noChangeShapeType="1"/>
              </p:cNvSpPr>
              <p:nvPr/>
            </p:nvSpPr>
            <p:spPr bwMode="auto">
              <a:xfrm>
                <a:off x="5515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0" name="Line 278"/>
              <p:cNvSpPr>
                <a:spLocks noChangeShapeType="1"/>
              </p:cNvSpPr>
              <p:nvPr/>
            </p:nvSpPr>
            <p:spPr bwMode="auto">
              <a:xfrm>
                <a:off x="5562" y="97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1" name="Line 279"/>
              <p:cNvSpPr>
                <a:spLocks noChangeShapeType="1"/>
              </p:cNvSpPr>
              <p:nvPr/>
            </p:nvSpPr>
            <p:spPr bwMode="auto">
              <a:xfrm flipV="1">
                <a:off x="434" y="970"/>
                <a:ext cx="0" cy="1253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2" name="Line 280"/>
              <p:cNvSpPr>
                <a:spLocks noChangeShapeType="1"/>
              </p:cNvSpPr>
              <p:nvPr/>
            </p:nvSpPr>
            <p:spPr bwMode="auto">
              <a:xfrm flipV="1">
                <a:off x="5562" y="970"/>
                <a:ext cx="0" cy="1253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3" name="Line 281"/>
              <p:cNvSpPr>
                <a:spLocks noChangeShapeType="1"/>
              </p:cNvSpPr>
              <p:nvPr/>
            </p:nvSpPr>
            <p:spPr bwMode="auto">
              <a:xfrm>
                <a:off x="434" y="2223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4" name="Line 282"/>
              <p:cNvSpPr>
                <a:spLocks noChangeShapeType="1"/>
              </p:cNvSpPr>
              <p:nvPr/>
            </p:nvSpPr>
            <p:spPr bwMode="auto">
              <a:xfrm>
                <a:off x="434" y="2066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5" name="Line 283"/>
              <p:cNvSpPr>
                <a:spLocks noChangeShapeType="1"/>
              </p:cNvSpPr>
              <p:nvPr/>
            </p:nvSpPr>
            <p:spPr bwMode="auto">
              <a:xfrm>
                <a:off x="434" y="1910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6" name="Line 284"/>
              <p:cNvSpPr>
                <a:spLocks noChangeShapeType="1"/>
              </p:cNvSpPr>
              <p:nvPr/>
            </p:nvSpPr>
            <p:spPr bwMode="auto">
              <a:xfrm>
                <a:off x="434" y="1753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7" name="Line 285"/>
              <p:cNvSpPr>
                <a:spLocks noChangeShapeType="1"/>
              </p:cNvSpPr>
              <p:nvPr/>
            </p:nvSpPr>
            <p:spPr bwMode="auto">
              <a:xfrm>
                <a:off x="434" y="1596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8" name="Line 286"/>
              <p:cNvSpPr>
                <a:spLocks noChangeShapeType="1"/>
              </p:cNvSpPr>
              <p:nvPr/>
            </p:nvSpPr>
            <p:spPr bwMode="auto">
              <a:xfrm>
                <a:off x="434" y="1440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59" name="Line 287"/>
              <p:cNvSpPr>
                <a:spLocks noChangeShapeType="1"/>
              </p:cNvSpPr>
              <p:nvPr/>
            </p:nvSpPr>
            <p:spPr bwMode="auto">
              <a:xfrm>
                <a:off x="434" y="1283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0" name="Line 288"/>
              <p:cNvSpPr>
                <a:spLocks noChangeShapeType="1"/>
              </p:cNvSpPr>
              <p:nvPr/>
            </p:nvSpPr>
            <p:spPr bwMode="auto">
              <a:xfrm>
                <a:off x="434" y="1126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1" name="Line 289"/>
              <p:cNvSpPr>
                <a:spLocks noChangeShapeType="1"/>
              </p:cNvSpPr>
              <p:nvPr/>
            </p:nvSpPr>
            <p:spPr bwMode="auto">
              <a:xfrm>
                <a:off x="434" y="970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2" name="Line 290"/>
              <p:cNvSpPr>
                <a:spLocks noChangeShapeType="1"/>
              </p:cNvSpPr>
              <p:nvPr/>
            </p:nvSpPr>
            <p:spPr bwMode="auto">
              <a:xfrm flipH="1">
                <a:off x="5511" y="2223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3" name="Line 291"/>
              <p:cNvSpPr>
                <a:spLocks noChangeShapeType="1"/>
              </p:cNvSpPr>
              <p:nvPr/>
            </p:nvSpPr>
            <p:spPr bwMode="auto">
              <a:xfrm flipH="1">
                <a:off x="5511" y="2066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4" name="Line 292"/>
              <p:cNvSpPr>
                <a:spLocks noChangeShapeType="1"/>
              </p:cNvSpPr>
              <p:nvPr/>
            </p:nvSpPr>
            <p:spPr bwMode="auto">
              <a:xfrm flipH="1">
                <a:off x="5511" y="191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5" name="Line 293"/>
              <p:cNvSpPr>
                <a:spLocks noChangeShapeType="1"/>
              </p:cNvSpPr>
              <p:nvPr/>
            </p:nvSpPr>
            <p:spPr bwMode="auto">
              <a:xfrm flipH="1">
                <a:off x="5511" y="1753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6" name="Line 294"/>
              <p:cNvSpPr>
                <a:spLocks noChangeShapeType="1"/>
              </p:cNvSpPr>
              <p:nvPr/>
            </p:nvSpPr>
            <p:spPr bwMode="auto">
              <a:xfrm flipH="1">
                <a:off x="5511" y="1596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7" name="Line 295"/>
              <p:cNvSpPr>
                <a:spLocks noChangeShapeType="1"/>
              </p:cNvSpPr>
              <p:nvPr/>
            </p:nvSpPr>
            <p:spPr bwMode="auto">
              <a:xfrm flipH="1">
                <a:off x="5511" y="144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8" name="Line 296"/>
              <p:cNvSpPr>
                <a:spLocks noChangeShapeType="1"/>
              </p:cNvSpPr>
              <p:nvPr/>
            </p:nvSpPr>
            <p:spPr bwMode="auto">
              <a:xfrm flipH="1">
                <a:off x="5511" y="1283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69" name="Line 297"/>
              <p:cNvSpPr>
                <a:spLocks noChangeShapeType="1"/>
              </p:cNvSpPr>
              <p:nvPr/>
            </p:nvSpPr>
            <p:spPr bwMode="auto">
              <a:xfrm flipH="1">
                <a:off x="5511" y="1126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0" name="Line 298"/>
              <p:cNvSpPr>
                <a:spLocks noChangeShapeType="1"/>
              </p:cNvSpPr>
              <p:nvPr/>
            </p:nvSpPr>
            <p:spPr bwMode="auto">
              <a:xfrm flipH="1">
                <a:off x="5511" y="97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1" name="Rectangle 299"/>
              <p:cNvSpPr>
                <a:spLocks noChangeArrowheads="1"/>
              </p:cNvSpPr>
              <p:nvPr/>
            </p:nvSpPr>
            <p:spPr bwMode="auto">
              <a:xfrm>
                <a:off x="316" y="2188"/>
                <a:ext cx="102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-40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2" name="Rectangle 300"/>
              <p:cNvSpPr>
                <a:spLocks noChangeArrowheads="1"/>
              </p:cNvSpPr>
              <p:nvPr/>
            </p:nvSpPr>
            <p:spPr bwMode="auto">
              <a:xfrm>
                <a:off x="316" y="2032"/>
                <a:ext cx="102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3" name="Rectangle 301"/>
              <p:cNvSpPr>
                <a:spLocks noChangeArrowheads="1"/>
              </p:cNvSpPr>
              <p:nvPr/>
            </p:nvSpPr>
            <p:spPr bwMode="auto">
              <a:xfrm>
                <a:off x="372" y="1875"/>
                <a:ext cx="38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4" name="Rectangle 302"/>
              <p:cNvSpPr>
                <a:spLocks noChangeArrowheads="1"/>
              </p:cNvSpPr>
              <p:nvPr/>
            </p:nvSpPr>
            <p:spPr bwMode="auto">
              <a:xfrm>
                <a:off x="337" y="1718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5" name="Rectangle 303"/>
              <p:cNvSpPr>
                <a:spLocks noChangeArrowheads="1"/>
              </p:cNvSpPr>
              <p:nvPr/>
            </p:nvSpPr>
            <p:spPr bwMode="auto">
              <a:xfrm>
                <a:off x="337" y="1562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6" name="Rectangle 304"/>
              <p:cNvSpPr>
                <a:spLocks noChangeArrowheads="1"/>
              </p:cNvSpPr>
              <p:nvPr/>
            </p:nvSpPr>
            <p:spPr bwMode="auto">
              <a:xfrm>
                <a:off x="337" y="1405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7" name="Rectangle 305"/>
              <p:cNvSpPr>
                <a:spLocks noChangeArrowheads="1"/>
              </p:cNvSpPr>
              <p:nvPr/>
            </p:nvSpPr>
            <p:spPr bwMode="auto">
              <a:xfrm>
                <a:off x="337" y="1248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8" name="Rectangle 306"/>
              <p:cNvSpPr>
                <a:spLocks noChangeArrowheads="1"/>
              </p:cNvSpPr>
              <p:nvPr/>
            </p:nvSpPr>
            <p:spPr bwMode="auto">
              <a:xfrm>
                <a:off x="302" y="1092"/>
                <a:ext cx="115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79" name="Rectangle 307"/>
              <p:cNvSpPr>
                <a:spLocks noChangeArrowheads="1"/>
              </p:cNvSpPr>
              <p:nvPr/>
            </p:nvSpPr>
            <p:spPr bwMode="auto">
              <a:xfrm>
                <a:off x="302" y="935"/>
                <a:ext cx="115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0" name="Rectangle 308"/>
              <p:cNvSpPr>
                <a:spLocks noChangeArrowheads="1"/>
              </p:cNvSpPr>
              <p:nvPr/>
            </p:nvSpPr>
            <p:spPr bwMode="auto">
              <a:xfrm rot="16200000">
                <a:off x="223" y="1735"/>
                <a:ext cx="64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1" name="Rectangle 309"/>
              <p:cNvSpPr>
                <a:spLocks noChangeArrowheads="1"/>
              </p:cNvSpPr>
              <p:nvPr/>
            </p:nvSpPr>
            <p:spPr bwMode="auto">
              <a:xfrm rot="16200000">
                <a:off x="238" y="1692"/>
                <a:ext cx="34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2" name="Rectangle 310"/>
              <p:cNvSpPr>
                <a:spLocks noChangeArrowheads="1"/>
              </p:cNvSpPr>
              <p:nvPr/>
            </p:nvSpPr>
            <p:spPr bwMode="auto">
              <a:xfrm rot="16200000">
                <a:off x="238" y="1655"/>
                <a:ext cx="34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3" name="Rectangle 311"/>
              <p:cNvSpPr>
                <a:spLocks noChangeArrowheads="1"/>
              </p:cNvSpPr>
              <p:nvPr/>
            </p:nvSpPr>
            <p:spPr bwMode="auto">
              <a:xfrm rot="16200000">
                <a:off x="236" y="1616"/>
                <a:ext cx="3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4" name="Rectangle 312"/>
              <p:cNvSpPr>
                <a:spLocks noChangeArrowheads="1"/>
              </p:cNvSpPr>
              <p:nvPr/>
            </p:nvSpPr>
            <p:spPr bwMode="auto">
              <a:xfrm rot="16200000">
                <a:off x="245" y="1588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5" name="Rectangle 313"/>
              <p:cNvSpPr>
                <a:spLocks noChangeArrowheads="1"/>
              </p:cNvSpPr>
              <p:nvPr/>
            </p:nvSpPr>
            <p:spPr bwMode="auto">
              <a:xfrm rot="16200000">
                <a:off x="244" y="1570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6" name="Rectangle 314"/>
              <p:cNvSpPr>
                <a:spLocks noChangeArrowheads="1"/>
              </p:cNvSpPr>
              <p:nvPr/>
            </p:nvSpPr>
            <p:spPr bwMode="auto">
              <a:xfrm rot="16200000">
                <a:off x="236" y="1540"/>
                <a:ext cx="3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7" name="Rectangle 315"/>
              <p:cNvSpPr>
                <a:spLocks noChangeArrowheads="1"/>
              </p:cNvSpPr>
              <p:nvPr/>
            </p:nvSpPr>
            <p:spPr bwMode="auto">
              <a:xfrm rot="16200000">
                <a:off x="236" y="1502"/>
                <a:ext cx="3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8" name="Rectangle 316"/>
              <p:cNvSpPr>
                <a:spLocks noChangeArrowheads="1"/>
              </p:cNvSpPr>
              <p:nvPr/>
            </p:nvSpPr>
            <p:spPr bwMode="auto">
              <a:xfrm rot="16200000">
                <a:off x="240" y="1465"/>
                <a:ext cx="3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89" name="Rectangle 317"/>
              <p:cNvSpPr>
                <a:spLocks noChangeArrowheads="1"/>
              </p:cNvSpPr>
              <p:nvPr/>
            </p:nvSpPr>
            <p:spPr bwMode="auto">
              <a:xfrm rot="16200000">
                <a:off x="246" y="1438"/>
                <a:ext cx="1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0" name="Rectangle 318"/>
              <p:cNvSpPr>
                <a:spLocks noChangeArrowheads="1"/>
              </p:cNvSpPr>
              <p:nvPr/>
            </p:nvSpPr>
            <p:spPr bwMode="auto">
              <a:xfrm rot="16200000">
                <a:off x="244" y="1423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1" name="Rectangle 319"/>
              <p:cNvSpPr>
                <a:spLocks noChangeArrowheads="1"/>
              </p:cNvSpPr>
              <p:nvPr/>
            </p:nvSpPr>
            <p:spPr bwMode="auto">
              <a:xfrm rot="16200000">
                <a:off x="236" y="1394"/>
                <a:ext cx="3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2" name="Rectangle 320"/>
              <p:cNvSpPr>
                <a:spLocks noChangeArrowheads="1"/>
              </p:cNvSpPr>
              <p:nvPr/>
            </p:nvSpPr>
            <p:spPr bwMode="auto">
              <a:xfrm rot="16200000">
                <a:off x="232" y="1351"/>
                <a:ext cx="45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3" name="Rectangle 321"/>
              <p:cNvSpPr>
                <a:spLocks noChangeArrowheads="1"/>
              </p:cNvSpPr>
              <p:nvPr/>
            </p:nvSpPr>
            <p:spPr bwMode="auto">
              <a:xfrm rot="16200000">
                <a:off x="244" y="1319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4" name="Freeform 322"/>
              <p:cNvSpPr>
                <a:spLocks/>
              </p:cNvSpPr>
              <p:nvPr/>
            </p:nvSpPr>
            <p:spPr bwMode="auto">
              <a:xfrm>
                <a:off x="434" y="1614"/>
                <a:ext cx="5129" cy="551"/>
              </a:xfrm>
              <a:custGeom>
                <a:avLst/>
                <a:gdLst>
                  <a:gd name="T0" fmla="*/ 0 w 5129"/>
                  <a:gd name="T1" fmla="*/ 0 h 551"/>
                  <a:gd name="T2" fmla="*/ 52 w 5129"/>
                  <a:gd name="T3" fmla="*/ 0 h 551"/>
                  <a:gd name="T4" fmla="*/ 122 w 5129"/>
                  <a:gd name="T5" fmla="*/ 0 h 551"/>
                  <a:gd name="T6" fmla="*/ 192 w 5129"/>
                  <a:gd name="T7" fmla="*/ 0 h 551"/>
                  <a:gd name="T8" fmla="*/ 261 w 5129"/>
                  <a:gd name="T9" fmla="*/ 0 h 551"/>
                  <a:gd name="T10" fmla="*/ 331 w 5129"/>
                  <a:gd name="T11" fmla="*/ 0 h 551"/>
                  <a:gd name="T12" fmla="*/ 401 w 5129"/>
                  <a:gd name="T13" fmla="*/ 0 h 551"/>
                  <a:gd name="T14" fmla="*/ 470 w 5129"/>
                  <a:gd name="T15" fmla="*/ 0 h 551"/>
                  <a:gd name="T16" fmla="*/ 540 w 5129"/>
                  <a:gd name="T17" fmla="*/ 0 h 551"/>
                  <a:gd name="T18" fmla="*/ 610 w 5129"/>
                  <a:gd name="T19" fmla="*/ 0 h 551"/>
                  <a:gd name="T20" fmla="*/ 679 w 5129"/>
                  <a:gd name="T21" fmla="*/ 0 h 551"/>
                  <a:gd name="T22" fmla="*/ 749 w 5129"/>
                  <a:gd name="T23" fmla="*/ 1 h 551"/>
                  <a:gd name="T24" fmla="*/ 819 w 5129"/>
                  <a:gd name="T25" fmla="*/ 1 h 551"/>
                  <a:gd name="T26" fmla="*/ 889 w 5129"/>
                  <a:gd name="T27" fmla="*/ 2 h 551"/>
                  <a:gd name="T28" fmla="*/ 958 w 5129"/>
                  <a:gd name="T29" fmla="*/ 2 h 551"/>
                  <a:gd name="T30" fmla="*/ 1028 w 5129"/>
                  <a:gd name="T31" fmla="*/ 3 h 551"/>
                  <a:gd name="T32" fmla="*/ 1098 w 5129"/>
                  <a:gd name="T33" fmla="*/ 4 h 551"/>
                  <a:gd name="T34" fmla="*/ 1167 w 5129"/>
                  <a:gd name="T35" fmla="*/ 6 h 551"/>
                  <a:gd name="T36" fmla="*/ 1237 w 5129"/>
                  <a:gd name="T37" fmla="*/ 8 h 551"/>
                  <a:gd name="T38" fmla="*/ 1307 w 5129"/>
                  <a:gd name="T39" fmla="*/ 11 h 551"/>
                  <a:gd name="T40" fmla="*/ 1376 w 5129"/>
                  <a:gd name="T41" fmla="*/ 14 h 551"/>
                  <a:gd name="T42" fmla="*/ 1446 w 5129"/>
                  <a:gd name="T43" fmla="*/ 18 h 551"/>
                  <a:gd name="T44" fmla="*/ 1516 w 5129"/>
                  <a:gd name="T45" fmla="*/ 23 h 551"/>
                  <a:gd name="T46" fmla="*/ 1585 w 5129"/>
                  <a:gd name="T47" fmla="*/ 29 h 551"/>
                  <a:gd name="T48" fmla="*/ 1655 w 5129"/>
                  <a:gd name="T49" fmla="*/ 35 h 551"/>
                  <a:gd name="T50" fmla="*/ 1725 w 5129"/>
                  <a:gd name="T51" fmla="*/ 43 h 551"/>
                  <a:gd name="T52" fmla="*/ 1794 w 5129"/>
                  <a:gd name="T53" fmla="*/ 51 h 551"/>
                  <a:gd name="T54" fmla="*/ 1864 w 5129"/>
                  <a:gd name="T55" fmla="*/ 59 h 551"/>
                  <a:gd name="T56" fmla="*/ 1934 w 5129"/>
                  <a:gd name="T57" fmla="*/ 68 h 551"/>
                  <a:gd name="T58" fmla="*/ 2004 w 5129"/>
                  <a:gd name="T59" fmla="*/ 78 h 551"/>
                  <a:gd name="T60" fmla="*/ 2073 w 5129"/>
                  <a:gd name="T61" fmla="*/ 87 h 551"/>
                  <a:gd name="T62" fmla="*/ 2143 w 5129"/>
                  <a:gd name="T63" fmla="*/ 97 h 551"/>
                  <a:gd name="T64" fmla="*/ 2213 w 5129"/>
                  <a:gd name="T65" fmla="*/ 107 h 551"/>
                  <a:gd name="T66" fmla="*/ 2282 w 5129"/>
                  <a:gd name="T67" fmla="*/ 118 h 551"/>
                  <a:gd name="T68" fmla="*/ 2352 w 5129"/>
                  <a:gd name="T69" fmla="*/ 128 h 551"/>
                  <a:gd name="T70" fmla="*/ 2422 w 5129"/>
                  <a:gd name="T71" fmla="*/ 138 h 551"/>
                  <a:gd name="T72" fmla="*/ 2492 w 5129"/>
                  <a:gd name="T73" fmla="*/ 149 h 551"/>
                  <a:gd name="T74" fmla="*/ 2561 w 5129"/>
                  <a:gd name="T75" fmla="*/ 160 h 551"/>
                  <a:gd name="T76" fmla="*/ 2631 w 5129"/>
                  <a:gd name="T77" fmla="*/ 170 h 551"/>
                  <a:gd name="T78" fmla="*/ 2701 w 5129"/>
                  <a:gd name="T79" fmla="*/ 181 h 551"/>
                  <a:gd name="T80" fmla="*/ 2770 w 5129"/>
                  <a:gd name="T81" fmla="*/ 191 h 551"/>
                  <a:gd name="T82" fmla="*/ 2840 w 5129"/>
                  <a:gd name="T83" fmla="*/ 202 h 551"/>
                  <a:gd name="T84" fmla="*/ 2910 w 5129"/>
                  <a:gd name="T85" fmla="*/ 212 h 551"/>
                  <a:gd name="T86" fmla="*/ 2979 w 5129"/>
                  <a:gd name="T87" fmla="*/ 223 h 551"/>
                  <a:gd name="T88" fmla="*/ 3049 w 5129"/>
                  <a:gd name="T89" fmla="*/ 234 h 551"/>
                  <a:gd name="T90" fmla="*/ 3119 w 5129"/>
                  <a:gd name="T91" fmla="*/ 244 h 551"/>
                  <a:gd name="T92" fmla="*/ 3188 w 5129"/>
                  <a:gd name="T93" fmla="*/ 255 h 551"/>
                  <a:gd name="T94" fmla="*/ 3258 w 5129"/>
                  <a:gd name="T95" fmla="*/ 266 h 551"/>
                  <a:gd name="T96" fmla="*/ 4284 w 5129"/>
                  <a:gd name="T97" fmla="*/ 422 h 551"/>
                  <a:gd name="T98" fmla="*/ 5129 w 5129"/>
                  <a:gd name="T99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129" h="551">
                    <a:moveTo>
                      <a:pt x="0" y="0"/>
                    </a:moveTo>
                    <a:lnTo>
                      <a:pt x="52" y="0"/>
                    </a:lnTo>
                    <a:lnTo>
                      <a:pt x="122" y="0"/>
                    </a:lnTo>
                    <a:lnTo>
                      <a:pt x="192" y="0"/>
                    </a:lnTo>
                    <a:lnTo>
                      <a:pt x="261" y="0"/>
                    </a:lnTo>
                    <a:lnTo>
                      <a:pt x="331" y="0"/>
                    </a:lnTo>
                    <a:lnTo>
                      <a:pt x="401" y="0"/>
                    </a:lnTo>
                    <a:lnTo>
                      <a:pt x="470" y="0"/>
                    </a:lnTo>
                    <a:lnTo>
                      <a:pt x="540" y="0"/>
                    </a:lnTo>
                    <a:lnTo>
                      <a:pt x="610" y="0"/>
                    </a:lnTo>
                    <a:lnTo>
                      <a:pt x="679" y="0"/>
                    </a:lnTo>
                    <a:lnTo>
                      <a:pt x="749" y="1"/>
                    </a:lnTo>
                    <a:lnTo>
                      <a:pt x="819" y="1"/>
                    </a:lnTo>
                    <a:lnTo>
                      <a:pt x="889" y="2"/>
                    </a:lnTo>
                    <a:lnTo>
                      <a:pt x="958" y="2"/>
                    </a:lnTo>
                    <a:lnTo>
                      <a:pt x="1028" y="3"/>
                    </a:lnTo>
                    <a:lnTo>
                      <a:pt x="1098" y="4"/>
                    </a:lnTo>
                    <a:lnTo>
                      <a:pt x="1167" y="6"/>
                    </a:lnTo>
                    <a:lnTo>
                      <a:pt x="1237" y="8"/>
                    </a:lnTo>
                    <a:lnTo>
                      <a:pt x="1307" y="11"/>
                    </a:lnTo>
                    <a:lnTo>
                      <a:pt x="1376" y="14"/>
                    </a:lnTo>
                    <a:lnTo>
                      <a:pt x="1446" y="18"/>
                    </a:lnTo>
                    <a:lnTo>
                      <a:pt x="1516" y="23"/>
                    </a:lnTo>
                    <a:lnTo>
                      <a:pt x="1585" y="29"/>
                    </a:lnTo>
                    <a:lnTo>
                      <a:pt x="1655" y="35"/>
                    </a:lnTo>
                    <a:lnTo>
                      <a:pt x="1725" y="43"/>
                    </a:lnTo>
                    <a:lnTo>
                      <a:pt x="1794" y="51"/>
                    </a:lnTo>
                    <a:lnTo>
                      <a:pt x="1864" y="59"/>
                    </a:lnTo>
                    <a:lnTo>
                      <a:pt x="1934" y="68"/>
                    </a:lnTo>
                    <a:lnTo>
                      <a:pt x="2004" y="78"/>
                    </a:lnTo>
                    <a:lnTo>
                      <a:pt x="2073" y="87"/>
                    </a:lnTo>
                    <a:lnTo>
                      <a:pt x="2143" y="97"/>
                    </a:lnTo>
                    <a:lnTo>
                      <a:pt x="2213" y="107"/>
                    </a:lnTo>
                    <a:lnTo>
                      <a:pt x="2282" y="118"/>
                    </a:lnTo>
                    <a:lnTo>
                      <a:pt x="2352" y="128"/>
                    </a:lnTo>
                    <a:lnTo>
                      <a:pt x="2422" y="138"/>
                    </a:lnTo>
                    <a:lnTo>
                      <a:pt x="2492" y="149"/>
                    </a:lnTo>
                    <a:lnTo>
                      <a:pt x="2561" y="160"/>
                    </a:lnTo>
                    <a:lnTo>
                      <a:pt x="2631" y="170"/>
                    </a:lnTo>
                    <a:lnTo>
                      <a:pt x="2701" y="181"/>
                    </a:lnTo>
                    <a:lnTo>
                      <a:pt x="2770" y="191"/>
                    </a:lnTo>
                    <a:lnTo>
                      <a:pt x="2840" y="202"/>
                    </a:lnTo>
                    <a:lnTo>
                      <a:pt x="2910" y="212"/>
                    </a:lnTo>
                    <a:lnTo>
                      <a:pt x="2979" y="223"/>
                    </a:lnTo>
                    <a:lnTo>
                      <a:pt x="3049" y="234"/>
                    </a:lnTo>
                    <a:lnTo>
                      <a:pt x="3119" y="244"/>
                    </a:lnTo>
                    <a:lnTo>
                      <a:pt x="3188" y="255"/>
                    </a:lnTo>
                    <a:lnTo>
                      <a:pt x="3258" y="266"/>
                    </a:lnTo>
                    <a:lnTo>
                      <a:pt x="4284" y="422"/>
                    </a:lnTo>
                    <a:lnTo>
                      <a:pt x="5129" y="551"/>
                    </a:lnTo>
                  </a:path>
                </a:pathLst>
              </a:custGeom>
              <a:noFill/>
              <a:ln w="19050" cap="flat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5" name="Freeform 323"/>
              <p:cNvSpPr>
                <a:spLocks/>
              </p:cNvSpPr>
              <p:nvPr/>
            </p:nvSpPr>
            <p:spPr bwMode="auto">
              <a:xfrm>
                <a:off x="434" y="1334"/>
                <a:ext cx="5129" cy="498"/>
              </a:xfrm>
              <a:custGeom>
                <a:avLst/>
                <a:gdLst>
                  <a:gd name="T0" fmla="*/ 0 w 5129"/>
                  <a:gd name="T1" fmla="*/ 0 h 498"/>
                  <a:gd name="T2" fmla="*/ 490 w 5129"/>
                  <a:gd name="T3" fmla="*/ 75 h 498"/>
                  <a:gd name="T4" fmla="*/ 1515 w 5129"/>
                  <a:gd name="T5" fmla="*/ 232 h 498"/>
                  <a:gd name="T6" fmla="*/ 1585 w 5129"/>
                  <a:gd name="T7" fmla="*/ 242 h 498"/>
                  <a:gd name="T8" fmla="*/ 1655 w 5129"/>
                  <a:gd name="T9" fmla="*/ 253 h 498"/>
                  <a:gd name="T10" fmla="*/ 1724 w 5129"/>
                  <a:gd name="T11" fmla="*/ 264 h 498"/>
                  <a:gd name="T12" fmla="*/ 1794 w 5129"/>
                  <a:gd name="T13" fmla="*/ 274 h 498"/>
                  <a:gd name="T14" fmla="*/ 1864 w 5129"/>
                  <a:gd name="T15" fmla="*/ 285 h 498"/>
                  <a:gd name="T16" fmla="*/ 1933 w 5129"/>
                  <a:gd name="T17" fmla="*/ 296 h 498"/>
                  <a:gd name="T18" fmla="*/ 2003 w 5129"/>
                  <a:gd name="T19" fmla="*/ 306 h 498"/>
                  <a:gd name="T20" fmla="*/ 2073 w 5129"/>
                  <a:gd name="T21" fmla="*/ 317 h 498"/>
                  <a:gd name="T22" fmla="*/ 2143 w 5129"/>
                  <a:gd name="T23" fmla="*/ 327 h 498"/>
                  <a:gd name="T24" fmla="*/ 2212 w 5129"/>
                  <a:gd name="T25" fmla="*/ 338 h 498"/>
                  <a:gd name="T26" fmla="*/ 2282 w 5129"/>
                  <a:gd name="T27" fmla="*/ 348 h 498"/>
                  <a:gd name="T28" fmla="*/ 2352 w 5129"/>
                  <a:gd name="T29" fmla="*/ 359 h 498"/>
                  <a:gd name="T30" fmla="*/ 2421 w 5129"/>
                  <a:gd name="T31" fmla="*/ 369 h 498"/>
                  <a:gd name="T32" fmla="*/ 2491 w 5129"/>
                  <a:gd name="T33" fmla="*/ 380 h 498"/>
                  <a:gd name="T34" fmla="*/ 2561 w 5129"/>
                  <a:gd name="T35" fmla="*/ 390 h 498"/>
                  <a:gd name="T36" fmla="*/ 2630 w 5129"/>
                  <a:gd name="T37" fmla="*/ 400 h 498"/>
                  <a:gd name="T38" fmla="*/ 2700 w 5129"/>
                  <a:gd name="T39" fmla="*/ 410 h 498"/>
                  <a:gd name="T40" fmla="*/ 2770 w 5129"/>
                  <a:gd name="T41" fmla="*/ 420 h 498"/>
                  <a:gd name="T42" fmla="*/ 2839 w 5129"/>
                  <a:gd name="T43" fmla="*/ 429 h 498"/>
                  <a:gd name="T44" fmla="*/ 2909 w 5129"/>
                  <a:gd name="T45" fmla="*/ 438 h 498"/>
                  <a:gd name="T46" fmla="*/ 2979 w 5129"/>
                  <a:gd name="T47" fmla="*/ 447 h 498"/>
                  <a:gd name="T48" fmla="*/ 3048 w 5129"/>
                  <a:gd name="T49" fmla="*/ 455 h 498"/>
                  <a:gd name="T50" fmla="*/ 3118 w 5129"/>
                  <a:gd name="T51" fmla="*/ 462 h 498"/>
                  <a:gd name="T52" fmla="*/ 3188 w 5129"/>
                  <a:gd name="T53" fmla="*/ 469 h 498"/>
                  <a:gd name="T54" fmla="*/ 3258 w 5129"/>
                  <a:gd name="T55" fmla="*/ 474 h 498"/>
                  <a:gd name="T56" fmla="*/ 3327 w 5129"/>
                  <a:gd name="T57" fmla="*/ 479 h 498"/>
                  <a:gd name="T58" fmla="*/ 3397 w 5129"/>
                  <a:gd name="T59" fmla="*/ 483 h 498"/>
                  <a:gd name="T60" fmla="*/ 3467 w 5129"/>
                  <a:gd name="T61" fmla="*/ 487 h 498"/>
                  <a:gd name="T62" fmla="*/ 3536 w 5129"/>
                  <a:gd name="T63" fmla="*/ 489 h 498"/>
                  <a:gd name="T64" fmla="*/ 3606 w 5129"/>
                  <a:gd name="T65" fmla="*/ 492 h 498"/>
                  <a:gd name="T66" fmla="*/ 3676 w 5129"/>
                  <a:gd name="T67" fmla="*/ 493 h 498"/>
                  <a:gd name="T68" fmla="*/ 3746 w 5129"/>
                  <a:gd name="T69" fmla="*/ 494 h 498"/>
                  <a:gd name="T70" fmla="*/ 3815 w 5129"/>
                  <a:gd name="T71" fmla="*/ 495 h 498"/>
                  <a:gd name="T72" fmla="*/ 3885 w 5129"/>
                  <a:gd name="T73" fmla="*/ 496 h 498"/>
                  <a:gd name="T74" fmla="*/ 3955 w 5129"/>
                  <a:gd name="T75" fmla="*/ 497 h 498"/>
                  <a:gd name="T76" fmla="*/ 4024 w 5129"/>
                  <a:gd name="T77" fmla="*/ 497 h 498"/>
                  <a:gd name="T78" fmla="*/ 4094 w 5129"/>
                  <a:gd name="T79" fmla="*/ 497 h 498"/>
                  <a:gd name="T80" fmla="*/ 4164 w 5129"/>
                  <a:gd name="T81" fmla="*/ 497 h 498"/>
                  <a:gd name="T82" fmla="*/ 4233 w 5129"/>
                  <a:gd name="T83" fmla="*/ 497 h 498"/>
                  <a:gd name="T84" fmla="*/ 4303 w 5129"/>
                  <a:gd name="T85" fmla="*/ 498 h 498"/>
                  <a:gd name="T86" fmla="*/ 4373 w 5129"/>
                  <a:gd name="T87" fmla="*/ 498 h 498"/>
                  <a:gd name="T88" fmla="*/ 4442 w 5129"/>
                  <a:gd name="T89" fmla="*/ 498 h 498"/>
                  <a:gd name="T90" fmla="*/ 4512 w 5129"/>
                  <a:gd name="T91" fmla="*/ 498 h 498"/>
                  <a:gd name="T92" fmla="*/ 4582 w 5129"/>
                  <a:gd name="T93" fmla="*/ 498 h 498"/>
                  <a:gd name="T94" fmla="*/ 4651 w 5129"/>
                  <a:gd name="T95" fmla="*/ 498 h 498"/>
                  <a:gd name="T96" fmla="*/ 4721 w 5129"/>
                  <a:gd name="T97" fmla="*/ 498 h 498"/>
                  <a:gd name="T98" fmla="*/ 4791 w 5129"/>
                  <a:gd name="T99" fmla="*/ 498 h 498"/>
                  <a:gd name="T100" fmla="*/ 4861 w 5129"/>
                  <a:gd name="T101" fmla="*/ 498 h 498"/>
                  <a:gd name="T102" fmla="*/ 4930 w 5129"/>
                  <a:gd name="T103" fmla="*/ 498 h 498"/>
                  <a:gd name="T104" fmla="*/ 5000 w 5129"/>
                  <a:gd name="T105" fmla="*/ 498 h 498"/>
                  <a:gd name="T106" fmla="*/ 5129 w 5129"/>
                  <a:gd name="T107" fmla="*/ 49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129" h="498">
                    <a:moveTo>
                      <a:pt x="0" y="0"/>
                    </a:moveTo>
                    <a:lnTo>
                      <a:pt x="490" y="75"/>
                    </a:lnTo>
                    <a:lnTo>
                      <a:pt x="1515" y="232"/>
                    </a:lnTo>
                    <a:lnTo>
                      <a:pt x="1585" y="242"/>
                    </a:lnTo>
                    <a:lnTo>
                      <a:pt x="1655" y="253"/>
                    </a:lnTo>
                    <a:lnTo>
                      <a:pt x="1724" y="264"/>
                    </a:lnTo>
                    <a:lnTo>
                      <a:pt x="1794" y="274"/>
                    </a:lnTo>
                    <a:lnTo>
                      <a:pt x="1864" y="285"/>
                    </a:lnTo>
                    <a:lnTo>
                      <a:pt x="1933" y="296"/>
                    </a:lnTo>
                    <a:lnTo>
                      <a:pt x="2003" y="306"/>
                    </a:lnTo>
                    <a:lnTo>
                      <a:pt x="2073" y="317"/>
                    </a:lnTo>
                    <a:lnTo>
                      <a:pt x="2143" y="327"/>
                    </a:lnTo>
                    <a:lnTo>
                      <a:pt x="2212" y="338"/>
                    </a:lnTo>
                    <a:lnTo>
                      <a:pt x="2282" y="348"/>
                    </a:lnTo>
                    <a:lnTo>
                      <a:pt x="2352" y="359"/>
                    </a:lnTo>
                    <a:lnTo>
                      <a:pt x="2421" y="369"/>
                    </a:lnTo>
                    <a:lnTo>
                      <a:pt x="2491" y="380"/>
                    </a:lnTo>
                    <a:lnTo>
                      <a:pt x="2561" y="390"/>
                    </a:lnTo>
                    <a:lnTo>
                      <a:pt x="2630" y="400"/>
                    </a:lnTo>
                    <a:lnTo>
                      <a:pt x="2700" y="410"/>
                    </a:lnTo>
                    <a:lnTo>
                      <a:pt x="2770" y="420"/>
                    </a:lnTo>
                    <a:lnTo>
                      <a:pt x="2839" y="429"/>
                    </a:lnTo>
                    <a:lnTo>
                      <a:pt x="2909" y="438"/>
                    </a:lnTo>
                    <a:lnTo>
                      <a:pt x="2979" y="447"/>
                    </a:lnTo>
                    <a:lnTo>
                      <a:pt x="3048" y="455"/>
                    </a:lnTo>
                    <a:lnTo>
                      <a:pt x="3118" y="462"/>
                    </a:lnTo>
                    <a:lnTo>
                      <a:pt x="3188" y="469"/>
                    </a:lnTo>
                    <a:lnTo>
                      <a:pt x="3258" y="474"/>
                    </a:lnTo>
                    <a:lnTo>
                      <a:pt x="3327" y="479"/>
                    </a:lnTo>
                    <a:lnTo>
                      <a:pt x="3397" y="483"/>
                    </a:lnTo>
                    <a:lnTo>
                      <a:pt x="3467" y="487"/>
                    </a:lnTo>
                    <a:lnTo>
                      <a:pt x="3536" y="489"/>
                    </a:lnTo>
                    <a:lnTo>
                      <a:pt x="3606" y="492"/>
                    </a:lnTo>
                    <a:lnTo>
                      <a:pt x="3676" y="493"/>
                    </a:lnTo>
                    <a:lnTo>
                      <a:pt x="3746" y="494"/>
                    </a:lnTo>
                    <a:lnTo>
                      <a:pt x="3815" y="495"/>
                    </a:lnTo>
                    <a:lnTo>
                      <a:pt x="3885" y="496"/>
                    </a:lnTo>
                    <a:lnTo>
                      <a:pt x="3955" y="497"/>
                    </a:lnTo>
                    <a:lnTo>
                      <a:pt x="4024" y="497"/>
                    </a:lnTo>
                    <a:lnTo>
                      <a:pt x="4094" y="497"/>
                    </a:lnTo>
                    <a:lnTo>
                      <a:pt x="4164" y="497"/>
                    </a:lnTo>
                    <a:lnTo>
                      <a:pt x="4233" y="497"/>
                    </a:lnTo>
                    <a:lnTo>
                      <a:pt x="4303" y="498"/>
                    </a:lnTo>
                    <a:lnTo>
                      <a:pt x="4373" y="498"/>
                    </a:lnTo>
                    <a:lnTo>
                      <a:pt x="4442" y="498"/>
                    </a:lnTo>
                    <a:lnTo>
                      <a:pt x="4512" y="498"/>
                    </a:lnTo>
                    <a:lnTo>
                      <a:pt x="4582" y="498"/>
                    </a:lnTo>
                    <a:lnTo>
                      <a:pt x="4651" y="498"/>
                    </a:lnTo>
                    <a:lnTo>
                      <a:pt x="4721" y="498"/>
                    </a:lnTo>
                    <a:lnTo>
                      <a:pt x="4791" y="498"/>
                    </a:lnTo>
                    <a:lnTo>
                      <a:pt x="4861" y="498"/>
                    </a:lnTo>
                    <a:lnTo>
                      <a:pt x="4930" y="498"/>
                    </a:lnTo>
                    <a:lnTo>
                      <a:pt x="5000" y="498"/>
                    </a:lnTo>
                    <a:lnTo>
                      <a:pt x="5129" y="498"/>
                    </a:lnTo>
                  </a:path>
                </a:pathLst>
              </a:cu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6" name="Freeform 324"/>
              <p:cNvSpPr>
                <a:spLocks/>
              </p:cNvSpPr>
              <p:nvPr/>
            </p:nvSpPr>
            <p:spPr bwMode="auto">
              <a:xfrm>
                <a:off x="434" y="1038"/>
                <a:ext cx="5129" cy="1050"/>
              </a:xfrm>
              <a:custGeom>
                <a:avLst/>
                <a:gdLst>
                  <a:gd name="T0" fmla="*/ 49 w 5129"/>
                  <a:gd name="T1" fmla="*/ 8 h 1050"/>
                  <a:gd name="T2" fmla="*/ 186 w 5129"/>
                  <a:gd name="T3" fmla="*/ 28 h 1050"/>
                  <a:gd name="T4" fmla="*/ 324 w 5129"/>
                  <a:gd name="T5" fmla="*/ 50 h 1050"/>
                  <a:gd name="T6" fmla="*/ 461 w 5129"/>
                  <a:gd name="T7" fmla="*/ 71 h 1050"/>
                  <a:gd name="T8" fmla="*/ 599 w 5129"/>
                  <a:gd name="T9" fmla="*/ 92 h 1050"/>
                  <a:gd name="T10" fmla="*/ 736 w 5129"/>
                  <a:gd name="T11" fmla="*/ 113 h 1050"/>
                  <a:gd name="T12" fmla="*/ 874 w 5129"/>
                  <a:gd name="T13" fmla="*/ 135 h 1050"/>
                  <a:gd name="T14" fmla="*/ 1011 w 5129"/>
                  <a:gd name="T15" fmla="*/ 158 h 1050"/>
                  <a:gd name="T16" fmla="*/ 1149 w 5129"/>
                  <a:gd name="T17" fmla="*/ 181 h 1050"/>
                  <a:gd name="T18" fmla="*/ 1286 w 5129"/>
                  <a:gd name="T19" fmla="*/ 207 h 1050"/>
                  <a:gd name="T20" fmla="*/ 1424 w 5129"/>
                  <a:gd name="T21" fmla="*/ 235 h 1050"/>
                  <a:gd name="T22" fmla="*/ 1561 w 5129"/>
                  <a:gd name="T23" fmla="*/ 266 h 1050"/>
                  <a:gd name="T24" fmla="*/ 1699 w 5129"/>
                  <a:gd name="T25" fmla="*/ 300 h 1050"/>
                  <a:gd name="T26" fmla="*/ 1836 w 5129"/>
                  <a:gd name="T27" fmla="*/ 337 h 1050"/>
                  <a:gd name="T28" fmla="*/ 1974 w 5129"/>
                  <a:gd name="T29" fmla="*/ 375 h 1050"/>
                  <a:gd name="T30" fmla="*/ 2112 w 5129"/>
                  <a:gd name="T31" fmla="*/ 416 h 1050"/>
                  <a:gd name="T32" fmla="*/ 2249 w 5129"/>
                  <a:gd name="T33" fmla="*/ 456 h 1050"/>
                  <a:gd name="T34" fmla="*/ 2387 w 5129"/>
                  <a:gd name="T35" fmla="*/ 498 h 1050"/>
                  <a:gd name="T36" fmla="*/ 2524 w 5129"/>
                  <a:gd name="T37" fmla="*/ 539 h 1050"/>
                  <a:gd name="T38" fmla="*/ 2662 w 5129"/>
                  <a:gd name="T39" fmla="*/ 580 h 1050"/>
                  <a:gd name="T40" fmla="*/ 2799 w 5129"/>
                  <a:gd name="T41" fmla="*/ 620 h 1050"/>
                  <a:gd name="T42" fmla="*/ 2937 w 5129"/>
                  <a:gd name="T43" fmla="*/ 659 h 1050"/>
                  <a:gd name="T44" fmla="*/ 3074 w 5129"/>
                  <a:gd name="T45" fmla="*/ 695 h 1050"/>
                  <a:gd name="T46" fmla="*/ 3212 w 5129"/>
                  <a:gd name="T47" fmla="*/ 729 h 1050"/>
                  <a:gd name="T48" fmla="*/ 3349 w 5129"/>
                  <a:gd name="T49" fmla="*/ 760 h 1050"/>
                  <a:gd name="T50" fmla="*/ 3487 w 5129"/>
                  <a:gd name="T51" fmla="*/ 788 h 1050"/>
                  <a:gd name="T52" fmla="*/ 3625 w 5129"/>
                  <a:gd name="T53" fmla="*/ 814 h 1050"/>
                  <a:gd name="T54" fmla="*/ 3762 w 5129"/>
                  <a:gd name="T55" fmla="*/ 837 h 1050"/>
                  <a:gd name="T56" fmla="*/ 3900 w 5129"/>
                  <a:gd name="T57" fmla="*/ 860 h 1050"/>
                  <a:gd name="T58" fmla="*/ 4037 w 5129"/>
                  <a:gd name="T59" fmla="*/ 882 h 1050"/>
                  <a:gd name="T60" fmla="*/ 4175 w 5129"/>
                  <a:gd name="T61" fmla="*/ 903 h 1050"/>
                  <a:gd name="T62" fmla="*/ 4312 w 5129"/>
                  <a:gd name="T63" fmla="*/ 924 h 1050"/>
                  <a:gd name="T64" fmla="*/ 4450 w 5129"/>
                  <a:gd name="T65" fmla="*/ 946 h 1050"/>
                  <a:gd name="T66" fmla="*/ 4587 w 5129"/>
                  <a:gd name="T67" fmla="*/ 967 h 1050"/>
                  <a:gd name="T68" fmla="*/ 4725 w 5129"/>
                  <a:gd name="T69" fmla="*/ 988 h 1050"/>
                  <a:gd name="T70" fmla="*/ 4862 w 5129"/>
                  <a:gd name="T71" fmla="*/ 1009 h 1050"/>
                  <a:gd name="T72" fmla="*/ 5000 w 5129"/>
                  <a:gd name="T73" fmla="*/ 103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129" h="1050">
                    <a:moveTo>
                      <a:pt x="0" y="0"/>
                    </a:moveTo>
                    <a:lnTo>
                      <a:pt x="49" y="8"/>
                    </a:lnTo>
                    <a:lnTo>
                      <a:pt x="117" y="18"/>
                    </a:lnTo>
                    <a:lnTo>
                      <a:pt x="186" y="28"/>
                    </a:lnTo>
                    <a:lnTo>
                      <a:pt x="255" y="39"/>
                    </a:lnTo>
                    <a:lnTo>
                      <a:pt x="324" y="50"/>
                    </a:lnTo>
                    <a:lnTo>
                      <a:pt x="393" y="60"/>
                    </a:lnTo>
                    <a:lnTo>
                      <a:pt x="461" y="71"/>
                    </a:lnTo>
                    <a:lnTo>
                      <a:pt x="530" y="81"/>
                    </a:lnTo>
                    <a:lnTo>
                      <a:pt x="599" y="92"/>
                    </a:lnTo>
                    <a:lnTo>
                      <a:pt x="668" y="103"/>
                    </a:lnTo>
                    <a:lnTo>
                      <a:pt x="736" y="113"/>
                    </a:lnTo>
                    <a:lnTo>
                      <a:pt x="805" y="124"/>
                    </a:lnTo>
                    <a:lnTo>
                      <a:pt x="874" y="135"/>
                    </a:lnTo>
                    <a:lnTo>
                      <a:pt x="943" y="146"/>
                    </a:lnTo>
                    <a:lnTo>
                      <a:pt x="1011" y="158"/>
                    </a:lnTo>
                    <a:lnTo>
                      <a:pt x="1080" y="169"/>
                    </a:lnTo>
                    <a:lnTo>
                      <a:pt x="1149" y="181"/>
                    </a:lnTo>
                    <a:lnTo>
                      <a:pt x="1218" y="194"/>
                    </a:lnTo>
                    <a:lnTo>
                      <a:pt x="1286" y="207"/>
                    </a:lnTo>
                    <a:lnTo>
                      <a:pt x="1355" y="221"/>
                    </a:lnTo>
                    <a:lnTo>
                      <a:pt x="1424" y="235"/>
                    </a:lnTo>
                    <a:lnTo>
                      <a:pt x="1493" y="250"/>
                    </a:lnTo>
                    <a:lnTo>
                      <a:pt x="1561" y="266"/>
                    </a:lnTo>
                    <a:lnTo>
                      <a:pt x="1630" y="282"/>
                    </a:lnTo>
                    <a:lnTo>
                      <a:pt x="1699" y="300"/>
                    </a:lnTo>
                    <a:lnTo>
                      <a:pt x="1768" y="318"/>
                    </a:lnTo>
                    <a:lnTo>
                      <a:pt x="1836" y="337"/>
                    </a:lnTo>
                    <a:lnTo>
                      <a:pt x="1905" y="356"/>
                    </a:lnTo>
                    <a:lnTo>
                      <a:pt x="1974" y="375"/>
                    </a:lnTo>
                    <a:lnTo>
                      <a:pt x="2043" y="395"/>
                    </a:lnTo>
                    <a:lnTo>
                      <a:pt x="2112" y="416"/>
                    </a:lnTo>
                    <a:lnTo>
                      <a:pt x="2180" y="436"/>
                    </a:lnTo>
                    <a:lnTo>
                      <a:pt x="2249" y="456"/>
                    </a:lnTo>
                    <a:lnTo>
                      <a:pt x="2318" y="477"/>
                    </a:lnTo>
                    <a:lnTo>
                      <a:pt x="2387" y="498"/>
                    </a:lnTo>
                    <a:lnTo>
                      <a:pt x="2455" y="518"/>
                    </a:lnTo>
                    <a:lnTo>
                      <a:pt x="2524" y="539"/>
                    </a:lnTo>
                    <a:lnTo>
                      <a:pt x="2593" y="559"/>
                    </a:lnTo>
                    <a:lnTo>
                      <a:pt x="2662" y="580"/>
                    </a:lnTo>
                    <a:lnTo>
                      <a:pt x="2731" y="600"/>
                    </a:lnTo>
                    <a:lnTo>
                      <a:pt x="2799" y="620"/>
                    </a:lnTo>
                    <a:lnTo>
                      <a:pt x="2868" y="639"/>
                    </a:lnTo>
                    <a:lnTo>
                      <a:pt x="2937" y="659"/>
                    </a:lnTo>
                    <a:lnTo>
                      <a:pt x="3006" y="677"/>
                    </a:lnTo>
                    <a:lnTo>
                      <a:pt x="3074" y="695"/>
                    </a:lnTo>
                    <a:lnTo>
                      <a:pt x="3143" y="713"/>
                    </a:lnTo>
                    <a:lnTo>
                      <a:pt x="3212" y="729"/>
                    </a:lnTo>
                    <a:lnTo>
                      <a:pt x="3281" y="745"/>
                    </a:lnTo>
                    <a:lnTo>
                      <a:pt x="3349" y="760"/>
                    </a:lnTo>
                    <a:lnTo>
                      <a:pt x="3418" y="775"/>
                    </a:lnTo>
                    <a:lnTo>
                      <a:pt x="3487" y="788"/>
                    </a:lnTo>
                    <a:lnTo>
                      <a:pt x="3556" y="801"/>
                    </a:lnTo>
                    <a:lnTo>
                      <a:pt x="3625" y="814"/>
                    </a:lnTo>
                    <a:lnTo>
                      <a:pt x="3693" y="826"/>
                    </a:lnTo>
                    <a:lnTo>
                      <a:pt x="3762" y="837"/>
                    </a:lnTo>
                    <a:lnTo>
                      <a:pt x="3831" y="849"/>
                    </a:lnTo>
                    <a:lnTo>
                      <a:pt x="3900" y="860"/>
                    </a:lnTo>
                    <a:lnTo>
                      <a:pt x="3968" y="871"/>
                    </a:lnTo>
                    <a:lnTo>
                      <a:pt x="4037" y="882"/>
                    </a:lnTo>
                    <a:lnTo>
                      <a:pt x="4106" y="893"/>
                    </a:lnTo>
                    <a:lnTo>
                      <a:pt x="4175" y="903"/>
                    </a:lnTo>
                    <a:lnTo>
                      <a:pt x="4244" y="914"/>
                    </a:lnTo>
                    <a:lnTo>
                      <a:pt x="4312" y="924"/>
                    </a:lnTo>
                    <a:lnTo>
                      <a:pt x="4381" y="935"/>
                    </a:lnTo>
                    <a:lnTo>
                      <a:pt x="4450" y="946"/>
                    </a:lnTo>
                    <a:lnTo>
                      <a:pt x="4519" y="956"/>
                    </a:lnTo>
                    <a:lnTo>
                      <a:pt x="4587" y="967"/>
                    </a:lnTo>
                    <a:lnTo>
                      <a:pt x="4656" y="977"/>
                    </a:lnTo>
                    <a:lnTo>
                      <a:pt x="4725" y="988"/>
                    </a:lnTo>
                    <a:lnTo>
                      <a:pt x="4794" y="998"/>
                    </a:lnTo>
                    <a:lnTo>
                      <a:pt x="4862" y="1009"/>
                    </a:lnTo>
                    <a:lnTo>
                      <a:pt x="4931" y="1019"/>
                    </a:lnTo>
                    <a:lnTo>
                      <a:pt x="5000" y="1030"/>
                    </a:lnTo>
                    <a:lnTo>
                      <a:pt x="5129" y="1050"/>
                    </a:lnTo>
                  </a:path>
                </a:pathLst>
              </a:custGeom>
              <a:noFill/>
              <a:ln w="19050" cap="flat">
                <a:solidFill>
                  <a:srgbClr val="007F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7" name="Rectangle 325"/>
              <p:cNvSpPr>
                <a:spLocks noChangeArrowheads="1"/>
              </p:cNvSpPr>
              <p:nvPr/>
            </p:nvSpPr>
            <p:spPr bwMode="auto">
              <a:xfrm>
                <a:off x="4288" y="1144"/>
                <a:ext cx="519" cy="4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8" name="Rectangle 326"/>
              <p:cNvSpPr>
                <a:spLocks noChangeArrowheads="1"/>
              </p:cNvSpPr>
              <p:nvPr/>
            </p:nvSpPr>
            <p:spPr bwMode="auto">
              <a:xfrm>
                <a:off x="4598" y="1193"/>
                <a:ext cx="60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99" name="Line 327"/>
              <p:cNvSpPr>
                <a:spLocks noChangeShapeType="1"/>
              </p:cNvSpPr>
              <p:nvPr/>
            </p:nvSpPr>
            <p:spPr bwMode="auto">
              <a:xfrm>
                <a:off x="4412" y="1220"/>
                <a:ext cx="174" cy="0"/>
              </a:xfrm>
              <a:prstGeom prst="line">
                <a:avLst/>
              </a:prstGeom>
              <a:noFill/>
              <a:ln w="19050" cap="flat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0" name="Rectangle 328"/>
              <p:cNvSpPr>
                <a:spLocks noChangeArrowheads="1"/>
              </p:cNvSpPr>
              <p:nvPr/>
            </p:nvSpPr>
            <p:spPr bwMode="auto">
              <a:xfrm>
                <a:off x="4598" y="1318"/>
                <a:ext cx="60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1" name="Line 329"/>
              <p:cNvSpPr>
                <a:spLocks noChangeShapeType="1"/>
              </p:cNvSpPr>
              <p:nvPr/>
            </p:nvSpPr>
            <p:spPr bwMode="auto">
              <a:xfrm>
                <a:off x="4412" y="1346"/>
                <a:ext cx="174" cy="0"/>
              </a:xfrm>
              <a:prstGeom prst="line">
                <a:avLst/>
              </a:pr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2" name="Rectangle 330"/>
              <p:cNvSpPr>
                <a:spLocks noChangeArrowheads="1"/>
              </p:cNvSpPr>
              <p:nvPr/>
            </p:nvSpPr>
            <p:spPr bwMode="auto">
              <a:xfrm>
                <a:off x="4598" y="1443"/>
                <a:ext cx="119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3" name="Line 331"/>
              <p:cNvSpPr>
                <a:spLocks noChangeShapeType="1"/>
              </p:cNvSpPr>
              <p:nvPr/>
            </p:nvSpPr>
            <p:spPr bwMode="auto">
              <a:xfrm>
                <a:off x="4412" y="1472"/>
                <a:ext cx="174" cy="0"/>
              </a:xfrm>
              <a:prstGeom prst="line">
                <a:avLst/>
              </a:prstGeom>
              <a:noFill/>
              <a:ln w="19050" cap="flat">
                <a:solidFill>
                  <a:srgbClr val="007F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4" name="Rectangle 332"/>
              <p:cNvSpPr>
                <a:spLocks noChangeArrowheads="1"/>
              </p:cNvSpPr>
              <p:nvPr/>
            </p:nvSpPr>
            <p:spPr bwMode="auto">
              <a:xfrm>
                <a:off x="4288" y="1144"/>
                <a:ext cx="519" cy="404"/>
              </a:xfrm>
              <a:prstGeom prst="rect">
                <a:avLst/>
              </a:prstGeom>
              <a:noFill/>
              <a:ln w="4763" cap="flat">
                <a:solidFill>
                  <a:srgbClr val="26262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5" name="Rectangle 333"/>
              <p:cNvSpPr>
                <a:spLocks noChangeArrowheads="1"/>
              </p:cNvSpPr>
              <p:nvPr/>
            </p:nvSpPr>
            <p:spPr bwMode="auto">
              <a:xfrm>
                <a:off x="434" y="2275"/>
                <a:ext cx="5128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6" name="Rectangle 334"/>
              <p:cNvSpPr>
                <a:spLocks noChangeArrowheads="1"/>
              </p:cNvSpPr>
              <p:nvPr/>
            </p:nvSpPr>
            <p:spPr bwMode="auto">
              <a:xfrm>
                <a:off x="74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7" name="Freeform 335"/>
              <p:cNvSpPr>
                <a:spLocks noEditPoints="1"/>
              </p:cNvSpPr>
              <p:nvPr/>
            </p:nvSpPr>
            <p:spPr bwMode="auto">
              <a:xfrm>
                <a:off x="742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8" name="Rectangle 336"/>
              <p:cNvSpPr>
                <a:spLocks noChangeArrowheads="1"/>
              </p:cNvSpPr>
              <p:nvPr/>
            </p:nvSpPr>
            <p:spPr bwMode="auto">
              <a:xfrm>
                <a:off x="74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09" name="Rectangle 337"/>
              <p:cNvSpPr>
                <a:spLocks noChangeArrowheads="1"/>
              </p:cNvSpPr>
              <p:nvPr/>
            </p:nvSpPr>
            <p:spPr bwMode="auto">
              <a:xfrm>
                <a:off x="92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0" name="Freeform 338"/>
              <p:cNvSpPr>
                <a:spLocks noEditPoints="1"/>
              </p:cNvSpPr>
              <p:nvPr/>
            </p:nvSpPr>
            <p:spPr bwMode="auto">
              <a:xfrm>
                <a:off x="922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1" name="Rectangle 339"/>
              <p:cNvSpPr>
                <a:spLocks noChangeArrowheads="1"/>
              </p:cNvSpPr>
              <p:nvPr/>
            </p:nvSpPr>
            <p:spPr bwMode="auto">
              <a:xfrm>
                <a:off x="92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2" name="Rectangle 340"/>
              <p:cNvSpPr>
                <a:spLocks noChangeArrowheads="1"/>
              </p:cNvSpPr>
              <p:nvPr/>
            </p:nvSpPr>
            <p:spPr bwMode="auto">
              <a:xfrm>
                <a:off x="105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3" name="Freeform 341"/>
              <p:cNvSpPr>
                <a:spLocks noEditPoints="1"/>
              </p:cNvSpPr>
              <p:nvPr/>
            </p:nvSpPr>
            <p:spPr bwMode="auto">
              <a:xfrm>
                <a:off x="1051" y="2282"/>
                <a:ext cx="2" cy="1104"/>
              </a:xfrm>
              <a:custGeom>
                <a:avLst/>
                <a:gdLst>
                  <a:gd name="T0" fmla="*/ 2 w 2"/>
                  <a:gd name="T1" fmla="*/ 1073 h 1104"/>
                  <a:gd name="T2" fmla="*/ 0 w 2"/>
                  <a:gd name="T3" fmla="*/ 1062 h 1104"/>
                  <a:gd name="T4" fmla="*/ 2 w 2"/>
                  <a:gd name="T5" fmla="*/ 1034 h 1104"/>
                  <a:gd name="T6" fmla="*/ 0 w 2"/>
                  <a:gd name="T7" fmla="*/ 1017 h 1104"/>
                  <a:gd name="T8" fmla="*/ 2 w 2"/>
                  <a:gd name="T9" fmla="*/ 1006 h 1104"/>
                  <a:gd name="T10" fmla="*/ 2 w 2"/>
                  <a:gd name="T11" fmla="*/ 975 h 1104"/>
                  <a:gd name="T12" fmla="*/ 0 w 2"/>
                  <a:gd name="T13" fmla="*/ 965 h 1104"/>
                  <a:gd name="T14" fmla="*/ 2 w 2"/>
                  <a:gd name="T15" fmla="*/ 937 h 1104"/>
                  <a:gd name="T16" fmla="*/ 0 w 2"/>
                  <a:gd name="T17" fmla="*/ 919 h 1104"/>
                  <a:gd name="T18" fmla="*/ 2 w 2"/>
                  <a:gd name="T19" fmla="*/ 909 h 1104"/>
                  <a:gd name="T20" fmla="*/ 2 w 2"/>
                  <a:gd name="T21" fmla="*/ 878 h 1104"/>
                  <a:gd name="T22" fmla="*/ 0 w 2"/>
                  <a:gd name="T23" fmla="*/ 867 h 1104"/>
                  <a:gd name="T24" fmla="*/ 2 w 2"/>
                  <a:gd name="T25" fmla="*/ 839 h 1104"/>
                  <a:gd name="T26" fmla="*/ 0 w 2"/>
                  <a:gd name="T27" fmla="*/ 822 h 1104"/>
                  <a:gd name="T28" fmla="*/ 2 w 2"/>
                  <a:gd name="T29" fmla="*/ 811 h 1104"/>
                  <a:gd name="T30" fmla="*/ 2 w 2"/>
                  <a:gd name="T31" fmla="*/ 780 h 1104"/>
                  <a:gd name="T32" fmla="*/ 0 w 2"/>
                  <a:gd name="T33" fmla="*/ 770 h 1104"/>
                  <a:gd name="T34" fmla="*/ 2 w 2"/>
                  <a:gd name="T35" fmla="*/ 742 h 1104"/>
                  <a:gd name="T36" fmla="*/ 0 w 2"/>
                  <a:gd name="T37" fmla="*/ 724 h 1104"/>
                  <a:gd name="T38" fmla="*/ 2 w 2"/>
                  <a:gd name="T39" fmla="*/ 714 h 1104"/>
                  <a:gd name="T40" fmla="*/ 2 w 2"/>
                  <a:gd name="T41" fmla="*/ 683 h 1104"/>
                  <a:gd name="T42" fmla="*/ 0 w 2"/>
                  <a:gd name="T43" fmla="*/ 672 h 1104"/>
                  <a:gd name="T44" fmla="*/ 2 w 2"/>
                  <a:gd name="T45" fmla="*/ 644 h 1104"/>
                  <a:gd name="T46" fmla="*/ 0 w 2"/>
                  <a:gd name="T47" fmla="*/ 627 h 1104"/>
                  <a:gd name="T48" fmla="*/ 2 w 2"/>
                  <a:gd name="T49" fmla="*/ 616 h 1104"/>
                  <a:gd name="T50" fmla="*/ 2 w 2"/>
                  <a:gd name="T51" fmla="*/ 585 h 1104"/>
                  <a:gd name="T52" fmla="*/ 0 w 2"/>
                  <a:gd name="T53" fmla="*/ 575 h 1104"/>
                  <a:gd name="T54" fmla="*/ 2 w 2"/>
                  <a:gd name="T55" fmla="*/ 547 h 1104"/>
                  <a:gd name="T56" fmla="*/ 0 w 2"/>
                  <a:gd name="T57" fmla="*/ 529 h 1104"/>
                  <a:gd name="T58" fmla="*/ 2 w 2"/>
                  <a:gd name="T59" fmla="*/ 519 h 1104"/>
                  <a:gd name="T60" fmla="*/ 2 w 2"/>
                  <a:gd name="T61" fmla="*/ 488 h 1104"/>
                  <a:gd name="T62" fmla="*/ 0 w 2"/>
                  <a:gd name="T63" fmla="*/ 477 h 1104"/>
                  <a:gd name="T64" fmla="*/ 2 w 2"/>
                  <a:gd name="T65" fmla="*/ 449 h 1104"/>
                  <a:gd name="T66" fmla="*/ 0 w 2"/>
                  <a:gd name="T67" fmla="*/ 432 h 1104"/>
                  <a:gd name="T68" fmla="*/ 2 w 2"/>
                  <a:gd name="T69" fmla="*/ 422 h 1104"/>
                  <a:gd name="T70" fmla="*/ 2 w 2"/>
                  <a:gd name="T71" fmla="*/ 390 h 1104"/>
                  <a:gd name="T72" fmla="*/ 0 w 2"/>
                  <a:gd name="T73" fmla="*/ 380 h 1104"/>
                  <a:gd name="T74" fmla="*/ 2 w 2"/>
                  <a:gd name="T75" fmla="*/ 352 h 1104"/>
                  <a:gd name="T76" fmla="*/ 0 w 2"/>
                  <a:gd name="T77" fmla="*/ 334 h 1104"/>
                  <a:gd name="T78" fmla="*/ 2 w 2"/>
                  <a:gd name="T79" fmla="*/ 324 h 1104"/>
                  <a:gd name="T80" fmla="*/ 2 w 2"/>
                  <a:gd name="T81" fmla="*/ 293 h 1104"/>
                  <a:gd name="T82" fmla="*/ 0 w 2"/>
                  <a:gd name="T83" fmla="*/ 282 h 1104"/>
                  <a:gd name="T84" fmla="*/ 2 w 2"/>
                  <a:gd name="T85" fmla="*/ 254 h 1104"/>
                  <a:gd name="T86" fmla="*/ 0 w 2"/>
                  <a:gd name="T87" fmla="*/ 237 h 1104"/>
                  <a:gd name="T88" fmla="*/ 2 w 2"/>
                  <a:gd name="T89" fmla="*/ 227 h 1104"/>
                  <a:gd name="T90" fmla="*/ 2 w 2"/>
                  <a:gd name="T91" fmla="*/ 195 h 1104"/>
                  <a:gd name="T92" fmla="*/ 0 w 2"/>
                  <a:gd name="T93" fmla="*/ 185 h 1104"/>
                  <a:gd name="T94" fmla="*/ 2 w 2"/>
                  <a:gd name="T95" fmla="*/ 157 h 1104"/>
                  <a:gd name="T96" fmla="*/ 0 w 2"/>
                  <a:gd name="T97" fmla="*/ 140 h 1104"/>
                  <a:gd name="T98" fmla="*/ 2 w 2"/>
                  <a:gd name="T99" fmla="*/ 129 h 1104"/>
                  <a:gd name="T100" fmla="*/ 2 w 2"/>
                  <a:gd name="T101" fmla="*/ 98 h 1104"/>
                  <a:gd name="T102" fmla="*/ 0 w 2"/>
                  <a:gd name="T103" fmla="*/ 87 h 1104"/>
                  <a:gd name="T104" fmla="*/ 2 w 2"/>
                  <a:gd name="T105" fmla="*/ 59 h 1104"/>
                  <a:gd name="T106" fmla="*/ 0 w 2"/>
                  <a:gd name="T107" fmla="*/ 42 h 1104"/>
                  <a:gd name="T108" fmla="*/ 2 w 2"/>
                  <a:gd name="T109" fmla="*/ 32 h 1104"/>
                  <a:gd name="T110" fmla="*/ 2 w 2"/>
                  <a:gd name="T111" fmla="*/ 0 h 1104"/>
                  <a:gd name="T112" fmla="*/ 0 w 2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" h="1104"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8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2" y="798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2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2" y="422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4" name="Rectangle 342"/>
              <p:cNvSpPr>
                <a:spLocks noChangeArrowheads="1"/>
              </p:cNvSpPr>
              <p:nvPr/>
            </p:nvSpPr>
            <p:spPr bwMode="auto">
              <a:xfrm>
                <a:off x="105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5" name="Rectangle 343"/>
              <p:cNvSpPr>
                <a:spLocks noChangeArrowheads="1"/>
              </p:cNvSpPr>
              <p:nvPr/>
            </p:nvSpPr>
            <p:spPr bwMode="auto">
              <a:xfrm>
                <a:off x="114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6" name="Freeform 344"/>
              <p:cNvSpPr>
                <a:spLocks noEditPoints="1"/>
              </p:cNvSpPr>
              <p:nvPr/>
            </p:nvSpPr>
            <p:spPr bwMode="auto">
              <a:xfrm>
                <a:off x="1150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7" name="Rectangle 345"/>
              <p:cNvSpPr>
                <a:spLocks noChangeArrowheads="1"/>
              </p:cNvSpPr>
              <p:nvPr/>
            </p:nvSpPr>
            <p:spPr bwMode="auto">
              <a:xfrm>
                <a:off x="114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8" name="Rectangle 346"/>
              <p:cNvSpPr>
                <a:spLocks noChangeArrowheads="1"/>
              </p:cNvSpPr>
              <p:nvPr/>
            </p:nvSpPr>
            <p:spPr bwMode="auto">
              <a:xfrm>
                <a:off x="122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19" name="Freeform 347"/>
              <p:cNvSpPr>
                <a:spLocks noEditPoints="1"/>
              </p:cNvSpPr>
              <p:nvPr/>
            </p:nvSpPr>
            <p:spPr bwMode="auto">
              <a:xfrm>
                <a:off x="1231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0" name="Rectangle 348"/>
              <p:cNvSpPr>
                <a:spLocks noChangeArrowheads="1"/>
              </p:cNvSpPr>
              <p:nvPr/>
            </p:nvSpPr>
            <p:spPr bwMode="auto">
              <a:xfrm>
                <a:off x="122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1" name="Rectangle 349"/>
              <p:cNvSpPr>
                <a:spLocks noChangeArrowheads="1"/>
              </p:cNvSpPr>
              <p:nvPr/>
            </p:nvSpPr>
            <p:spPr bwMode="auto">
              <a:xfrm>
                <a:off x="129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2" name="Freeform 350"/>
              <p:cNvSpPr>
                <a:spLocks noEditPoints="1"/>
              </p:cNvSpPr>
              <p:nvPr/>
            </p:nvSpPr>
            <p:spPr bwMode="auto">
              <a:xfrm>
                <a:off x="1300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3" name="Rectangle 351"/>
              <p:cNvSpPr>
                <a:spLocks noChangeArrowheads="1"/>
              </p:cNvSpPr>
              <p:nvPr/>
            </p:nvSpPr>
            <p:spPr bwMode="auto">
              <a:xfrm>
                <a:off x="129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4" name="Rectangle 352"/>
              <p:cNvSpPr>
                <a:spLocks noChangeArrowheads="1"/>
              </p:cNvSpPr>
              <p:nvPr/>
            </p:nvSpPr>
            <p:spPr bwMode="auto">
              <a:xfrm>
                <a:off x="1357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5" name="Freeform 353"/>
              <p:cNvSpPr>
                <a:spLocks noEditPoints="1"/>
              </p:cNvSpPr>
              <p:nvPr/>
            </p:nvSpPr>
            <p:spPr bwMode="auto">
              <a:xfrm>
                <a:off x="1359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6" name="Rectangle 354"/>
              <p:cNvSpPr>
                <a:spLocks noChangeArrowheads="1"/>
              </p:cNvSpPr>
              <p:nvPr/>
            </p:nvSpPr>
            <p:spPr bwMode="auto">
              <a:xfrm>
                <a:off x="1357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7" name="Rectangle 355"/>
              <p:cNvSpPr>
                <a:spLocks noChangeArrowheads="1"/>
              </p:cNvSpPr>
              <p:nvPr/>
            </p:nvSpPr>
            <p:spPr bwMode="auto">
              <a:xfrm>
                <a:off x="1409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8" name="Freeform 356"/>
              <p:cNvSpPr>
                <a:spLocks noEditPoints="1"/>
              </p:cNvSpPr>
              <p:nvPr/>
            </p:nvSpPr>
            <p:spPr bwMode="auto">
              <a:xfrm>
                <a:off x="1412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29" name="Rectangle 357"/>
              <p:cNvSpPr>
                <a:spLocks noChangeArrowheads="1"/>
              </p:cNvSpPr>
              <p:nvPr/>
            </p:nvSpPr>
            <p:spPr bwMode="auto">
              <a:xfrm>
                <a:off x="1409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0" name="Rectangle 358"/>
              <p:cNvSpPr>
                <a:spLocks noChangeArrowheads="1"/>
              </p:cNvSpPr>
              <p:nvPr/>
            </p:nvSpPr>
            <p:spPr bwMode="auto">
              <a:xfrm>
                <a:off x="176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1" name="Freeform 359"/>
              <p:cNvSpPr>
                <a:spLocks noEditPoints="1"/>
              </p:cNvSpPr>
              <p:nvPr/>
            </p:nvSpPr>
            <p:spPr bwMode="auto">
              <a:xfrm>
                <a:off x="1767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2" name="Rectangle 360"/>
              <p:cNvSpPr>
                <a:spLocks noChangeArrowheads="1"/>
              </p:cNvSpPr>
              <p:nvPr/>
            </p:nvSpPr>
            <p:spPr bwMode="auto">
              <a:xfrm>
                <a:off x="176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3" name="Rectangle 361"/>
              <p:cNvSpPr>
                <a:spLocks noChangeArrowheads="1"/>
              </p:cNvSpPr>
              <p:nvPr/>
            </p:nvSpPr>
            <p:spPr bwMode="auto">
              <a:xfrm>
                <a:off x="194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4" name="Freeform 362"/>
              <p:cNvSpPr>
                <a:spLocks noEditPoints="1"/>
              </p:cNvSpPr>
              <p:nvPr/>
            </p:nvSpPr>
            <p:spPr bwMode="auto">
              <a:xfrm>
                <a:off x="1948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5" name="Rectangle 363"/>
              <p:cNvSpPr>
                <a:spLocks noChangeArrowheads="1"/>
              </p:cNvSpPr>
              <p:nvPr/>
            </p:nvSpPr>
            <p:spPr bwMode="auto">
              <a:xfrm>
                <a:off x="194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6" name="Rectangle 364"/>
              <p:cNvSpPr>
                <a:spLocks noChangeArrowheads="1"/>
              </p:cNvSpPr>
              <p:nvPr/>
            </p:nvSpPr>
            <p:spPr bwMode="auto">
              <a:xfrm>
                <a:off x="207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7" name="Freeform 365"/>
              <p:cNvSpPr>
                <a:spLocks noEditPoints="1"/>
              </p:cNvSpPr>
              <p:nvPr/>
            </p:nvSpPr>
            <p:spPr bwMode="auto">
              <a:xfrm>
                <a:off x="2076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8" name="Rectangle 366"/>
              <p:cNvSpPr>
                <a:spLocks noChangeArrowheads="1"/>
              </p:cNvSpPr>
              <p:nvPr/>
            </p:nvSpPr>
            <p:spPr bwMode="auto">
              <a:xfrm>
                <a:off x="207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39" name="Rectangle 367"/>
              <p:cNvSpPr>
                <a:spLocks noChangeArrowheads="1"/>
              </p:cNvSpPr>
              <p:nvPr/>
            </p:nvSpPr>
            <p:spPr bwMode="auto">
              <a:xfrm>
                <a:off x="217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0" name="Freeform 368"/>
              <p:cNvSpPr>
                <a:spLocks noEditPoints="1"/>
              </p:cNvSpPr>
              <p:nvPr/>
            </p:nvSpPr>
            <p:spPr bwMode="auto">
              <a:xfrm>
                <a:off x="2175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1" name="Rectangle 369"/>
              <p:cNvSpPr>
                <a:spLocks noChangeArrowheads="1"/>
              </p:cNvSpPr>
              <p:nvPr/>
            </p:nvSpPr>
            <p:spPr bwMode="auto">
              <a:xfrm>
                <a:off x="217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2" name="Rectangle 370"/>
              <p:cNvSpPr>
                <a:spLocks noChangeArrowheads="1"/>
              </p:cNvSpPr>
              <p:nvPr/>
            </p:nvSpPr>
            <p:spPr bwMode="auto">
              <a:xfrm>
                <a:off x="225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3" name="Freeform 371"/>
              <p:cNvSpPr>
                <a:spLocks noEditPoints="1"/>
              </p:cNvSpPr>
              <p:nvPr/>
            </p:nvSpPr>
            <p:spPr bwMode="auto">
              <a:xfrm>
                <a:off x="2257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4" name="Rectangle 372"/>
              <p:cNvSpPr>
                <a:spLocks noChangeArrowheads="1"/>
              </p:cNvSpPr>
              <p:nvPr/>
            </p:nvSpPr>
            <p:spPr bwMode="auto">
              <a:xfrm>
                <a:off x="225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5" name="Rectangle 373"/>
              <p:cNvSpPr>
                <a:spLocks noChangeArrowheads="1"/>
              </p:cNvSpPr>
              <p:nvPr/>
            </p:nvSpPr>
            <p:spPr bwMode="auto">
              <a:xfrm>
                <a:off x="232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6" name="Freeform 374"/>
              <p:cNvSpPr>
                <a:spLocks noEditPoints="1"/>
              </p:cNvSpPr>
              <p:nvPr/>
            </p:nvSpPr>
            <p:spPr bwMode="auto">
              <a:xfrm>
                <a:off x="2325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7" name="Rectangle 375"/>
              <p:cNvSpPr>
                <a:spLocks noChangeArrowheads="1"/>
              </p:cNvSpPr>
              <p:nvPr/>
            </p:nvSpPr>
            <p:spPr bwMode="auto">
              <a:xfrm>
                <a:off x="232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8" name="Rectangle 376"/>
              <p:cNvSpPr>
                <a:spLocks noChangeArrowheads="1"/>
              </p:cNvSpPr>
              <p:nvPr/>
            </p:nvSpPr>
            <p:spPr bwMode="auto">
              <a:xfrm>
                <a:off x="238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49" name="Freeform 377"/>
              <p:cNvSpPr>
                <a:spLocks noEditPoints="1"/>
              </p:cNvSpPr>
              <p:nvPr/>
            </p:nvSpPr>
            <p:spPr bwMode="auto">
              <a:xfrm>
                <a:off x="2385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0" name="Rectangle 378"/>
              <p:cNvSpPr>
                <a:spLocks noChangeArrowheads="1"/>
              </p:cNvSpPr>
              <p:nvPr/>
            </p:nvSpPr>
            <p:spPr bwMode="auto">
              <a:xfrm>
                <a:off x="238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1" name="Rectangle 379"/>
              <p:cNvSpPr>
                <a:spLocks noChangeArrowheads="1"/>
              </p:cNvSpPr>
              <p:nvPr/>
            </p:nvSpPr>
            <p:spPr bwMode="auto">
              <a:xfrm>
                <a:off x="2436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2" name="Freeform 380"/>
              <p:cNvSpPr>
                <a:spLocks noEditPoints="1"/>
              </p:cNvSpPr>
              <p:nvPr/>
            </p:nvSpPr>
            <p:spPr bwMode="auto">
              <a:xfrm>
                <a:off x="2437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3" name="Rectangle 381"/>
              <p:cNvSpPr>
                <a:spLocks noChangeArrowheads="1"/>
              </p:cNvSpPr>
              <p:nvPr/>
            </p:nvSpPr>
            <p:spPr bwMode="auto">
              <a:xfrm>
                <a:off x="2436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4" name="Rectangle 382"/>
              <p:cNvSpPr>
                <a:spLocks noChangeArrowheads="1"/>
              </p:cNvSpPr>
              <p:nvPr/>
            </p:nvSpPr>
            <p:spPr bwMode="auto">
              <a:xfrm>
                <a:off x="279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5" name="Freeform 383"/>
              <p:cNvSpPr>
                <a:spLocks noEditPoints="1"/>
              </p:cNvSpPr>
              <p:nvPr/>
            </p:nvSpPr>
            <p:spPr bwMode="auto">
              <a:xfrm>
                <a:off x="2793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6" name="Rectangle 384"/>
              <p:cNvSpPr>
                <a:spLocks noChangeArrowheads="1"/>
              </p:cNvSpPr>
              <p:nvPr/>
            </p:nvSpPr>
            <p:spPr bwMode="auto">
              <a:xfrm>
                <a:off x="279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7" name="Rectangle 385"/>
              <p:cNvSpPr>
                <a:spLocks noChangeArrowheads="1"/>
              </p:cNvSpPr>
              <p:nvPr/>
            </p:nvSpPr>
            <p:spPr bwMode="auto">
              <a:xfrm>
                <a:off x="297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8" name="Freeform 386"/>
              <p:cNvSpPr>
                <a:spLocks noEditPoints="1"/>
              </p:cNvSpPr>
              <p:nvPr/>
            </p:nvSpPr>
            <p:spPr bwMode="auto">
              <a:xfrm>
                <a:off x="2973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59" name="Rectangle 387"/>
              <p:cNvSpPr>
                <a:spLocks noChangeArrowheads="1"/>
              </p:cNvSpPr>
              <p:nvPr/>
            </p:nvSpPr>
            <p:spPr bwMode="auto">
              <a:xfrm>
                <a:off x="297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0" name="Rectangle 388"/>
              <p:cNvSpPr>
                <a:spLocks noChangeArrowheads="1"/>
              </p:cNvSpPr>
              <p:nvPr/>
            </p:nvSpPr>
            <p:spPr bwMode="auto">
              <a:xfrm>
                <a:off x="310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1" name="Freeform 389"/>
              <p:cNvSpPr>
                <a:spLocks noEditPoints="1"/>
              </p:cNvSpPr>
              <p:nvPr/>
            </p:nvSpPr>
            <p:spPr bwMode="auto">
              <a:xfrm>
                <a:off x="3102" y="2282"/>
                <a:ext cx="2" cy="1104"/>
              </a:xfrm>
              <a:custGeom>
                <a:avLst/>
                <a:gdLst>
                  <a:gd name="T0" fmla="*/ 2 w 2"/>
                  <a:gd name="T1" fmla="*/ 1073 h 1104"/>
                  <a:gd name="T2" fmla="*/ 0 w 2"/>
                  <a:gd name="T3" fmla="*/ 1062 h 1104"/>
                  <a:gd name="T4" fmla="*/ 2 w 2"/>
                  <a:gd name="T5" fmla="*/ 1034 h 1104"/>
                  <a:gd name="T6" fmla="*/ 0 w 2"/>
                  <a:gd name="T7" fmla="*/ 1017 h 1104"/>
                  <a:gd name="T8" fmla="*/ 2 w 2"/>
                  <a:gd name="T9" fmla="*/ 1006 h 1104"/>
                  <a:gd name="T10" fmla="*/ 2 w 2"/>
                  <a:gd name="T11" fmla="*/ 975 h 1104"/>
                  <a:gd name="T12" fmla="*/ 0 w 2"/>
                  <a:gd name="T13" fmla="*/ 965 h 1104"/>
                  <a:gd name="T14" fmla="*/ 2 w 2"/>
                  <a:gd name="T15" fmla="*/ 937 h 1104"/>
                  <a:gd name="T16" fmla="*/ 0 w 2"/>
                  <a:gd name="T17" fmla="*/ 919 h 1104"/>
                  <a:gd name="T18" fmla="*/ 2 w 2"/>
                  <a:gd name="T19" fmla="*/ 909 h 1104"/>
                  <a:gd name="T20" fmla="*/ 2 w 2"/>
                  <a:gd name="T21" fmla="*/ 878 h 1104"/>
                  <a:gd name="T22" fmla="*/ 0 w 2"/>
                  <a:gd name="T23" fmla="*/ 867 h 1104"/>
                  <a:gd name="T24" fmla="*/ 2 w 2"/>
                  <a:gd name="T25" fmla="*/ 839 h 1104"/>
                  <a:gd name="T26" fmla="*/ 0 w 2"/>
                  <a:gd name="T27" fmla="*/ 822 h 1104"/>
                  <a:gd name="T28" fmla="*/ 2 w 2"/>
                  <a:gd name="T29" fmla="*/ 811 h 1104"/>
                  <a:gd name="T30" fmla="*/ 2 w 2"/>
                  <a:gd name="T31" fmla="*/ 780 h 1104"/>
                  <a:gd name="T32" fmla="*/ 0 w 2"/>
                  <a:gd name="T33" fmla="*/ 770 h 1104"/>
                  <a:gd name="T34" fmla="*/ 2 w 2"/>
                  <a:gd name="T35" fmla="*/ 742 h 1104"/>
                  <a:gd name="T36" fmla="*/ 0 w 2"/>
                  <a:gd name="T37" fmla="*/ 724 h 1104"/>
                  <a:gd name="T38" fmla="*/ 2 w 2"/>
                  <a:gd name="T39" fmla="*/ 714 h 1104"/>
                  <a:gd name="T40" fmla="*/ 2 w 2"/>
                  <a:gd name="T41" fmla="*/ 683 h 1104"/>
                  <a:gd name="T42" fmla="*/ 0 w 2"/>
                  <a:gd name="T43" fmla="*/ 672 h 1104"/>
                  <a:gd name="T44" fmla="*/ 2 w 2"/>
                  <a:gd name="T45" fmla="*/ 644 h 1104"/>
                  <a:gd name="T46" fmla="*/ 0 w 2"/>
                  <a:gd name="T47" fmla="*/ 627 h 1104"/>
                  <a:gd name="T48" fmla="*/ 2 w 2"/>
                  <a:gd name="T49" fmla="*/ 616 h 1104"/>
                  <a:gd name="T50" fmla="*/ 2 w 2"/>
                  <a:gd name="T51" fmla="*/ 585 h 1104"/>
                  <a:gd name="T52" fmla="*/ 0 w 2"/>
                  <a:gd name="T53" fmla="*/ 575 h 1104"/>
                  <a:gd name="T54" fmla="*/ 2 w 2"/>
                  <a:gd name="T55" fmla="*/ 547 h 1104"/>
                  <a:gd name="T56" fmla="*/ 0 w 2"/>
                  <a:gd name="T57" fmla="*/ 529 h 1104"/>
                  <a:gd name="T58" fmla="*/ 2 w 2"/>
                  <a:gd name="T59" fmla="*/ 519 h 1104"/>
                  <a:gd name="T60" fmla="*/ 2 w 2"/>
                  <a:gd name="T61" fmla="*/ 488 h 1104"/>
                  <a:gd name="T62" fmla="*/ 0 w 2"/>
                  <a:gd name="T63" fmla="*/ 477 h 1104"/>
                  <a:gd name="T64" fmla="*/ 2 w 2"/>
                  <a:gd name="T65" fmla="*/ 449 h 1104"/>
                  <a:gd name="T66" fmla="*/ 0 w 2"/>
                  <a:gd name="T67" fmla="*/ 432 h 1104"/>
                  <a:gd name="T68" fmla="*/ 2 w 2"/>
                  <a:gd name="T69" fmla="*/ 422 h 1104"/>
                  <a:gd name="T70" fmla="*/ 2 w 2"/>
                  <a:gd name="T71" fmla="*/ 390 h 1104"/>
                  <a:gd name="T72" fmla="*/ 0 w 2"/>
                  <a:gd name="T73" fmla="*/ 380 h 1104"/>
                  <a:gd name="T74" fmla="*/ 2 w 2"/>
                  <a:gd name="T75" fmla="*/ 352 h 1104"/>
                  <a:gd name="T76" fmla="*/ 0 w 2"/>
                  <a:gd name="T77" fmla="*/ 334 h 1104"/>
                  <a:gd name="T78" fmla="*/ 2 w 2"/>
                  <a:gd name="T79" fmla="*/ 324 h 1104"/>
                  <a:gd name="T80" fmla="*/ 2 w 2"/>
                  <a:gd name="T81" fmla="*/ 293 h 1104"/>
                  <a:gd name="T82" fmla="*/ 0 w 2"/>
                  <a:gd name="T83" fmla="*/ 282 h 1104"/>
                  <a:gd name="T84" fmla="*/ 2 w 2"/>
                  <a:gd name="T85" fmla="*/ 254 h 1104"/>
                  <a:gd name="T86" fmla="*/ 0 w 2"/>
                  <a:gd name="T87" fmla="*/ 237 h 1104"/>
                  <a:gd name="T88" fmla="*/ 2 w 2"/>
                  <a:gd name="T89" fmla="*/ 227 h 1104"/>
                  <a:gd name="T90" fmla="*/ 2 w 2"/>
                  <a:gd name="T91" fmla="*/ 195 h 1104"/>
                  <a:gd name="T92" fmla="*/ 0 w 2"/>
                  <a:gd name="T93" fmla="*/ 185 h 1104"/>
                  <a:gd name="T94" fmla="*/ 2 w 2"/>
                  <a:gd name="T95" fmla="*/ 157 h 1104"/>
                  <a:gd name="T96" fmla="*/ 0 w 2"/>
                  <a:gd name="T97" fmla="*/ 140 h 1104"/>
                  <a:gd name="T98" fmla="*/ 2 w 2"/>
                  <a:gd name="T99" fmla="*/ 129 h 1104"/>
                  <a:gd name="T100" fmla="*/ 2 w 2"/>
                  <a:gd name="T101" fmla="*/ 98 h 1104"/>
                  <a:gd name="T102" fmla="*/ 0 w 2"/>
                  <a:gd name="T103" fmla="*/ 87 h 1104"/>
                  <a:gd name="T104" fmla="*/ 2 w 2"/>
                  <a:gd name="T105" fmla="*/ 59 h 1104"/>
                  <a:gd name="T106" fmla="*/ 0 w 2"/>
                  <a:gd name="T107" fmla="*/ 42 h 1104"/>
                  <a:gd name="T108" fmla="*/ 2 w 2"/>
                  <a:gd name="T109" fmla="*/ 32 h 1104"/>
                  <a:gd name="T110" fmla="*/ 2 w 2"/>
                  <a:gd name="T111" fmla="*/ 0 h 1104"/>
                  <a:gd name="T112" fmla="*/ 0 w 2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" h="1104"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8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2" y="798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2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2" y="422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2" name="Rectangle 390"/>
              <p:cNvSpPr>
                <a:spLocks noChangeArrowheads="1"/>
              </p:cNvSpPr>
              <p:nvPr/>
            </p:nvSpPr>
            <p:spPr bwMode="auto">
              <a:xfrm>
                <a:off x="310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3" name="Rectangle 391"/>
              <p:cNvSpPr>
                <a:spLocks noChangeArrowheads="1"/>
              </p:cNvSpPr>
              <p:nvPr/>
            </p:nvSpPr>
            <p:spPr bwMode="auto">
              <a:xfrm>
                <a:off x="319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4" name="Freeform 392"/>
              <p:cNvSpPr>
                <a:spLocks noEditPoints="1"/>
              </p:cNvSpPr>
              <p:nvPr/>
            </p:nvSpPr>
            <p:spPr bwMode="auto">
              <a:xfrm>
                <a:off x="3201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5" name="Rectangle 393"/>
              <p:cNvSpPr>
                <a:spLocks noChangeArrowheads="1"/>
              </p:cNvSpPr>
              <p:nvPr/>
            </p:nvSpPr>
            <p:spPr bwMode="auto">
              <a:xfrm>
                <a:off x="319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6" name="Rectangle 394"/>
              <p:cNvSpPr>
                <a:spLocks noChangeArrowheads="1"/>
              </p:cNvSpPr>
              <p:nvPr/>
            </p:nvSpPr>
            <p:spPr bwMode="auto">
              <a:xfrm>
                <a:off x="328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7" name="Freeform 395"/>
              <p:cNvSpPr>
                <a:spLocks noEditPoints="1"/>
              </p:cNvSpPr>
              <p:nvPr/>
            </p:nvSpPr>
            <p:spPr bwMode="auto">
              <a:xfrm>
                <a:off x="3282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8" name="Rectangle 396"/>
              <p:cNvSpPr>
                <a:spLocks noChangeArrowheads="1"/>
              </p:cNvSpPr>
              <p:nvPr/>
            </p:nvSpPr>
            <p:spPr bwMode="auto">
              <a:xfrm>
                <a:off x="328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69" name="Rectangle 397"/>
              <p:cNvSpPr>
                <a:spLocks noChangeArrowheads="1"/>
              </p:cNvSpPr>
              <p:nvPr/>
            </p:nvSpPr>
            <p:spPr bwMode="auto">
              <a:xfrm>
                <a:off x="334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70" name="Freeform 398"/>
              <p:cNvSpPr>
                <a:spLocks noEditPoints="1"/>
              </p:cNvSpPr>
              <p:nvPr/>
            </p:nvSpPr>
            <p:spPr bwMode="auto">
              <a:xfrm>
                <a:off x="3351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71" name="Rectangle 399"/>
              <p:cNvSpPr>
                <a:spLocks noChangeArrowheads="1"/>
              </p:cNvSpPr>
              <p:nvPr/>
            </p:nvSpPr>
            <p:spPr bwMode="auto">
              <a:xfrm>
                <a:off x="334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72" name="Rectangle 400"/>
              <p:cNvSpPr>
                <a:spLocks noChangeArrowheads="1"/>
              </p:cNvSpPr>
              <p:nvPr/>
            </p:nvSpPr>
            <p:spPr bwMode="auto">
              <a:xfrm>
                <a:off x="3407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73" name="Freeform 401"/>
              <p:cNvSpPr>
                <a:spLocks noEditPoints="1"/>
              </p:cNvSpPr>
              <p:nvPr/>
            </p:nvSpPr>
            <p:spPr bwMode="auto">
              <a:xfrm>
                <a:off x="3410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74" name="Rectangle 402"/>
              <p:cNvSpPr>
                <a:spLocks noChangeArrowheads="1"/>
              </p:cNvSpPr>
              <p:nvPr/>
            </p:nvSpPr>
            <p:spPr bwMode="auto">
              <a:xfrm>
                <a:off x="3407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75" name="Rectangle 403"/>
              <p:cNvSpPr>
                <a:spLocks noChangeArrowheads="1"/>
              </p:cNvSpPr>
              <p:nvPr/>
            </p:nvSpPr>
            <p:spPr bwMode="auto">
              <a:xfrm>
                <a:off x="3459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76" name="Freeform 404"/>
              <p:cNvSpPr>
                <a:spLocks noEditPoints="1"/>
              </p:cNvSpPr>
              <p:nvPr/>
            </p:nvSpPr>
            <p:spPr bwMode="auto">
              <a:xfrm>
                <a:off x="3463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77" name="Rectangle 405"/>
              <p:cNvSpPr>
                <a:spLocks noChangeArrowheads="1"/>
              </p:cNvSpPr>
              <p:nvPr/>
            </p:nvSpPr>
            <p:spPr bwMode="auto">
              <a:xfrm>
                <a:off x="3459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78" name="Rectangle 406"/>
              <p:cNvSpPr>
                <a:spLocks noChangeArrowheads="1"/>
              </p:cNvSpPr>
              <p:nvPr/>
            </p:nvSpPr>
            <p:spPr bwMode="auto">
              <a:xfrm>
                <a:off x="381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484" name="Group 608"/>
            <p:cNvGrpSpPr>
              <a:grpSpLocks/>
            </p:cNvGrpSpPr>
            <p:nvPr/>
          </p:nvGrpSpPr>
          <p:grpSpPr bwMode="auto">
            <a:xfrm>
              <a:off x="590550" y="3611563"/>
              <a:ext cx="8332788" cy="1974850"/>
              <a:chOff x="372" y="2275"/>
              <a:chExt cx="5249" cy="1244"/>
            </a:xfrm>
          </p:grpSpPr>
          <p:sp>
            <p:nvSpPr>
              <p:cNvPr id="579" name="Freeform 408"/>
              <p:cNvSpPr>
                <a:spLocks noEditPoints="1"/>
              </p:cNvSpPr>
              <p:nvPr/>
            </p:nvSpPr>
            <p:spPr bwMode="auto">
              <a:xfrm>
                <a:off x="3818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0" name="Rectangle 409"/>
              <p:cNvSpPr>
                <a:spLocks noChangeArrowheads="1"/>
              </p:cNvSpPr>
              <p:nvPr/>
            </p:nvSpPr>
            <p:spPr bwMode="auto">
              <a:xfrm>
                <a:off x="3818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1" name="Rectangle 410"/>
              <p:cNvSpPr>
                <a:spLocks noChangeArrowheads="1"/>
              </p:cNvSpPr>
              <p:nvPr/>
            </p:nvSpPr>
            <p:spPr bwMode="auto">
              <a:xfrm>
                <a:off x="3999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2" name="Freeform 411"/>
              <p:cNvSpPr>
                <a:spLocks noEditPoints="1"/>
              </p:cNvSpPr>
              <p:nvPr/>
            </p:nvSpPr>
            <p:spPr bwMode="auto">
              <a:xfrm>
                <a:off x="3999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3" name="Rectangle 412"/>
              <p:cNvSpPr>
                <a:spLocks noChangeArrowheads="1"/>
              </p:cNvSpPr>
              <p:nvPr/>
            </p:nvSpPr>
            <p:spPr bwMode="auto">
              <a:xfrm>
                <a:off x="3999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4" name="Rectangle 413"/>
              <p:cNvSpPr>
                <a:spLocks noChangeArrowheads="1"/>
              </p:cNvSpPr>
              <p:nvPr/>
            </p:nvSpPr>
            <p:spPr bwMode="auto">
              <a:xfrm>
                <a:off x="412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5" name="Freeform 414"/>
              <p:cNvSpPr>
                <a:spLocks noEditPoints="1"/>
              </p:cNvSpPr>
              <p:nvPr/>
            </p:nvSpPr>
            <p:spPr bwMode="auto">
              <a:xfrm>
                <a:off x="4127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6" name="Rectangle 415"/>
              <p:cNvSpPr>
                <a:spLocks noChangeArrowheads="1"/>
              </p:cNvSpPr>
              <p:nvPr/>
            </p:nvSpPr>
            <p:spPr bwMode="auto">
              <a:xfrm>
                <a:off x="412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7" name="Rectangle 416"/>
              <p:cNvSpPr>
                <a:spLocks noChangeArrowheads="1"/>
              </p:cNvSpPr>
              <p:nvPr/>
            </p:nvSpPr>
            <p:spPr bwMode="auto">
              <a:xfrm>
                <a:off x="422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8" name="Freeform 417"/>
              <p:cNvSpPr>
                <a:spLocks noEditPoints="1"/>
              </p:cNvSpPr>
              <p:nvPr/>
            </p:nvSpPr>
            <p:spPr bwMode="auto">
              <a:xfrm>
                <a:off x="4226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9" name="Rectangle 418"/>
              <p:cNvSpPr>
                <a:spLocks noChangeArrowheads="1"/>
              </p:cNvSpPr>
              <p:nvPr/>
            </p:nvSpPr>
            <p:spPr bwMode="auto">
              <a:xfrm>
                <a:off x="422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0" name="Rectangle 419"/>
              <p:cNvSpPr>
                <a:spLocks noChangeArrowheads="1"/>
              </p:cNvSpPr>
              <p:nvPr/>
            </p:nvSpPr>
            <p:spPr bwMode="auto">
              <a:xfrm>
                <a:off x="430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1" name="Freeform 420"/>
              <p:cNvSpPr>
                <a:spLocks noEditPoints="1"/>
              </p:cNvSpPr>
              <p:nvPr/>
            </p:nvSpPr>
            <p:spPr bwMode="auto">
              <a:xfrm>
                <a:off x="4307" y="2282"/>
                <a:ext cx="4" cy="1104"/>
              </a:xfrm>
              <a:custGeom>
                <a:avLst/>
                <a:gdLst>
                  <a:gd name="T0" fmla="*/ 4 w 4"/>
                  <a:gd name="T1" fmla="*/ 1073 h 1104"/>
                  <a:gd name="T2" fmla="*/ 0 w 4"/>
                  <a:gd name="T3" fmla="*/ 1062 h 1104"/>
                  <a:gd name="T4" fmla="*/ 4 w 4"/>
                  <a:gd name="T5" fmla="*/ 1034 h 1104"/>
                  <a:gd name="T6" fmla="*/ 0 w 4"/>
                  <a:gd name="T7" fmla="*/ 1017 h 1104"/>
                  <a:gd name="T8" fmla="*/ 4 w 4"/>
                  <a:gd name="T9" fmla="*/ 1006 h 1104"/>
                  <a:gd name="T10" fmla="*/ 4 w 4"/>
                  <a:gd name="T11" fmla="*/ 975 h 1104"/>
                  <a:gd name="T12" fmla="*/ 0 w 4"/>
                  <a:gd name="T13" fmla="*/ 965 h 1104"/>
                  <a:gd name="T14" fmla="*/ 4 w 4"/>
                  <a:gd name="T15" fmla="*/ 937 h 1104"/>
                  <a:gd name="T16" fmla="*/ 0 w 4"/>
                  <a:gd name="T17" fmla="*/ 919 h 1104"/>
                  <a:gd name="T18" fmla="*/ 4 w 4"/>
                  <a:gd name="T19" fmla="*/ 909 h 1104"/>
                  <a:gd name="T20" fmla="*/ 4 w 4"/>
                  <a:gd name="T21" fmla="*/ 878 h 1104"/>
                  <a:gd name="T22" fmla="*/ 0 w 4"/>
                  <a:gd name="T23" fmla="*/ 867 h 1104"/>
                  <a:gd name="T24" fmla="*/ 4 w 4"/>
                  <a:gd name="T25" fmla="*/ 839 h 1104"/>
                  <a:gd name="T26" fmla="*/ 0 w 4"/>
                  <a:gd name="T27" fmla="*/ 822 h 1104"/>
                  <a:gd name="T28" fmla="*/ 4 w 4"/>
                  <a:gd name="T29" fmla="*/ 811 h 1104"/>
                  <a:gd name="T30" fmla="*/ 4 w 4"/>
                  <a:gd name="T31" fmla="*/ 780 h 1104"/>
                  <a:gd name="T32" fmla="*/ 0 w 4"/>
                  <a:gd name="T33" fmla="*/ 770 h 1104"/>
                  <a:gd name="T34" fmla="*/ 4 w 4"/>
                  <a:gd name="T35" fmla="*/ 742 h 1104"/>
                  <a:gd name="T36" fmla="*/ 0 w 4"/>
                  <a:gd name="T37" fmla="*/ 724 h 1104"/>
                  <a:gd name="T38" fmla="*/ 4 w 4"/>
                  <a:gd name="T39" fmla="*/ 714 h 1104"/>
                  <a:gd name="T40" fmla="*/ 4 w 4"/>
                  <a:gd name="T41" fmla="*/ 683 h 1104"/>
                  <a:gd name="T42" fmla="*/ 0 w 4"/>
                  <a:gd name="T43" fmla="*/ 672 h 1104"/>
                  <a:gd name="T44" fmla="*/ 4 w 4"/>
                  <a:gd name="T45" fmla="*/ 644 h 1104"/>
                  <a:gd name="T46" fmla="*/ 0 w 4"/>
                  <a:gd name="T47" fmla="*/ 627 h 1104"/>
                  <a:gd name="T48" fmla="*/ 4 w 4"/>
                  <a:gd name="T49" fmla="*/ 616 h 1104"/>
                  <a:gd name="T50" fmla="*/ 4 w 4"/>
                  <a:gd name="T51" fmla="*/ 585 h 1104"/>
                  <a:gd name="T52" fmla="*/ 0 w 4"/>
                  <a:gd name="T53" fmla="*/ 575 h 1104"/>
                  <a:gd name="T54" fmla="*/ 4 w 4"/>
                  <a:gd name="T55" fmla="*/ 547 h 1104"/>
                  <a:gd name="T56" fmla="*/ 0 w 4"/>
                  <a:gd name="T57" fmla="*/ 529 h 1104"/>
                  <a:gd name="T58" fmla="*/ 4 w 4"/>
                  <a:gd name="T59" fmla="*/ 519 h 1104"/>
                  <a:gd name="T60" fmla="*/ 4 w 4"/>
                  <a:gd name="T61" fmla="*/ 488 h 1104"/>
                  <a:gd name="T62" fmla="*/ 0 w 4"/>
                  <a:gd name="T63" fmla="*/ 477 h 1104"/>
                  <a:gd name="T64" fmla="*/ 4 w 4"/>
                  <a:gd name="T65" fmla="*/ 449 h 1104"/>
                  <a:gd name="T66" fmla="*/ 0 w 4"/>
                  <a:gd name="T67" fmla="*/ 432 h 1104"/>
                  <a:gd name="T68" fmla="*/ 4 w 4"/>
                  <a:gd name="T69" fmla="*/ 422 h 1104"/>
                  <a:gd name="T70" fmla="*/ 4 w 4"/>
                  <a:gd name="T71" fmla="*/ 390 h 1104"/>
                  <a:gd name="T72" fmla="*/ 0 w 4"/>
                  <a:gd name="T73" fmla="*/ 380 h 1104"/>
                  <a:gd name="T74" fmla="*/ 4 w 4"/>
                  <a:gd name="T75" fmla="*/ 352 h 1104"/>
                  <a:gd name="T76" fmla="*/ 0 w 4"/>
                  <a:gd name="T77" fmla="*/ 334 h 1104"/>
                  <a:gd name="T78" fmla="*/ 4 w 4"/>
                  <a:gd name="T79" fmla="*/ 324 h 1104"/>
                  <a:gd name="T80" fmla="*/ 4 w 4"/>
                  <a:gd name="T81" fmla="*/ 293 h 1104"/>
                  <a:gd name="T82" fmla="*/ 0 w 4"/>
                  <a:gd name="T83" fmla="*/ 282 h 1104"/>
                  <a:gd name="T84" fmla="*/ 4 w 4"/>
                  <a:gd name="T85" fmla="*/ 254 h 1104"/>
                  <a:gd name="T86" fmla="*/ 0 w 4"/>
                  <a:gd name="T87" fmla="*/ 237 h 1104"/>
                  <a:gd name="T88" fmla="*/ 4 w 4"/>
                  <a:gd name="T89" fmla="*/ 227 h 1104"/>
                  <a:gd name="T90" fmla="*/ 4 w 4"/>
                  <a:gd name="T91" fmla="*/ 195 h 1104"/>
                  <a:gd name="T92" fmla="*/ 0 w 4"/>
                  <a:gd name="T93" fmla="*/ 185 h 1104"/>
                  <a:gd name="T94" fmla="*/ 4 w 4"/>
                  <a:gd name="T95" fmla="*/ 157 h 1104"/>
                  <a:gd name="T96" fmla="*/ 0 w 4"/>
                  <a:gd name="T97" fmla="*/ 140 h 1104"/>
                  <a:gd name="T98" fmla="*/ 4 w 4"/>
                  <a:gd name="T99" fmla="*/ 129 h 1104"/>
                  <a:gd name="T100" fmla="*/ 4 w 4"/>
                  <a:gd name="T101" fmla="*/ 98 h 1104"/>
                  <a:gd name="T102" fmla="*/ 0 w 4"/>
                  <a:gd name="T103" fmla="*/ 87 h 1104"/>
                  <a:gd name="T104" fmla="*/ 4 w 4"/>
                  <a:gd name="T105" fmla="*/ 59 h 1104"/>
                  <a:gd name="T106" fmla="*/ 0 w 4"/>
                  <a:gd name="T107" fmla="*/ 42 h 1104"/>
                  <a:gd name="T108" fmla="*/ 4 w 4"/>
                  <a:gd name="T109" fmla="*/ 32 h 1104"/>
                  <a:gd name="T110" fmla="*/ 4 w 4"/>
                  <a:gd name="T111" fmla="*/ 0 h 1104"/>
                  <a:gd name="T112" fmla="*/ 0 w 4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" h="1104">
                    <a:moveTo>
                      <a:pt x="4" y="1090"/>
                    </a:moveTo>
                    <a:lnTo>
                      <a:pt x="4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4" y="1090"/>
                    </a:lnTo>
                    <a:close/>
                    <a:moveTo>
                      <a:pt x="4" y="1076"/>
                    </a:moveTo>
                    <a:lnTo>
                      <a:pt x="4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4" y="1076"/>
                    </a:lnTo>
                    <a:close/>
                    <a:moveTo>
                      <a:pt x="4" y="1062"/>
                    </a:moveTo>
                    <a:lnTo>
                      <a:pt x="4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4" y="1062"/>
                    </a:lnTo>
                    <a:close/>
                    <a:moveTo>
                      <a:pt x="4" y="1048"/>
                    </a:moveTo>
                    <a:lnTo>
                      <a:pt x="4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4" y="1048"/>
                    </a:lnTo>
                    <a:close/>
                    <a:moveTo>
                      <a:pt x="4" y="1034"/>
                    </a:moveTo>
                    <a:lnTo>
                      <a:pt x="4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4" y="1034"/>
                    </a:lnTo>
                    <a:close/>
                    <a:moveTo>
                      <a:pt x="4" y="1020"/>
                    </a:moveTo>
                    <a:lnTo>
                      <a:pt x="4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4" y="1020"/>
                    </a:lnTo>
                    <a:close/>
                    <a:moveTo>
                      <a:pt x="4" y="1006"/>
                    </a:moveTo>
                    <a:lnTo>
                      <a:pt x="4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4" y="1006"/>
                    </a:lnTo>
                    <a:close/>
                    <a:moveTo>
                      <a:pt x="4" y="992"/>
                    </a:moveTo>
                    <a:lnTo>
                      <a:pt x="4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4" y="992"/>
                    </a:lnTo>
                    <a:close/>
                    <a:moveTo>
                      <a:pt x="4" y="979"/>
                    </a:moveTo>
                    <a:lnTo>
                      <a:pt x="4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4" y="979"/>
                    </a:lnTo>
                    <a:close/>
                    <a:moveTo>
                      <a:pt x="4" y="965"/>
                    </a:moveTo>
                    <a:lnTo>
                      <a:pt x="4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4" y="965"/>
                    </a:lnTo>
                    <a:close/>
                    <a:moveTo>
                      <a:pt x="4" y="951"/>
                    </a:moveTo>
                    <a:lnTo>
                      <a:pt x="4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4" y="951"/>
                    </a:lnTo>
                    <a:close/>
                    <a:moveTo>
                      <a:pt x="4" y="937"/>
                    </a:moveTo>
                    <a:lnTo>
                      <a:pt x="4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4" y="937"/>
                    </a:lnTo>
                    <a:close/>
                    <a:moveTo>
                      <a:pt x="4" y="923"/>
                    </a:moveTo>
                    <a:lnTo>
                      <a:pt x="4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4" y="923"/>
                    </a:lnTo>
                    <a:close/>
                    <a:moveTo>
                      <a:pt x="4" y="909"/>
                    </a:moveTo>
                    <a:lnTo>
                      <a:pt x="4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4" y="909"/>
                    </a:lnTo>
                    <a:close/>
                    <a:moveTo>
                      <a:pt x="4" y="895"/>
                    </a:moveTo>
                    <a:lnTo>
                      <a:pt x="4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4" y="895"/>
                    </a:lnTo>
                    <a:close/>
                    <a:moveTo>
                      <a:pt x="4" y="881"/>
                    </a:moveTo>
                    <a:lnTo>
                      <a:pt x="4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4" y="881"/>
                    </a:lnTo>
                    <a:close/>
                    <a:moveTo>
                      <a:pt x="4" y="867"/>
                    </a:moveTo>
                    <a:lnTo>
                      <a:pt x="4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4" y="867"/>
                    </a:lnTo>
                    <a:close/>
                    <a:moveTo>
                      <a:pt x="4" y="853"/>
                    </a:moveTo>
                    <a:lnTo>
                      <a:pt x="4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4" y="853"/>
                    </a:lnTo>
                    <a:close/>
                    <a:moveTo>
                      <a:pt x="4" y="839"/>
                    </a:moveTo>
                    <a:lnTo>
                      <a:pt x="4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4" y="839"/>
                    </a:lnTo>
                    <a:close/>
                    <a:moveTo>
                      <a:pt x="4" y="825"/>
                    </a:moveTo>
                    <a:lnTo>
                      <a:pt x="4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4" y="825"/>
                    </a:lnTo>
                    <a:close/>
                    <a:moveTo>
                      <a:pt x="4" y="811"/>
                    </a:moveTo>
                    <a:lnTo>
                      <a:pt x="4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4" y="811"/>
                    </a:lnTo>
                    <a:close/>
                    <a:moveTo>
                      <a:pt x="4" y="798"/>
                    </a:moveTo>
                    <a:lnTo>
                      <a:pt x="4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4" y="798"/>
                    </a:lnTo>
                    <a:close/>
                    <a:moveTo>
                      <a:pt x="4" y="784"/>
                    </a:moveTo>
                    <a:lnTo>
                      <a:pt x="4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4" y="784"/>
                    </a:lnTo>
                    <a:close/>
                    <a:moveTo>
                      <a:pt x="4" y="770"/>
                    </a:moveTo>
                    <a:lnTo>
                      <a:pt x="4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4" y="770"/>
                    </a:lnTo>
                    <a:close/>
                    <a:moveTo>
                      <a:pt x="4" y="756"/>
                    </a:moveTo>
                    <a:lnTo>
                      <a:pt x="4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4" y="756"/>
                    </a:lnTo>
                    <a:close/>
                    <a:moveTo>
                      <a:pt x="4" y="742"/>
                    </a:moveTo>
                    <a:lnTo>
                      <a:pt x="4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4" y="742"/>
                    </a:lnTo>
                    <a:close/>
                    <a:moveTo>
                      <a:pt x="4" y="728"/>
                    </a:moveTo>
                    <a:lnTo>
                      <a:pt x="4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4" y="728"/>
                    </a:lnTo>
                    <a:close/>
                    <a:moveTo>
                      <a:pt x="4" y="714"/>
                    </a:moveTo>
                    <a:lnTo>
                      <a:pt x="4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4" y="714"/>
                    </a:lnTo>
                    <a:close/>
                    <a:moveTo>
                      <a:pt x="4" y="700"/>
                    </a:moveTo>
                    <a:lnTo>
                      <a:pt x="4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4" y="700"/>
                    </a:lnTo>
                    <a:close/>
                    <a:moveTo>
                      <a:pt x="4" y="686"/>
                    </a:moveTo>
                    <a:lnTo>
                      <a:pt x="4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4" y="686"/>
                    </a:lnTo>
                    <a:close/>
                    <a:moveTo>
                      <a:pt x="4" y="672"/>
                    </a:moveTo>
                    <a:lnTo>
                      <a:pt x="4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4" y="672"/>
                    </a:lnTo>
                    <a:close/>
                    <a:moveTo>
                      <a:pt x="4" y="658"/>
                    </a:moveTo>
                    <a:lnTo>
                      <a:pt x="4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4" y="658"/>
                    </a:lnTo>
                    <a:close/>
                    <a:moveTo>
                      <a:pt x="4" y="644"/>
                    </a:moveTo>
                    <a:lnTo>
                      <a:pt x="4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4" y="644"/>
                    </a:lnTo>
                    <a:close/>
                    <a:moveTo>
                      <a:pt x="4" y="630"/>
                    </a:moveTo>
                    <a:lnTo>
                      <a:pt x="4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4" y="630"/>
                    </a:lnTo>
                    <a:close/>
                    <a:moveTo>
                      <a:pt x="4" y="616"/>
                    </a:moveTo>
                    <a:lnTo>
                      <a:pt x="4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4" y="616"/>
                    </a:lnTo>
                    <a:close/>
                    <a:moveTo>
                      <a:pt x="4" y="603"/>
                    </a:moveTo>
                    <a:lnTo>
                      <a:pt x="4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4" y="603"/>
                    </a:lnTo>
                    <a:close/>
                    <a:moveTo>
                      <a:pt x="4" y="589"/>
                    </a:moveTo>
                    <a:lnTo>
                      <a:pt x="4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4" y="589"/>
                    </a:lnTo>
                    <a:close/>
                    <a:moveTo>
                      <a:pt x="4" y="575"/>
                    </a:moveTo>
                    <a:lnTo>
                      <a:pt x="4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4" y="575"/>
                    </a:lnTo>
                    <a:close/>
                    <a:moveTo>
                      <a:pt x="4" y="561"/>
                    </a:moveTo>
                    <a:lnTo>
                      <a:pt x="4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4" y="561"/>
                    </a:lnTo>
                    <a:close/>
                    <a:moveTo>
                      <a:pt x="4" y="547"/>
                    </a:moveTo>
                    <a:lnTo>
                      <a:pt x="4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4" y="547"/>
                    </a:lnTo>
                    <a:close/>
                    <a:moveTo>
                      <a:pt x="4" y="533"/>
                    </a:moveTo>
                    <a:lnTo>
                      <a:pt x="4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4" y="533"/>
                    </a:lnTo>
                    <a:close/>
                    <a:moveTo>
                      <a:pt x="4" y="519"/>
                    </a:moveTo>
                    <a:lnTo>
                      <a:pt x="4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4" y="519"/>
                    </a:lnTo>
                    <a:close/>
                    <a:moveTo>
                      <a:pt x="4" y="505"/>
                    </a:moveTo>
                    <a:lnTo>
                      <a:pt x="4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4" y="505"/>
                    </a:lnTo>
                    <a:close/>
                    <a:moveTo>
                      <a:pt x="4" y="491"/>
                    </a:moveTo>
                    <a:lnTo>
                      <a:pt x="4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4" y="491"/>
                    </a:lnTo>
                    <a:close/>
                    <a:moveTo>
                      <a:pt x="4" y="477"/>
                    </a:moveTo>
                    <a:lnTo>
                      <a:pt x="4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4" y="477"/>
                    </a:lnTo>
                    <a:close/>
                    <a:moveTo>
                      <a:pt x="4" y="463"/>
                    </a:moveTo>
                    <a:lnTo>
                      <a:pt x="4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4" y="463"/>
                    </a:lnTo>
                    <a:close/>
                    <a:moveTo>
                      <a:pt x="4" y="449"/>
                    </a:moveTo>
                    <a:lnTo>
                      <a:pt x="4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4" y="449"/>
                    </a:lnTo>
                    <a:close/>
                    <a:moveTo>
                      <a:pt x="4" y="435"/>
                    </a:moveTo>
                    <a:lnTo>
                      <a:pt x="4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4" y="435"/>
                    </a:lnTo>
                    <a:close/>
                    <a:moveTo>
                      <a:pt x="4" y="422"/>
                    </a:moveTo>
                    <a:lnTo>
                      <a:pt x="4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4" y="422"/>
                    </a:lnTo>
                    <a:close/>
                    <a:moveTo>
                      <a:pt x="4" y="408"/>
                    </a:moveTo>
                    <a:lnTo>
                      <a:pt x="4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4" y="408"/>
                    </a:lnTo>
                    <a:close/>
                    <a:moveTo>
                      <a:pt x="4" y="394"/>
                    </a:moveTo>
                    <a:lnTo>
                      <a:pt x="4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4" y="394"/>
                    </a:lnTo>
                    <a:close/>
                    <a:moveTo>
                      <a:pt x="4" y="380"/>
                    </a:moveTo>
                    <a:lnTo>
                      <a:pt x="4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4" y="380"/>
                    </a:lnTo>
                    <a:close/>
                    <a:moveTo>
                      <a:pt x="4" y="366"/>
                    </a:moveTo>
                    <a:lnTo>
                      <a:pt x="4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4" y="366"/>
                    </a:lnTo>
                    <a:close/>
                    <a:moveTo>
                      <a:pt x="4" y="352"/>
                    </a:moveTo>
                    <a:lnTo>
                      <a:pt x="4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4" y="352"/>
                    </a:lnTo>
                    <a:close/>
                    <a:moveTo>
                      <a:pt x="4" y="338"/>
                    </a:moveTo>
                    <a:lnTo>
                      <a:pt x="4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4" y="338"/>
                    </a:lnTo>
                    <a:close/>
                    <a:moveTo>
                      <a:pt x="4" y="324"/>
                    </a:moveTo>
                    <a:lnTo>
                      <a:pt x="4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4" y="324"/>
                    </a:lnTo>
                    <a:close/>
                    <a:moveTo>
                      <a:pt x="4" y="310"/>
                    </a:moveTo>
                    <a:lnTo>
                      <a:pt x="4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4" y="310"/>
                    </a:lnTo>
                    <a:close/>
                    <a:moveTo>
                      <a:pt x="4" y="296"/>
                    </a:moveTo>
                    <a:lnTo>
                      <a:pt x="4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4" y="296"/>
                    </a:lnTo>
                    <a:close/>
                    <a:moveTo>
                      <a:pt x="4" y="282"/>
                    </a:moveTo>
                    <a:lnTo>
                      <a:pt x="4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4" y="282"/>
                    </a:lnTo>
                    <a:close/>
                    <a:moveTo>
                      <a:pt x="4" y="268"/>
                    </a:moveTo>
                    <a:lnTo>
                      <a:pt x="4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4" y="268"/>
                    </a:lnTo>
                    <a:close/>
                    <a:moveTo>
                      <a:pt x="4" y="254"/>
                    </a:moveTo>
                    <a:lnTo>
                      <a:pt x="4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4" y="254"/>
                    </a:lnTo>
                    <a:close/>
                    <a:moveTo>
                      <a:pt x="4" y="240"/>
                    </a:moveTo>
                    <a:lnTo>
                      <a:pt x="4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4" y="240"/>
                    </a:lnTo>
                    <a:close/>
                    <a:moveTo>
                      <a:pt x="4" y="227"/>
                    </a:moveTo>
                    <a:lnTo>
                      <a:pt x="4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4" y="227"/>
                    </a:lnTo>
                    <a:close/>
                    <a:moveTo>
                      <a:pt x="4" y="213"/>
                    </a:moveTo>
                    <a:lnTo>
                      <a:pt x="4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4" y="213"/>
                    </a:lnTo>
                    <a:close/>
                    <a:moveTo>
                      <a:pt x="4" y="199"/>
                    </a:moveTo>
                    <a:lnTo>
                      <a:pt x="4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4" y="199"/>
                    </a:lnTo>
                    <a:close/>
                    <a:moveTo>
                      <a:pt x="4" y="185"/>
                    </a:moveTo>
                    <a:lnTo>
                      <a:pt x="4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4" y="185"/>
                    </a:lnTo>
                    <a:close/>
                    <a:moveTo>
                      <a:pt x="4" y="171"/>
                    </a:moveTo>
                    <a:lnTo>
                      <a:pt x="4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4" y="171"/>
                    </a:lnTo>
                    <a:close/>
                    <a:moveTo>
                      <a:pt x="4" y="157"/>
                    </a:moveTo>
                    <a:lnTo>
                      <a:pt x="4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4" y="157"/>
                    </a:lnTo>
                    <a:close/>
                    <a:moveTo>
                      <a:pt x="4" y="143"/>
                    </a:moveTo>
                    <a:lnTo>
                      <a:pt x="4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4" y="143"/>
                    </a:lnTo>
                    <a:close/>
                    <a:moveTo>
                      <a:pt x="4" y="129"/>
                    </a:moveTo>
                    <a:lnTo>
                      <a:pt x="4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4" y="129"/>
                    </a:lnTo>
                    <a:close/>
                    <a:moveTo>
                      <a:pt x="4" y="115"/>
                    </a:moveTo>
                    <a:lnTo>
                      <a:pt x="4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4" y="115"/>
                    </a:lnTo>
                    <a:close/>
                    <a:moveTo>
                      <a:pt x="4" y="101"/>
                    </a:moveTo>
                    <a:lnTo>
                      <a:pt x="4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4" y="101"/>
                    </a:lnTo>
                    <a:close/>
                    <a:moveTo>
                      <a:pt x="4" y="87"/>
                    </a:moveTo>
                    <a:lnTo>
                      <a:pt x="4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4" y="87"/>
                    </a:lnTo>
                    <a:close/>
                    <a:moveTo>
                      <a:pt x="4" y="73"/>
                    </a:moveTo>
                    <a:lnTo>
                      <a:pt x="4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4" y="73"/>
                    </a:lnTo>
                    <a:close/>
                    <a:moveTo>
                      <a:pt x="4" y="59"/>
                    </a:moveTo>
                    <a:lnTo>
                      <a:pt x="4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4" y="59"/>
                    </a:lnTo>
                    <a:close/>
                    <a:moveTo>
                      <a:pt x="4" y="46"/>
                    </a:moveTo>
                    <a:lnTo>
                      <a:pt x="4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4" y="46"/>
                    </a:lnTo>
                    <a:close/>
                    <a:moveTo>
                      <a:pt x="4" y="32"/>
                    </a:moveTo>
                    <a:lnTo>
                      <a:pt x="4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4" y="32"/>
                    </a:lnTo>
                    <a:close/>
                    <a:moveTo>
                      <a:pt x="4" y="18"/>
                    </a:moveTo>
                    <a:lnTo>
                      <a:pt x="4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18"/>
                    </a:lnTo>
                    <a:close/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4"/>
                    </a:lnTo>
                    <a:close/>
                    <a:moveTo>
                      <a:pt x="4" y="1104"/>
                    </a:moveTo>
                    <a:lnTo>
                      <a:pt x="4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4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2" name="Rectangle 421"/>
              <p:cNvSpPr>
                <a:spLocks noChangeArrowheads="1"/>
              </p:cNvSpPr>
              <p:nvPr/>
            </p:nvSpPr>
            <p:spPr bwMode="auto">
              <a:xfrm>
                <a:off x="430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3" name="Rectangle 422"/>
              <p:cNvSpPr>
                <a:spLocks noChangeArrowheads="1"/>
              </p:cNvSpPr>
              <p:nvPr/>
            </p:nvSpPr>
            <p:spPr bwMode="auto">
              <a:xfrm>
                <a:off x="437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" name="Freeform 423"/>
              <p:cNvSpPr>
                <a:spLocks noEditPoints="1"/>
              </p:cNvSpPr>
              <p:nvPr/>
            </p:nvSpPr>
            <p:spPr bwMode="auto">
              <a:xfrm>
                <a:off x="4376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5" name="Rectangle 424"/>
              <p:cNvSpPr>
                <a:spLocks noChangeArrowheads="1"/>
              </p:cNvSpPr>
              <p:nvPr/>
            </p:nvSpPr>
            <p:spPr bwMode="auto">
              <a:xfrm>
                <a:off x="4375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6" name="Rectangle 425"/>
              <p:cNvSpPr>
                <a:spLocks noChangeArrowheads="1"/>
              </p:cNvSpPr>
              <p:nvPr/>
            </p:nvSpPr>
            <p:spPr bwMode="auto">
              <a:xfrm>
                <a:off x="443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7" name="Freeform 426"/>
              <p:cNvSpPr>
                <a:spLocks noEditPoints="1"/>
              </p:cNvSpPr>
              <p:nvPr/>
            </p:nvSpPr>
            <p:spPr bwMode="auto">
              <a:xfrm>
                <a:off x="4436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8" name="Rectangle 427"/>
              <p:cNvSpPr>
                <a:spLocks noChangeArrowheads="1"/>
              </p:cNvSpPr>
              <p:nvPr/>
            </p:nvSpPr>
            <p:spPr bwMode="auto">
              <a:xfrm>
                <a:off x="4434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9" name="Rectangle 428"/>
              <p:cNvSpPr>
                <a:spLocks noChangeArrowheads="1"/>
              </p:cNvSpPr>
              <p:nvPr/>
            </p:nvSpPr>
            <p:spPr bwMode="auto">
              <a:xfrm>
                <a:off x="4486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0" name="Freeform 429"/>
              <p:cNvSpPr>
                <a:spLocks noEditPoints="1"/>
              </p:cNvSpPr>
              <p:nvPr/>
            </p:nvSpPr>
            <p:spPr bwMode="auto">
              <a:xfrm>
                <a:off x="4488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1" name="Rectangle 430"/>
              <p:cNvSpPr>
                <a:spLocks noChangeArrowheads="1"/>
              </p:cNvSpPr>
              <p:nvPr/>
            </p:nvSpPr>
            <p:spPr bwMode="auto">
              <a:xfrm>
                <a:off x="4486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2" name="Rectangle 431"/>
              <p:cNvSpPr>
                <a:spLocks noChangeArrowheads="1"/>
              </p:cNvSpPr>
              <p:nvPr/>
            </p:nvSpPr>
            <p:spPr bwMode="auto">
              <a:xfrm>
                <a:off x="484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4" name="Freeform 432"/>
              <p:cNvSpPr>
                <a:spLocks noEditPoints="1"/>
              </p:cNvSpPr>
              <p:nvPr/>
            </p:nvSpPr>
            <p:spPr bwMode="auto">
              <a:xfrm>
                <a:off x="4844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5" name="Rectangle 433"/>
              <p:cNvSpPr>
                <a:spLocks noChangeArrowheads="1"/>
              </p:cNvSpPr>
              <p:nvPr/>
            </p:nvSpPr>
            <p:spPr bwMode="auto">
              <a:xfrm>
                <a:off x="484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6" name="Rectangle 434"/>
              <p:cNvSpPr>
                <a:spLocks noChangeArrowheads="1"/>
              </p:cNvSpPr>
              <p:nvPr/>
            </p:nvSpPr>
            <p:spPr bwMode="auto">
              <a:xfrm>
                <a:off x="502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7" name="Freeform 435"/>
              <p:cNvSpPr>
                <a:spLocks noEditPoints="1"/>
              </p:cNvSpPr>
              <p:nvPr/>
            </p:nvSpPr>
            <p:spPr bwMode="auto">
              <a:xfrm>
                <a:off x="5024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83" name="Rectangle 436"/>
              <p:cNvSpPr>
                <a:spLocks noChangeArrowheads="1"/>
              </p:cNvSpPr>
              <p:nvPr/>
            </p:nvSpPr>
            <p:spPr bwMode="auto">
              <a:xfrm>
                <a:off x="502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84" name="Rectangle 437"/>
              <p:cNvSpPr>
                <a:spLocks noChangeArrowheads="1"/>
              </p:cNvSpPr>
              <p:nvPr/>
            </p:nvSpPr>
            <p:spPr bwMode="auto">
              <a:xfrm>
                <a:off x="515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85" name="Freeform 438"/>
              <p:cNvSpPr>
                <a:spLocks noEditPoints="1"/>
              </p:cNvSpPr>
              <p:nvPr/>
            </p:nvSpPr>
            <p:spPr bwMode="auto">
              <a:xfrm>
                <a:off x="5152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86" name="Rectangle 439"/>
              <p:cNvSpPr>
                <a:spLocks noChangeArrowheads="1"/>
              </p:cNvSpPr>
              <p:nvPr/>
            </p:nvSpPr>
            <p:spPr bwMode="auto">
              <a:xfrm>
                <a:off x="515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87" name="Rectangle 440"/>
              <p:cNvSpPr>
                <a:spLocks noChangeArrowheads="1"/>
              </p:cNvSpPr>
              <p:nvPr/>
            </p:nvSpPr>
            <p:spPr bwMode="auto">
              <a:xfrm>
                <a:off x="5249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2" name="Freeform 441"/>
              <p:cNvSpPr>
                <a:spLocks noEditPoints="1"/>
              </p:cNvSpPr>
              <p:nvPr/>
            </p:nvSpPr>
            <p:spPr bwMode="auto">
              <a:xfrm>
                <a:off x="5252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3" name="Rectangle 442"/>
              <p:cNvSpPr>
                <a:spLocks noChangeArrowheads="1"/>
              </p:cNvSpPr>
              <p:nvPr/>
            </p:nvSpPr>
            <p:spPr bwMode="auto">
              <a:xfrm>
                <a:off x="5249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4" name="Rectangle 443"/>
              <p:cNvSpPr>
                <a:spLocks noChangeArrowheads="1"/>
              </p:cNvSpPr>
              <p:nvPr/>
            </p:nvSpPr>
            <p:spPr bwMode="auto">
              <a:xfrm>
                <a:off x="533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5" name="Freeform 444"/>
              <p:cNvSpPr>
                <a:spLocks noEditPoints="1"/>
              </p:cNvSpPr>
              <p:nvPr/>
            </p:nvSpPr>
            <p:spPr bwMode="auto">
              <a:xfrm>
                <a:off x="5333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6" name="Rectangle 445"/>
              <p:cNvSpPr>
                <a:spLocks noChangeArrowheads="1"/>
              </p:cNvSpPr>
              <p:nvPr/>
            </p:nvSpPr>
            <p:spPr bwMode="auto">
              <a:xfrm>
                <a:off x="533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7" name="Rectangle 446"/>
              <p:cNvSpPr>
                <a:spLocks noChangeArrowheads="1"/>
              </p:cNvSpPr>
              <p:nvPr/>
            </p:nvSpPr>
            <p:spPr bwMode="auto">
              <a:xfrm>
                <a:off x="540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8" name="Freeform 447"/>
              <p:cNvSpPr>
                <a:spLocks noEditPoints="1"/>
              </p:cNvSpPr>
              <p:nvPr/>
            </p:nvSpPr>
            <p:spPr bwMode="auto">
              <a:xfrm>
                <a:off x="5402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9" name="Rectangle 448"/>
              <p:cNvSpPr>
                <a:spLocks noChangeArrowheads="1"/>
              </p:cNvSpPr>
              <p:nvPr/>
            </p:nvSpPr>
            <p:spPr bwMode="auto">
              <a:xfrm>
                <a:off x="5402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0" name="Rectangle 449"/>
              <p:cNvSpPr>
                <a:spLocks noChangeArrowheads="1"/>
              </p:cNvSpPr>
              <p:nvPr/>
            </p:nvSpPr>
            <p:spPr bwMode="auto">
              <a:xfrm>
                <a:off x="546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1" name="Freeform 450"/>
              <p:cNvSpPr>
                <a:spLocks noEditPoints="1"/>
              </p:cNvSpPr>
              <p:nvPr/>
            </p:nvSpPr>
            <p:spPr bwMode="auto">
              <a:xfrm>
                <a:off x="5461" y="228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2" name="Rectangle 451"/>
              <p:cNvSpPr>
                <a:spLocks noChangeArrowheads="1"/>
              </p:cNvSpPr>
              <p:nvPr/>
            </p:nvSpPr>
            <p:spPr bwMode="auto">
              <a:xfrm>
                <a:off x="5461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3" name="Rectangle 452"/>
              <p:cNvSpPr>
                <a:spLocks noChangeArrowheads="1"/>
              </p:cNvSpPr>
              <p:nvPr/>
            </p:nvSpPr>
            <p:spPr bwMode="auto">
              <a:xfrm>
                <a:off x="5513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4" name="Freeform 453"/>
              <p:cNvSpPr>
                <a:spLocks noEditPoints="1"/>
              </p:cNvSpPr>
              <p:nvPr/>
            </p:nvSpPr>
            <p:spPr bwMode="auto">
              <a:xfrm>
                <a:off x="5514" y="2282"/>
                <a:ext cx="2" cy="1104"/>
              </a:xfrm>
              <a:custGeom>
                <a:avLst/>
                <a:gdLst>
                  <a:gd name="T0" fmla="*/ 2 w 2"/>
                  <a:gd name="T1" fmla="*/ 1073 h 1104"/>
                  <a:gd name="T2" fmla="*/ 0 w 2"/>
                  <a:gd name="T3" fmla="*/ 1062 h 1104"/>
                  <a:gd name="T4" fmla="*/ 2 w 2"/>
                  <a:gd name="T5" fmla="*/ 1034 h 1104"/>
                  <a:gd name="T6" fmla="*/ 0 w 2"/>
                  <a:gd name="T7" fmla="*/ 1017 h 1104"/>
                  <a:gd name="T8" fmla="*/ 2 w 2"/>
                  <a:gd name="T9" fmla="*/ 1006 h 1104"/>
                  <a:gd name="T10" fmla="*/ 2 w 2"/>
                  <a:gd name="T11" fmla="*/ 975 h 1104"/>
                  <a:gd name="T12" fmla="*/ 0 w 2"/>
                  <a:gd name="T13" fmla="*/ 965 h 1104"/>
                  <a:gd name="T14" fmla="*/ 2 w 2"/>
                  <a:gd name="T15" fmla="*/ 937 h 1104"/>
                  <a:gd name="T16" fmla="*/ 0 w 2"/>
                  <a:gd name="T17" fmla="*/ 919 h 1104"/>
                  <a:gd name="T18" fmla="*/ 2 w 2"/>
                  <a:gd name="T19" fmla="*/ 909 h 1104"/>
                  <a:gd name="T20" fmla="*/ 2 w 2"/>
                  <a:gd name="T21" fmla="*/ 878 h 1104"/>
                  <a:gd name="T22" fmla="*/ 0 w 2"/>
                  <a:gd name="T23" fmla="*/ 867 h 1104"/>
                  <a:gd name="T24" fmla="*/ 2 w 2"/>
                  <a:gd name="T25" fmla="*/ 839 h 1104"/>
                  <a:gd name="T26" fmla="*/ 0 w 2"/>
                  <a:gd name="T27" fmla="*/ 822 h 1104"/>
                  <a:gd name="T28" fmla="*/ 2 w 2"/>
                  <a:gd name="T29" fmla="*/ 811 h 1104"/>
                  <a:gd name="T30" fmla="*/ 2 w 2"/>
                  <a:gd name="T31" fmla="*/ 780 h 1104"/>
                  <a:gd name="T32" fmla="*/ 0 w 2"/>
                  <a:gd name="T33" fmla="*/ 770 h 1104"/>
                  <a:gd name="T34" fmla="*/ 2 w 2"/>
                  <a:gd name="T35" fmla="*/ 742 h 1104"/>
                  <a:gd name="T36" fmla="*/ 0 w 2"/>
                  <a:gd name="T37" fmla="*/ 724 h 1104"/>
                  <a:gd name="T38" fmla="*/ 2 w 2"/>
                  <a:gd name="T39" fmla="*/ 714 h 1104"/>
                  <a:gd name="T40" fmla="*/ 2 w 2"/>
                  <a:gd name="T41" fmla="*/ 683 h 1104"/>
                  <a:gd name="T42" fmla="*/ 0 w 2"/>
                  <a:gd name="T43" fmla="*/ 672 h 1104"/>
                  <a:gd name="T44" fmla="*/ 2 w 2"/>
                  <a:gd name="T45" fmla="*/ 644 h 1104"/>
                  <a:gd name="T46" fmla="*/ 0 w 2"/>
                  <a:gd name="T47" fmla="*/ 627 h 1104"/>
                  <a:gd name="T48" fmla="*/ 2 w 2"/>
                  <a:gd name="T49" fmla="*/ 616 h 1104"/>
                  <a:gd name="T50" fmla="*/ 2 w 2"/>
                  <a:gd name="T51" fmla="*/ 585 h 1104"/>
                  <a:gd name="T52" fmla="*/ 0 w 2"/>
                  <a:gd name="T53" fmla="*/ 575 h 1104"/>
                  <a:gd name="T54" fmla="*/ 2 w 2"/>
                  <a:gd name="T55" fmla="*/ 547 h 1104"/>
                  <a:gd name="T56" fmla="*/ 0 w 2"/>
                  <a:gd name="T57" fmla="*/ 529 h 1104"/>
                  <a:gd name="T58" fmla="*/ 2 w 2"/>
                  <a:gd name="T59" fmla="*/ 519 h 1104"/>
                  <a:gd name="T60" fmla="*/ 2 w 2"/>
                  <a:gd name="T61" fmla="*/ 488 h 1104"/>
                  <a:gd name="T62" fmla="*/ 0 w 2"/>
                  <a:gd name="T63" fmla="*/ 477 h 1104"/>
                  <a:gd name="T64" fmla="*/ 2 w 2"/>
                  <a:gd name="T65" fmla="*/ 449 h 1104"/>
                  <a:gd name="T66" fmla="*/ 0 w 2"/>
                  <a:gd name="T67" fmla="*/ 432 h 1104"/>
                  <a:gd name="T68" fmla="*/ 2 w 2"/>
                  <a:gd name="T69" fmla="*/ 422 h 1104"/>
                  <a:gd name="T70" fmla="*/ 2 w 2"/>
                  <a:gd name="T71" fmla="*/ 390 h 1104"/>
                  <a:gd name="T72" fmla="*/ 0 w 2"/>
                  <a:gd name="T73" fmla="*/ 380 h 1104"/>
                  <a:gd name="T74" fmla="*/ 2 w 2"/>
                  <a:gd name="T75" fmla="*/ 352 h 1104"/>
                  <a:gd name="T76" fmla="*/ 0 w 2"/>
                  <a:gd name="T77" fmla="*/ 334 h 1104"/>
                  <a:gd name="T78" fmla="*/ 2 w 2"/>
                  <a:gd name="T79" fmla="*/ 324 h 1104"/>
                  <a:gd name="T80" fmla="*/ 2 w 2"/>
                  <a:gd name="T81" fmla="*/ 293 h 1104"/>
                  <a:gd name="T82" fmla="*/ 0 w 2"/>
                  <a:gd name="T83" fmla="*/ 282 h 1104"/>
                  <a:gd name="T84" fmla="*/ 2 w 2"/>
                  <a:gd name="T85" fmla="*/ 254 h 1104"/>
                  <a:gd name="T86" fmla="*/ 0 w 2"/>
                  <a:gd name="T87" fmla="*/ 237 h 1104"/>
                  <a:gd name="T88" fmla="*/ 2 w 2"/>
                  <a:gd name="T89" fmla="*/ 227 h 1104"/>
                  <a:gd name="T90" fmla="*/ 2 w 2"/>
                  <a:gd name="T91" fmla="*/ 195 h 1104"/>
                  <a:gd name="T92" fmla="*/ 0 w 2"/>
                  <a:gd name="T93" fmla="*/ 185 h 1104"/>
                  <a:gd name="T94" fmla="*/ 2 w 2"/>
                  <a:gd name="T95" fmla="*/ 157 h 1104"/>
                  <a:gd name="T96" fmla="*/ 0 w 2"/>
                  <a:gd name="T97" fmla="*/ 140 h 1104"/>
                  <a:gd name="T98" fmla="*/ 2 w 2"/>
                  <a:gd name="T99" fmla="*/ 129 h 1104"/>
                  <a:gd name="T100" fmla="*/ 2 w 2"/>
                  <a:gd name="T101" fmla="*/ 98 h 1104"/>
                  <a:gd name="T102" fmla="*/ 0 w 2"/>
                  <a:gd name="T103" fmla="*/ 87 h 1104"/>
                  <a:gd name="T104" fmla="*/ 2 w 2"/>
                  <a:gd name="T105" fmla="*/ 59 h 1104"/>
                  <a:gd name="T106" fmla="*/ 0 w 2"/>
                  <a:gd name="T107" fmla="*/ 42 h 1104"/>
                  <a:gd name="T108" fmla="*/ 2 w 2"/>
                  <a:gd name="T109" fmla="*/ 32 h 1104"/>
                  <a:gd name="T110" fmla="*/ 2 w 2"/>
                  <a:gd name="T111" fmla="*/ 0 h 1104"/>
                  <a:gd name="T112" fmla="*/ 0 w 2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" h="1104"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8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2" y="798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2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2" y="422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5" name="Rectangle 454"/>
              <p:cNvSpPr>
                <a:spLocks noChangeArrowheads="1"/>
              </p:cNvSpPr>
              <p:nvPr/>
            </p:nvSpPr>
            <p:spPr bwMode="auto">
              <a:xfrm>
                <a:off x="5513" y="228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6" name="Rectangle 455"/>
              <p:cNvSpPr>
                <a:spLocks noChangeArrowheads="1"/>
              </p:cNvSpPr>
              <p:nvPr/>
            </p:nvSpPr>
            <p:spPr bwMode="auto">
              <a:xfrm>
                <a:off x="431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7" name="Rectangle 456"/>
              <p:cNvSpPr>
                <a:spLocks noChangeArrowheads="1"/>
              </p:cNvSpPr>
              <p:nvPr/>
            </p:nvSpPr>
            <p:spPr bwMode="auto">
              <a:xfrm>
                <a:off x="433" y="2275"/>
                <a:ext cx="3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8" name="Rectangle 457"/>
              <p:cNvSpPr>
                <a:spLocks noChangeArrowheads="1"/>
              </p:cNvSpPr>
              <p:nvPr/>
            </p:nvSpPr>
            <p:spPr bwMode="auto">
              <a:xfrm>
                <a:off x="431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9" name="Rectangle 458"/>
              <p:cNvSpPr>
                <a:spLocks noChangeArrowheads="1"/>
              </p:cNvSpPr>
              <p:nvPr/>
            </p:nvSpPr>
            <p:spPr bwMode="auto">
              <a:xfrm>
                <a:off x="1458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0" name="Rectangle 459"/>
              <p:cNvSpPr>
                <a:spLocks noChangeArrowheads="1"/>
              </p:cNvSpPr>
              <p:nvPr/>
            </p:nvSpPr>
            <p:spPr bwMode="auto">
              <a:xfrm>
                <a:off x="1458" y="2275"/>
                <a:ext cx="4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1" name="Rectangle 460"/>
              <p:cNvSpPr>
                <a:spLocks noChangeArrowheads="1"/>
              </p:cNvSpPr>
              <p:nvPr/>
            </p:nvSpPr>
            <p:spPr bwMode="auto">
              <a:xfrm>
                <a:off x="1458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2" name="Rectangle 461"/>
              <p:cNvSpPr>
                <a:spLocks noChangeArrowheads="1"/>
              </p:cNvSpPr>
              <p:nvPr/>
            </p:nvSpPr>
            <p:spPr bwMode="auto">
              <a:xfrm>
                <a:off x="2481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3" name="Rectangle 462"/>
              <p:cNvSpPr>
                <a:spLocks noChangeArrowheads="1"/>
              </p:cNvSpPr>
              <p:nvPr/>
            </p:nvSpPr>
            <p:spPr bwMode="auto">
              <a:xfrm>
                <a:off x="2484" y="2275"/>
                <a:ext cx="3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4" name="Rectangle 463"/>
              <p:cNvSpPr>
                <a:spLocks noChangeArrowheads="1"/>
              </p:cNvSpPr>
              <p:nvPr/>
            </p:nvSpPr>
            <p:spPr bwMode="auto">
              <a:xfrm>
                <a:off x="2481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5" name="Rectangle 464"/>
              <p:cNvSpPr>
                <a:spLocks noChangeArrowheads="1"/>
              </p:cNvSpPr>
              <p:nvPr/>
            </p:nvSpPr>
            <p:spPr bwMode="auto">
              <a:xfrm>
                <a:off x="3508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6" name="Rectangle 465"/>
              <p:cNvSpPr>
                <a:spLocks noChangeArrowheads="1"/>
              </p:cNvSpPr>
              <p:nvPr/>
            </p:nvSpPr>
            <p:spPr bwMode="auto">
              <a:xfrm>
                <a:off x="3509" y="2275"/>
                <a:ext cx="4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7" name="Rectangle 466"/>
              <p:cNvSpPr>
                <a:spLocks noChangeArrowheads="1"/>
              </p:cNvSpPr>
              <p:nvPr/>
            </p:nvSpPr>
            <p:spPr bwMode="auto">
              <a:xfrm>
                <a:off x="3508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8" name="Rectangle 467"/>
              <p:cNvSpPr>
                <a:spLocks noChangeArrowheads="1"/>
              </p:cNvSpPr>
              <p:nvPr/>
            </p:nvSpPr>
            <p:spPr bwMode="auto">
              <a:xfrm>
                <a:off x="4532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9" name="Rectangle 468"/>
              <p:cNvSpPr>
                <a:spLocks noChangeArrowheads="1"/>
              </p:cNvSpPr>
              <p:nvPr/>
            </p:nvSpPr>
            <p:spPr bwMode="auto">
              <a:xfrm>
                <a:off x="4535" y="2275"/>
                <a:ext cx="3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0" name="Rectangle 469"/>
              <p:cNvSpPr>
                <a:spLocks noChangeArrowheads="1"/>
              </p:cNvSpPr>
              <p:nvPr/>
            </p:nvSpPr>
            <p:spPr bwMode="auto">
              <a:xfrm>
                <a:off x="4532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1" name="Rectangle 470"/>
              <p:cNvSpPr>
                <a:spLocks noChangeArrowheads="1"/>
              </p:cNvSpPr>
              <p:nvPr/>
            </p:nvSpPr>
            <p:spPr bwMode="auto">
              <a:xfrm>
                <a:off x="5558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2" name="Rectangle 471"/>
              <p:cNvSpPr>
                <a:spLocks noChangeArrowheads="1"/>
              </p:cNvSpPr>
              <p:nvPr/>
            </p:nvSpPr>
            <p:spPr bwMode="auto">
              <a:xfrm>
                <a:off x="5560" y="2275"/>
                <a:ext cx="4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3" name="Rectangle 472"/>
              <p:cNvSpPr>
                <a:spLocks noChangeArrowheads="1"/>
              </p:cNvSpPr>
              <p:nvPr/>
            </p:nvSpPr>
            <p:spPr bwMode="auto">
              <a:xfrm>
                <a:off x="5558" y="227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4" name="Rectangle 473"/>
              <p:cNvSpPr>
                <a:spLocks noChangeArrowheads="1"/>
              </p:cNvSpPr>
              <p:nvPr/>
            </p:nvSpPr>
            <p:spPr bwMode="auto">
              <a:xfrm>
                <a:off x="434" y="3372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5" name="Rectangle 474"/>
              <p:cNvSpPr>
                <a:spLocks noChangeArrowheads="1"/>
              </p:cNvSpPr>
              <p:nvPr/>
            </p:nvSpPr>
            <p:spPr bwMode="auto">
              <a:xfrm>
                <a:off x="434" y="3373"/>
                <a:ext cx="5128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6" name="Rectangle 475"/>
              <p:cNvSpPr>
                <a:spLocks noChangeArrowheads="1"/>
              </p:cNvSpPr>
              <p:nvPr/>
            </p:nvSpPr>
            <p:spPr bwMode="auto">
              <a:xfrm>
                <a:off x="434" y="3372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7" name="Rectangle 476"/>
              <p:cNvSpPr>
                <a:spLocks noChangeArrowheads="1"/>
              </p:cNvSpPr>
              <p:nvPr/>
            </p:nvSpPr>
            <p:spPr bwMode="auto">
              <a:xfrm>
                <a:off x="434" y="310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8" name="Rectangle 477"/>
              <p:cNvSpPr>
                <a:spLocks noChangeArrowheads="1"/>
              </p:cNvSpPr>
              <p:nvPr/>
            </p:nvSpPr>
            <p:spPr bwMode="auto">
              <a:xfrm>
                <a:off x="434" y="3101"/>
                <a:ext cx="5128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49" name="Rectangle 478"/>
              <p:cNvSpPr>
                <a:spLocks noChangeArrowheads="1"/>
              </p:cNvSpPr>
              <p:nvPr/>
            </p:nvSpPr>
            <p:spPr bwMode="auto">
              <a:xfrm>
                <a:off x="434" y="310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0" name="Rectangle 479"/>
              <p:cNvSpPr>
                <a:spLocks noChangeArrowheads="1"/>
              </p:cNvSpPr>
              <p:nvPr/>
            </p:nvSpPr>
            <p:spPr bwMode="auto">
              <a:xfrm>
                <a:off x="434" y="2829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1" name="Rectangle 480"/>
              <p:cNvSpPr>
                <a:spLocks noChangeArrowheads="1"/>
              </p:cNvSpPr>
              <p:nvPr/>
            </p:nvSpPr>
            <p:spPr bwMode="auto">
              <a:xfrm>
                <a:off x="434" y="2829"/>
                <a:ext cx="5128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2" name="Rectangle 481"/>
              <p:cNvSpPr>
                <a:spLocks noChangeArrowheads="1"/>
              </p:cNvSpPr>
              <p:nvPr/>
            </p:nvSpPr>
            <p:spPr bwMode="auto">
              <a:xfrm>
                <a:off x="434" y="2829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3" name="Rectangle 482"/>
              <p:cNvSpPr>
                <a:spLocks noChangeArrowheads="1"/>
              </p:cNvSpPr>
              <p:nvPr/>
            </p:nvSpPr>
            <p:spPr bwMode="auto">
              <a:xfrm>
                <a:off x="434" y="2554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4" name="Rectangle 483"/>
              <p:cNvSpPr>
                <a:spLocks noChangeArrowheads="1"/>
              </p:cNvSpPr>
              <p:nvPr/>
            </p:nvSpPr>
            <p:spPr bwMode="auto">
              <a:xfrm>
                <a:off x="434" y="2557"/>
                <a:ext cx="5128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5" name="Rectangle 484"/>
              <p:cNvSpPr>
                <a:spLocks noChangeArrowheads="1"/>
              </p:cNvSpPr>
              <p:nvPr/>
            </p:nvSpPr>
            <p:spPr bwMode="auto">
              <a:xfrm>
                <a:off x="434" y="2554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6" name="Rectangle 485"/>
              <p:cNvSpPr>
                <a:spLocks noChangeArrowheads="1"/>
              </p:cNvSpPr>
              <p:nvPr/>
            </p:nvSpPr>
            <p:spPr bwMode="auto">
              <a:xfrm>
                <a:off x="434" y="2282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7" name="Rectangle 486"/>
              <p:cNvSpPr>
                <a:spLocks noChangeArrowheads="1"/>
              </p:cNvSpPr>
              <p:nvPr/>
            </p:nvSpPr>
            <p:spPr bwMode="auto">
              <a:xfrm>
                <a:off x="434" y="2285"/>
                <a:ext cx="5128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8" name="Rectangle 487"/>
              <p:cNvSpPr>
                <a:spLocks noChangeArrowheads="1"/>
              </p:cNvSpPr>
              <p:nvPr/>
            </p:nvSpPr>
            <p:spPr bwMode="auto">
              <a:xfrm>
                <a:off x="434" y="2282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59" name="Line 488"/>
              <p:cNvSpPr>
                <a:spLocks noChangeShapeType="1"/>
              </p:cNvSpPr>
              <p:nvPr/>
            </p:nvSpPr>
            <p:spPr bwMode="auto">
              <a:xfrm>
                <a:off x="434" y="3386"/>
                <a:ext cx="5128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0" name="Line 489"/>
              <p:cNvSpPr>
                <a:spLocks noChangeShapeType="1"/>
              </p:cNvSpPr>
              <p:nvPr/>
            </p:nvSpPr>
            <p:spPr bwMode="auto">
              <a:xfrm>
                <a:off x="434" y="2275"/>
                <a:ext cx="5128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1" name="Line 490"/>
              <p:cNvSpPr>
                <a:spLocks noChangeShapeType="1"/>
              </p:cNvSpPr>
              <p:nvPr/>
            </p:nvSpPr>
            <p:spPr bwMode="auto">
              <a:xfrm flipV="1">
                <a:off x="434" y="3335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2" name="Line 491"/>
              <p:cNvSpPr>
                <a:spLocks noChangeShapeType="1"/>
              </p:cNvSpPr>
              <p:nvPr/>
            </p:nvSpPr>
            <p:spPr bwMode="auto">
              <a:xfrm flipV="1">
                <a:off x="1460" y="3335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3" name="Line 492"/>
              <p:cNvSpPr>
                <a:spLocks noChangeShapeType="1"/>
              </p:cNvSpPr>
              <p:nvPr/>
            </p:nvSpPr>
            <p:spPr bwMode="auto">
              <a:xfrm flipV="1">
                <a:off x="2486" y="3335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4" name="Line 493"/>
              <p:cNvSpPr>
                <a:spLocks noChangeShapeType="1"/>
              </p:cNvSpPr>
              <p:nvPr/>
            </p:nvSpPr>
            <p:spPr bwMode="auto">
              <a:xfrm flipV="1">
                <a:off x="3511" y="3335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5" name="Line 494"/>
              <p:cNvSpPr>
                <a:spLocks noChangeShapeType="1"/>
              </p:cNvSpPr>
              <p:nvPr/>
            </p:nvSpPr>
            <p:spPr bwMode="auto">
              <a:xfrm flipV="1">
                <a:off x="4537" y="3335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6" name="Line 495"/>
              <p:cNvSpPr>
                <a:spLocks noChangeShapeType="1"/>
              </p:cNvSpPr>
              <p:nvPr/>
            </p:nvSpPr>
            <p:spPr bwMode="auto">
              <a:xfrm flipV="1">
                <a:off x="5562" y="3335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7" name="Line 496"/>
              <p:cNvSpPr>
                <a:spLocks noChangeShapeType="1"/>
              </p:cNvSpPr>
              <p:nvPr/>
            </p:nvSpPr>
            <p:spPr bwMode="auto">
              <a:xfrm>
                <a:off x="434" y="2275"/>
                <a:ext cx="0" cy="52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8" name="Line 497"/>
              <p:cNvSpPr>
                <a:spLocks noChangeShapeType="1"/>
              </p:cNvSpPr>
              <p:nvPr/>
            </p:nvSpPr>
            <p:spPr bwMode="auto">
              <a:xfrm>
                <a:off x="1460" y="2275"/>
                <a:ext cx="0" cy="52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69" name="Line 498"/>
              <p:cNvSpPr>
                <a:spLocks noChangeShapeType="1"/>
              </p:cNvSpPr>
              <p:nvPr/>
            </p:nvSpPr>
            <p:spPr bwMode="auto">
              <a:xfrm>
                <a:off x="2486" y="2275"/>
                <a:ext cx="0" cy="52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0" name="Line 499"/>
              <p:cNvSpPr>
                <a:spLocks noChangeShapeType="1"/>
              </p:cNvSpPr>
              <p:nvPr/>
            </p:nvSpPr>
            <p:spPr bwMode="auto">
              <a:xfrm>
                <a:off x="3511" y="2275"/>
                <a:ext cx="0" cy="52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1" name="Line 500"/>
              <p:cNvSpPr>
                <a:spLocks noChangeShapeType="1"/>
              </p:cNvSpPr>
              <p:nvPr/>
            </p:nvSpPr>
            <p:spPr bwMode="auto">
              <a:xfrm>
                <a:off x="4537" y="2275"/>
                <a:ext cx="0" cy="52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2" name="Line 501"/>
              <p:cNvSpPr>
                <a:spLocks noChangeShapeType="1"/>
              </p:cNvSpPr>
              <p:nvPr/>
            </p:nvSpPr>
            <p:spPr bwMode="auto">
              <a:xfrm>
                <a:off x="5562" y="2275"/>
                <a:ext cx="0" cy="52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3" name="Line 502"/>
              <p:cNvSpPr>
                <a:spLocks noChangeShapeType="1"/>
              </p:cNvSpPr>
              <p:nvPr/>
            </p:nvSpPr>
            <p:spPr bwMode="auto">
              <a:xfrm flipV="1">
                <a:off x="434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4" name="Line 503"/>
              <p:cNvSpPr>
                <a:spLocks noChangeShapeType="1"/>
              </p:cNvSpPr>
              <p:nvPr/>
            </p:nvSpPr>
            <p:spPr bwMode="auto">
              <a:xfrm flipV="1">
                <a:off x="743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5" name="Line 504"/>
              <p:cNvSpPr>
                <a:spLocks noChangeShapeType="1"/>
              </p:cNvSpPr>
              <p:nvPr/>
            </p:nvSpPr>
            <p:spPr bwMode="auto">
              <a:xfrm flipV="1">
                <a:off x="924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6" name="Line 505"/>
              <p:cNvSpPr>
                <a:spLocks noChangeShapeType="1"/>
              </p:cNvSpPr>
              <p:nvPr/>
            </p:nvSpPr>
            <p:spPr bwMode="auto">
              <a:xfrm flipV="1">
                <a:off x="1052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7" name="Line 506"/>
              <p:cNvSpPr>
                <a:spLocks noChangeShapeType="1"/>
              </p:cNvSpPr>
              <p:nvPr/>
            </p:nvSpPr>
            <p:spPr bwMode="auto">
              <a:xfrm flipV="1">
                <a:off x="1151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8" name="Line 507"/>
              <p:cNvSpPr>
                <a:spLocks noChangeShapeType="1"/>
              </p:cNvSpPr>
              <p:nvPr/>
            </p:nvSpPr>
            <p:spPr bwMode="auto">
              <a:xfrm flipV="1">
                <a:off x="1232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9" name="Line 508"/>
              <p:cNvSpPr>
                <a:spLocks noChangeShapeType="1"/>
              </p:cNvSpPr>
              <p:nvPr/>
            </p:nvSpPr>
            <p:spPr bwMode="auto">
              <a:xfrm flipV="1">
                <a:off x="1301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0" name="Line 509"/>
              <p:cNvSpPr>
                <a:spLocks noChangeShapeType="1"/>
              </p:cNvSpPr>
              <p:nvPr/>
            </p:nvSpPr>
            <p:spPr bwMode="auto">
              <a:xfrm flipV="1">
                <a:off x="1361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1" name="Line 510"/>
              <p:cNvSpPr>
                <a:spLocks noChangeShapeType="1"/>
              </p:cNvSpPr>
              <p:nvPr/>
            </p:nvSpPr>
            <p:spPr bwMode="auto">
              <a:xfrm flipV="1">
                <a:off x="1413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2" name="Line 511"/>
              <p:cNvSpPr>
                <a:spLocks noChangeShapeType="1"/>
              </p:cNvSpPr>
              <p:nvPr/>
            </p:nvSpPr>
            <p:spPr bwMode="auto">
              <a:xfrm flipV="1">
                <a:off x="1460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3" name="Line 512"/>
              <p:cNvSpPr>
                <a:spLocks noChangeShapeType="1"/>
              </p:cNvSpPr>
              <p:nvPr/>
            </p:nvSpPr>
            <p:spPr bwMode="auto">
              <a:xfrm flipV="1">
                <a:off x="1769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4" name="Line 513"/>
              <p:cNvSpPr>
                <a:spLocks noChangeShapeType="1"/>
              </p:cNvSpPr>
              <p:nvPr/>
            </p:nvSpPr>
            <p:spPr bwMode="auto">
              <a:xfrm flipV="1">
                <a:off x="1949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5" name="Line 514"/>
              <p:cNvSpPr>
                <a:spLocks noChangeShapeType="1"/>
              </p:cNvSpPr>
              <p:nvPr/>
            </p:nvSpPr>
            <p:spPr bwMode="auto">
              <a:xfrm flipV="1">
                <a:off x="2077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6" name="Line 515"/>
              <p:cNvSpPr>
                <a:spLocks noChangeShapeType="1"/>
              </p:cNvSpPr>
              <p:nvPr/>
            </p:nvSpPr>
            <p:spPr bwMode="auto">
              <a:xfrm flipV="1">
                <a:off x="2177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7" name="Line 516"/>
              <p:cNvSpPr>
                <a:spLocks noChangeShapeType="1"/>
              </p:cNvSpPr>
              <p:nvPr/>
            </p:nvSpPr>
            <p:spPr bwMode="auto">
              <a:xfrm flipV="1">
                <a:off x="2258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8" name="Line 517"/>
              <p:cNvSpPr>
                <a:spLocks noChangeShapeType="1"/>
              </p:cNvSpPr>
              <p:nvPr/>
            </p:nvSpPr>
            <p:spPr bwMode="auto">
              <a:xfrm flipV="1">
                <a:off x="2327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89" name="Line 518"/>
              <p:cNvSpPr>
                <a:spLocks noChangeShapeType="1"/>
              </p:cNvSpPr>
              <p:nvPr/>
            </p:nvSpPr>
            <p:spPr bwMode="auto">
              <a:xfrm flipV="1">
                <a:off x="2386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0" name="Line 519"/>
              <p:cNvSpPr>
                <a:spLocks noChangeShapeType="1"/>
              </p:cNvSpPr>
              <p:nvPr/>
            </p:nvSpPr>
            <p:spPr bwMode="auto">
              <a:xfrm flipV="1">
                <a:off x="2439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1" name="Line 520"/>
              <p:cNvSpPr>
                <a:spLocks noChangeShapeType="1"/>
              </p:cNvSpPr>
              <p:nvPr/>
            </p:nvSpPr>
            <p:spPr bwMode="auto">
              <a:xfrm flipV="1">
                <a:off x="2486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2" name="Line 521"/>
              <p:cNvSpPr>
                <a:spLocks noChangeShapeType="1"/>
              </p:cNvSpPr>
              <p:nvPr/>
            </p:nvSpPr>
            <p:spPr bwMode="auto">
              <a:xfrm flipV="1">
                <a:off x="2794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3" name="Line 522"/>
              <p:cNvSpPr>
                <a:spLocks noChangeShapeType="1"/>
              </p:cNvSpPr>
              <p:nvPr/>
            </p:nvSpPr>
            <p:spPr bwMode="auto">
              <a:xfrm flipV="1">
                <a:off x="2975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4" name="Line 523"/>
              <p:cNvSpPr>
                <a:spLocks noChangeShapeType="1"/>
              </p:cNvSpPr>
              <p:nvPr/>
            </p:nvSpPr>
            <p:spPr bwMode="auto">
              <a:xfrm flipV="1">
                <a:off x="3103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5" name="Line 524"/>
              <p:cNvSpPr>
                <a:spLocks noChangeShapeType="1"/>
              </p:cNvSpPr>
              <p:nvPr/>
            </p:nvSpPr>
            <p:spPr bwMode="auto">
              <a:xfrm flipV="1">
                <a:off x="3202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6" name="Line 525"/>
              <p:cNvSpPr>
                <a:spLocks noChangeShapeType="1"/>
              </p:cNvSpPr>
              <p:nvPr/>
            </p:nvSpPr>
            <p:spPr bwMode="auto">
              <a:xfrm flipV="1">
                <a:off x="3284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7" name="Line 526"/>
              <p:cNvSpPr>
                <a:spLocks noChangeShapeType="1"/>
              </p:cNvSpPr>
              <p:nvPr/>
            </p:nvSpPr>
            <p:spPr bwMode="auto">
              <a:xfrm flipV="1">
                <a:off x="3352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8" name="Line 527"/>
              <p:cNvSpPr>
                <a:spLocks noChangeShapeType="1"/>
              </p:cNvSpPr>
              <p:nvPr/>
            </p:nvSpPr>
            <p:spPr bwMode="auto">
              <a:xfrm flipV="1">
                <a:off x="3412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99" name="Line 528"/>
              <p:cNvSpPr>
                <a:spLocks noChangeShapeType="1"/>
              </p:cNvSpPr>
              <p:nvPr/>
            </p:nvSpPr>
            <p:spPr bwMode="auto">
              <a:xfrm flipV="1">
                <a:off x="3464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0" name="Line 529"/>
              <p:cNvSpPr>
                <a:spLocks noChangeShapeType="1"/>
              </p:cNvSpPr>
              <p:nvPr/>
            </p:nvSpPr>
            <p:spPr bwMode="auto">
              <a:xfrm flipV="1">
                <a:off x="3511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1" name="Line 530"/>
              <p:cNvSpPr>
                <a:spLocks noChangeShapeType="1"/>
              </p:cNvSpPr>
              <p:nvPr/>
            </p:nvSpPr>
            <p:spPr bwMode="auto">
              <a:xfrm flipV="1">
                <a:off x="3820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2" name="Line 531"/>
              <p:cNvSpPr>
                <a:spLocks noChangeShapeType="1"/>
              </p:cNvSpPr>
              <p:nvPr/>
            </p:nvSpPr>
            <p:spPr bwMode="auto">
              <a:xfrm flipV="1">
                <a:off x="4000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3" name="Line 532"/>
              <p:cNvSpPr>
                <a:spLocks noChangeShapeType="1"/>
              </p:cNvSpPr>
              <p:nvPr/>
            </p:nvSpPr>
            <p:spPr bwMode="auto">
              <a:xfrm flipV="1">
                <a:off x="4128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4" name="Line 533"/>
              <p:cNvSpPr>
                <a:spLocks noChangeShapeType="1"/>
              </p:cNvSpPr>
              <p:nvPr/>
            </p:nvSpPr>
            <p:spPr bwMode="auto">
              <a:xfrm flipV="1">
                <a:off x="4228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5" name="Line 534"/>
              <p:cNvSpPr>
                <a:spLocks noChangeShapeType="1"/>
              </p:cNvSpPr>
              <p:nvPr/>
            </p:nvSpPr>
            <p:spPr bwMode="auto">
              <a:xfrm flipV="1">
                <a:off x="4309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6" name="Line 535"/>
              <p:cNvSpPr>
                <a:spLocks noChangeShapeType="1"/>
              </p:cNvSpPr>
              <p:nvPr/>
            </p:nvSpPr>
            <p:spPr bwMode="auto">
              <a:xfrm flipV="1">
                <a:off x="4378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7" name="Line 536"/>
              <p:cNvSpPr>
                <a:spLocks noChangeShapeType="1"/>
              </p:cNvSpPr>
              <p:nvPr/>
            </p:nvSpPr>
            <p:spPr bwMode="auto">
              <a:xfrm flipV="1">
                <a:off x="4437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8" name="Line 537"/>
              <p:cNvSpPr>
                <a:spLocks noChangeShapeType="1"/>
              </p:cNvSpPr>
              <p:nvPr/>
            </p:nvSpPr>
            <p:spPr bwMode="auto">
              <a:xfrm flipV="1">
                <a:off x="4490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09" name="Line 538"/>
              <p:cNvSpPr>
                <a:spLocks noChangeShapeType="1"/>
              </p:cNvSpPr>
              <p:nvPr/>
            </p:nvSpPr>
            <p:spPr bwMode="auto">
              <a:xfrm flipV="1">
                <a:off x="4537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0" name="Line 539"/>
              <p:cNvSpPr>
                <a:spLocks noChangeShapeType="1"/>
              </p:cNvSpPr>
              <p:nvPr/>
            </p:nvSpPr>
            <p:spPr bwMode="auto">
              <a:xfrm flipV="1">
                <a:off x="4845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1" name="Line 540"/>
              <p:cNvSpPr>
                <a:spLocks noChangeShapeType="1"/>
              </p:cNvSpPr>
              <p:nvPr/>
            </p:nvSpPr>
            <p:spPr bwMode="auto">
              <a:xfrm flipV="1">
                <a:off x="5026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2" name="Line 541"/>
              <p:cNvSpPr>
                <a:spLocks noChangeShapeType="1"/>
              </p:cNvSpPr>
              <p:nvPr/>
            </p:nvSpPr>
            <p:spPr bwMode="auto">
              <a:xfrm flipV="1">
                <a:off x="5154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3" name="Line 542"/>
              <p:cNvSpPr>
                <a:spLocks noChangeShapeType="1"/>
              </p:cNvSpPr>
              <p:nvPr/>
            </p:nvSpPr>
            <p:spPr bwMode="auto">
              <a:xfrm flipV="1">
                <a:off x="5253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4" name="Line 543"/>
              <p:cNvSpPr>
                <a:spLocks noChangeShapeType="1"/>
              </p:cNvSpPr>
              <p:nvPr/>
            </p:nvSpPr>
            <p:spPr bwMode="auto">
              <a:xfrm flipV="1">
                <a:off x="5335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5" name="Line 544"/>
              <p:cNvSpPr>
                <a:spLocks noChangeShapeType="1"/>
              </p:cNvSpPr>
              <p:nvPr/>
            </p:nvSpPr>
            <p:spPr bwMode="auto">
              <a:xfrm flipV="1">
                <a:off x="5403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6" name="Line 545"/>
              <p:cNvSpPr>
                <a:spLocks noChangeShapeType="1"/>
              </p:cNvSpPr>
              <p:nvPr/>
            </p:nvSpPr>
            <p:spPr bwMode="auto">
              <a:xfrm flipV="1">
                <a:off x="5463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7" name="Line 546"/>
              <p:cNvSpPr>
                <a:spLocks noChangeShapeType="1"/>
              </p:cNvSpPr>
              <p:nvPr/>
            </p:nvSpPr>
            <p:spPr bwMode="auto">
              <a:xfrm flipV="1">
                <a:off x="5515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8" name="Line 547"/>
              <p:cNvSpPr>
                <a:spLocks noChangeShapeType="1"/>
              </p:cNvSpPr>
              <p:nvPr/>
            </p:nvSpPr>
            <p:spPr bwMode="auto">
              <a:xfrm flipV="1">
                <a:off x="5562" y="3360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19" name="Line 548"/>
              <p:cNvSpPr>
                <a:spLocks noChangeShapeType="1"/>
              </p:cNvSpPr>
              <p:nvPr/>
            </p:nvSpPr>
            <p:spPr bwMode="auto">
              <a:xfrm>
                <a:off x="434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0" name="Line 549"/>
              <p:cNvSpPr>
                <a:spLocks noChangeShapeType="1"/>
              </p:cNvSpPr>
              <p:nvPr/>
            </p:nvSpPr>
            <p:spPr bwMode="auto">
              <a:xfrm>
                <a:off x="743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1" name="Line 550"/>
              <p:cNvSpPr>
                <a:spLocks noChangeShapeType="1"/>
              </p:cNvSpPr>
              <p:nvPr/>
            </p:nvSpPr>
            <p:spPr bwMode="auto">
              <a:xfrm>
                <a:off x="924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2" name="Line 551"/>
              <p:cNvSpPr>
                <a:spLocks noChangeShapeType="1"/>
              </p:cNvSpPr>
              <p:nvPr/>
            </p:nvSpPr>
            <p:spPr bwMode="auto">
              <a:xfrm>
                <a:off x="1052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3" name="Line 552"/>
              <p:cNvSpPr>
                <a:spLocks noChangeShapeType="1"/>
              </p:cNvSpPr>
              <p:nvPr/>
            </p:nvSpPr>
            <p:spPr bwMode="auto">
              <a:xfrm>
                <a:off x="1151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4" name="Line 553"/>
              <p:cNvSpPr>
                <a:spLocks noChangeShapeType="1"/>
              </p:cNvSpPr>
              <p:nvPr/>
            </p:nvSpPr>
            <p:spPr bwMode="auto">
              <a:xfrm>
                <a:off x="1232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5" name="Line 554"/>
              <p:cNvSpPr>
                <a:spLocks noChangeShapeType="1"/>
              </p:cNvSpPr>
              <p:nvPr/>
            </p:nvSpPr>
            <p:spPr bwMode="auto">
              <a:xfrm>
                <a:off x="1301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6" name="Line 555"/>
              <p:cNvSpPr>
                <a:spLocks noChangeShapeType="1"/>
              </p:cNvSpPr>
              <p:nvPr/>
            </p:nvSpPr>
            <p:spPr bwMode="auto">
              <a:xfrm>
                <a:off x="1361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7" name="Line 556"/>
              <p:cNvSpPr>
                <a:spLocks noChangeShapeType="1"/>
              </p:cNvSpPr>
              <p:nvPr/>
            </p:nvSpPr>
            <p:spPr bwMode="auto">
              <a:xfrm>
                <a:off x="1413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8" name="Line 557"/>
              <p:cNvSpPr>
                <a:spLocks noChangeShapeType="1"/>
              </p:cNvSpPr>
              <p:nvPr/>
            </p:nvSpPr>
            <p:spPr bwMode="auto">
              <a:xfrm>
                <a:off x="1460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29" name="Line 558"/>
              <p:cNvSpPr>
                <a:spLocks noChangeShapeType="1"/>
              </p:cNvSpPr>
              <p:nvPr/>
            </p:nvSpPr>
            <p:spPr bwMode="auto">
              <a:xfrm>
                <a:off x="1769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0" name="Line 559"/>
              <p:cNvSpPr>
                <a:spLocks noChangeShapeType="1"/>
              </p:cNvSpPr>
              <p:nvPr/>
            </p:nvSpPr>
            <p:spPr bwMode="auto">
              <a:xfrm>
                <a:off x="1949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1" name="Line 560"/>
              <p:cNvSpPr>
                <a:spLocks noChangeShapeType="1"/>
              </p:cNvSpPr>
              <p:nvPr/>
            </p:nvSpPr>
            <p:spPr bwMode="auto">
              <a:xfrm>
                <a:off x="2077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2" name="Line 561"/>
              <p:cNvSpPr>
                <a:spLocks noChangeShapeType="1"/>
              </p:cNvSpPr>
              <p:nvPr/>
            </p:nvSpPr>
            <p:spPr bwMode="auto">
              <a:xfrm>
                <a:off x="2177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3" name="Line 562"/>
              <p:cNvSpPr>
                <a:spLocks noChangeShapeType="1"/>
              </p:cNvSpPr>
              <p:nvPr/>
            </p:nvSpPr>
            <p:spPr bwMode="auto">
              <a:xfrm>
                <a:off x="2258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4" name="Line 563"/>
              <p:cNvSpPr>
                <a:spLocks noChangeShapeType="1"/>
              </p:cNvSpPr>
              <p:nvPr/>
            </p:nvSpPr>
            <p:spPr bwMode="auto">
              <a:xfrm>
                <a:off x="2327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5" name="Line 564"/>
              <p:cNvSpPr>
                <a:spLocks noChangeShapeType="1"/>
              </p:cNvSpPr>
              <p:nvPr/>
            </p:nvSpPr>
            <p:spPr bwMode="auto">
              <a:xfrm>
                <a:off x="2386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6" name="Line 565"/>
              <p:cNvSpPr>
                <a:spLocks noChangeShapeType="1"/>
              </p:cNvSpPr>
              <p:nvPr/>
            </p:nvSpPr>
            <p:spPr bwMode="auto">
              <a:xfrm>
                <a:off x="2439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7" name="Line 566"/>
              <p:cNvSpPr>
                <a:spLocks noChangeShapeType="1"/>
              </p:cNvSpPr>
              <p:nvPr/>
            </p:nvSpPr>
            <p:spPr bwMode="auto">
              <a:xfrm>
                <a:off x="2486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8" name="Line 567"/>
              <p:cNvSpPr>
                <a:spLocks noChangeShapeType="1"/>
              </p:cNvSpPr>
              <p:nvPr/>
            </p:nvSpPr>
            <p:spPr bwMode="auto">
              <a:xfrm>
                <a:off x="2794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39" name="Line 568"/>
              <p:cNvSpPr>
                <a:spLocks noChangeShapeType="1"/>
              </p:cNvSpPr>
              <p:nvPr/>
            </p:nvSpPr>
            <p:spPr bwMode="auto">
              <a:xfrm>
                <a:off x="2975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0" name="Line 569"/>
              <p:cNvSpPr>
                <a:spLocks noChangeShapeType="1"/>
              </p:cNvSpPr>
              <p:nvPr/>
            </p:nvSpPr>
            <p:spPr bwMode="auto">
              <a:xfrm>
                <a:off x="3103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1" name="Line 570"/>
              <p:cNvSpPr>
                <a:spLocks noChangeShapeType="1"/>
              </p:cNvSpPr>
              <p:nvPr/>
            </p:nvSpPr>
            <p:spPr bwMode="auto">
              <a:xfrm>
                <a:off x="3202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2" name="Line 571"/>
              <p:cNvSpPr>
                <a:spLocks noChangeShapeType="1"/>
              </p:cNvSpPr>
              <p:nvPr/>
            </p:nvSpPr>
            <p:spPr bwMode="auto">
              <a:xfrm>
                <a:off x="3284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3" name="Line 572"/>
              <p:cNvSpPr>
                <a:spLocks noChangeShapeType="1"/>
              </p:cNvSpPr>
              <p:nvPr/>
            </p:nvSpPr>
            <p:spPr bwMode="auto">
              <a:xfrm>
                <a:off x="3352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4" name="Line 573"/>
              <p:cNvSpPr>
                <a:spLocks noChangeShapeType="1"/>
              </p:cNvSpPr>
              <p:nvPr/>
            </p:nvSpPr>
            <p:spPr bwMode="auto">
              <a:xfrm>
                <a:off x="3412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5" name="Line 574"/>
              <p:cNvSpPr>
                <a:spLocks noChangeShapeType="1"/>
              </p:cNvSpPr>
              <p:nvPr/>
            </p:nvSpPr>
            <p:spPr bwMode="auto">
              <a:xfrm>
                <a:off x="3464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6" name="Line 575"/>
              <p:cNvSpPr>
                <a:spLocks noChangeShapeType="1"/>
              </p:cNvSpPr>
              <p:nvPr/>
            </p:nvSpPr>
            <p:spPr bwMode="auto">
              <a:xfrm>
                <a:off x="3511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7" name="Line 576"/>
              <p:cNvSpPr>
                <a:spLocks noChangeShapeType="1"/>
              </p:cNvSpPr>
              <p:nvPr/>
            </p:nvSpPr>
            <p:spPr bwMode="auto">
              <a:xfrm>
                <a:off x="3820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8" name="Line 577"/>
              <p:cNvSpPr>
                <a:spLocks noChangeShapeType="1"/>
              </p:cNvSpPr>
              <p:nvPr/>
            </p:nvSpPr>
            <p:spPr bwMode="auto">
              <a:xfrm>
                <a:off x="4000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49" name="Line 578"/>
              <p:cNvSpPr>
                <a:spLocks noChangeShapeType="1"/>
              </p:cNvSpPr>
              <p:nvPr/>
            </p:nvSpPr>
            <p:spPr bwMode="auto">
              <a:xfrm>
                <a:off x="4128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0" name="Line 579"/>
              <p:cNvSpPr>
                <a:spLocks noChangeShapeType="1"/>
              </p:cNvSpPr>
              <p:nvPr/>
            </p:nvSpPr>
            <p:spPr bwMode="auto">
              <a:xfrm>
                <a:off x="4228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1" name="Line 580"/>
              <p:cNvSpPr>
                <a:spLocks noChangeShapeType="1"/>
              </p:cNvSpPr>
              <p:nvPr/>
            </p:nvSpPr>
            <p:spPr bwMode="auto">
              <a:xfrm>
                <a:off x="4309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2" name="Line 581"/>
              <p:cNvSpPr>
                <a:spLocks noChangeShapeType="1"/>
              </p:cNvSpPr>
              <p:nvPr/>
            </p:nvSpPr>
            <p:spPr bwMode="auto">
              <a:xfrm>
                <a:off x="4378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3" name="Line 582"/>
              <p:cNvSpPr>
                <a:spLocks noChangeShapeType="1"/>
              </p:cNvSpPr>
              <p:nvPr/>
            </p:nvSpPr>
            <p:spPr bwMode="auto">
              <a:xfrm>
                <a:off x="4437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4" name="Line 583"/>
              <p:cNvSpPr>
                <a:spLocks noChangeShapeType="1"/>
              </p:cNvSpPr>
              <p:nvPr/>
            </p:nvSpPr>
            <p:spPr bwMode="auto">
              <a:xfrm>
                <a:off x="4490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5" name="Line 584"/>
              <p:cNvSpPr>
                <a:spLocks noChangeShapeType="1"/>
              </p:cNvSpPr>
              <p:nvPr/>
            </p:nvSpPr>
            <p:spPr bwMode="auto">
              <a:xfrm>
                <a:off x="4537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6" name="Line 585"/>
              <p:cNvSpPr>
                <a:spLocks noChangeShapeType="1"/>
              </p:cNvSpPr>
              <p:nvPr/>
            </p:nvSpPr>
            <p:spPr bwMode="auto">
              <a:xfrm>
                <a:off x="4845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7" name="Line 586"/>
              <p:cNvSpPr>
                <a:spLocks noChangeShapeType="1"/>
              </p:cNvSpPr>
              <p:nvPr/>
            </p:nvSpPr>
            <p:spPr bwMode="auto">
              <a:xfrm>
                <a:off x="5026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8" name="Line 587"/>
              <p:cNvSpPr>
                <a:spLocks noChangeShapeType="1"/>
              </p:cNvSpPr>
              <p:nvPr/>
            </p:nvSpPr>
            <p:spPr bwMode="auto">
              <a:xfrm>
                <a:off x="5154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59" name="Line 588"/>
              <p:cNvSpPr>
                <a:spLocks noChangeShapeType="1"/>
              </p:cNvSpPr>
              <p:nvPr/>
            </p:nvSpPr>
            <p:spPr bwMode="auto">
              <a:xfrm>
                <a:off x="5253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0" name="Line 589"/>
              <p:cNvSpPr>
                <a:spLocks noChangeShapeType="1"/>
              </p:cNvSpPr>
              <p:nvPr/>
            </p:nvSpPr>
            <p:spPr bwMode="auto">
              <a:xfrm>
                <a:off x="5335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1" name="Line 590"/>
              <p:cNvSpPr>
                <a:spLocks noChangeShapeType="1"/>
              </p:cNvSpPr>
              <p:nvPr/>
            </p:nvSpPr>
            <p:spPr bwMode="auto">
              <a:xfrm>
                <a:off x="5403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2" name="Line 591"/>
              <p:cNvSpPr>
                <a:spLocks noChangeShapeType="1"/>
              </p:cNvSpPr>
              <p:nvPr/>
            </p:nvSpPr>
            <p:spPr bwMode="auto">
              <a:xfrm>
                <a:off x="5463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3" name="Line 592"/>
              <p:cNvSpPr>
                <a:spLocks noChangeShapeType="1"/>
              </p:cNvSpPr>
              <p:nvPr/>
            </p:nvSpPr>
            <p:spPr bwMode="auto">
              <a:xfrm>
                <a:off x="5515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4" name="Line 593"/>
              <p:cNvSpPr>
                <a:spLocks noChangeShapeType="1"/>
              </p:cNvSpPr>
              <p:nvPr/>
            </p:nvSpPr>
            <p:spPr bwMode="auto">
              <a:xfrm>
                <a:off x="5562" y="2275"/>
                <a:ext cx="0" cy="26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5" name="Rectangle 594"/>
              <p:cNvSpPr>
                <a:spLocks noChangeArrowheads="1"/>
              </p:cNvSpPr>
              <p:nvPr/>
            </p:nvSpPr>
            <p:spPr bwMode="auto">
              <a:xfrm>
                <a:off x="372" y="3438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6" name="Rectangle 595"/>
              <p:cNvSpPr>
                <a:spLocks noChangeArrowheads="1"/>
              </p:cNvSpPr>
              <p:nvPr/>
            </p:nvSpPr>
            <p:spPr bwMode="auto">
              <a:xfrm>
                <a:off x="445" y="3417"/>
                <a:ext cx="64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7" name="Rectangle 596"/>
              <p:cNvSpPr>
                <a:spLocks noChangeArrowheads="1"/>
              </p:cNvSpPr>
              <p:nvPr/>
            </p:nvSpPr>
            <p:spPr bwMode="auto">
              <a:xfrm>
                <a:off x="1399" y="3438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8" name="Rectangle 597"/>
              <p:cNvSpPr>
                <a:spLocks noChangeArrowheads="1"/>
              </p:cNvSpPr>
              <p:nvPr/>
            </p:nvSpPr>
            <p:spPr bwMode="auto">
              <a:xfrm>
                <a:off x="1472" y="3417"/>
                <a:ext cx="64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69" name="Rectangle 598"/>
              <p:cNvSpPr>
                <a:spLocks noChangeArrowheads="1"/>
              </p:cNvSpPr>
              <p:nvPr/>
            </p:nvSpPr>
            <p:spPr bwMode="auto">
              <a:xfrm>
                <a:off x="2433" y="3438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70" name="Rectangle 599"/>
              <p:cNvSpPr>
                <a:spLocks noChangeArrowheads="1"/>
              </p:cNvSpPr>
              <p:nvPr/>
            </p:nvSpPr>
            <p:spPr bwMode="auto">
              <a:xfrm>
                <a:off x="2506" y="3417"/>
                <a:ext cx="38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71" name="Rectangle 600"/>
              <p:cNvSpPr>
                <a:spLocks noChangeArrowheads="1"/>
              </p:cNvSpPr>
              <p:nvPr/>
            </p:nvSpPr>
            <p:spPr bwMode="auto">
              <a:xfrm>
                <a:off x="3459" y="3438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72" name="Rectangle 601"/>
              <p:cNvSpPr>
                <a:spLocks noChangeArrowheads="1"/>
              </p:cNvSpPr>
              <p:nvPr/>
            </p:nvSpPr>
            <p:spPr bwMode="auto">
              <a:xfrm>
                <a:off x="3533" y="3417"/>
                <a:ext cx="38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73" name="Rectangle 602"/>
              <p:cNvSpPr>
                <a:spLocks noChangeArrowheads="1"/>
              </p:cNvSpPr>
              <p:nvPr/>
            </p:nvSpPr>
            <p:spPr bwMode="auto">
              <a:xfrm>
                <a:off x="4483" y="3438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74" name="Rectangle 603"/>
              <p:cNvSpPr>
                <a:spLocks noChangeArrowheads="1"/>
              </p:cNvSpPr>
              <p:nvPr/>
            </p:nvSpPr>
            <p:spPr bwMode="auto">
              <a:xfrm>
                <a:off x="4556" y="3417"/>
                <a:ext cx="38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75" name="Rectangle 604"/>
              <p:cNvSpPr>
                <a:spLocks noChangeArrowheads="1"/>
              </p:cNvSpPr>
              <p:nvPr/>
            </p:nvSpPr>
            <p:spPr bwMode="auto">
              <a:xfrm>
                <a:off x="5510" y="3438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76" name="Rectangle 605"/>
              <p:cNvSpPr>
                <a:spLocks noChangeArrowheads="1"/>
              </p:cNvSpPr>
              <p:nvPr/>
            </p:nvSpPr>
            <p:spPr bwMode="auto">
              <a:xfrm>
                <a:off x="5583" y="3417"/>
                <a:ext cx="38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77" name="Line 606"/>
              <p:cNvSpPr>
                <a:spLocks noChangeShapeType="1"/>
              </p:cNvSpPr>
              <p:nvPr/>
            </p:nvSpPr>
            <p:spPr bwMode="auto">
              <a:xfrm flipV="1">
                <a:off x="434" y="2275"/>
                <a:ext cx="0" cy="111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678" name="Line 607"/>
              <p:cNvSpPr>
                <a:spLocks noChangeShapeType="1"/>
              </p:cNvSpPr>
              <p:nvPr/>
            </p:nvSpPr>
            <p:spPr bwMode="auto">
              <a:xfrm flipV="1">
                <a:off x="5562" y="2275"/>
                <a:ext cx="0" cy="111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485" name="Line 609"/>
            <p:cNvSpPr>
              <a:spLocks noChangeShapeType="1"/>
            </p:cNvSpPr>
            <p:nvPr/>
          </p:nvSpPr>
          <p:spPr bwMode="auto">
            <a:xfrm>
              <a:off x="688975" y="5357813"/>
              <a:ext cx="8255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86" name="Line 610"/>
            <p:cNvSpPr>
              <a:spLocks noChangeShapeType="1"/>
            </p:cNvSpPr>
            <p:nvPr/>
          </p:nvSpPr>
          <p:spPr bwMode="auto">
            <a:xfrm>
              <a:off x="688975" y="4926013"/>
              <a:ext cx="8255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87" name="Line 611"/>
            <p:cNvSpPr>
              <a:spLocks noChangeShapeType="1"/>
            </p:cNvSpPr>
            <p:nvPr/>
          </p:nvSpPr>
          <p:spPr bwMode="auto">
            <a:xfrm>
              <a:off x="688975" y="4494213"/>
              <a:ext cx="8255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88" name="Line 612"/>
            <p:cNvSpPr>
              <a:spLocks noChangeShapeType="1"/>
            </p:cNvSpPr>
            <p:nvPr/>
          </p:nvSpPr>
          <p:spPr bwMode="auto">
            <a:xfrm>
              <a:off x="688975" y="4060825"/>
              <a:ext cx="8255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89" name="Line 613"/>
            <p:cNvSpPr>
              <a:spLocks noChangeShapeType="1"/>
            </p:cNvSpPr>
            <p:nvPr/>
          </p:nvSpPr>
          <p:spPr bwMode="auto">
            <a:xfrm>
              <a:off x="688975" y="3629025"/>
              <a:ext cx="8255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0" name="Line 614"/>
            <p:cNvSpPr>
              <a:spLocks noChangeShapeType="1"/>
            </p:cNvSpPr>
            <p:nvPr/>
          </p:nvSpPr>
          <p:spPr bwMode="auto">
            <a:xfrm flipH="1">
              <a:off x="8748713" y="5357813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1" name="Line 615"/>
            <p:cNvSpPr>
              <a:spLocks noChangeShapeType="1"/>
            </p:cNvSpPr>
            <p:nvPr/>
          </p:nvSpPr>
          <p:spPr bwMode="auto">
            <a:xfrm flipH="1">
              <a:off x="8748713" y="4926013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2" name="Line 616"/>
            <p:cNvSpPr>
              <a:spLocks noChangeShapeType="1"/>
            </p:cNvSpPr>
            <p:nvPr/>
          </p:nvSpPr>
          <p:spPr bwMode="auto">
            <a:xfrm flipH="1">
              <a:off x="8748713" y="4494213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3" name="Line 617"/>
            <p:cNvSpPr>
              <a:spLocks noChangeShapeType="1"/>
            </p:cNvSpPr>
            <p:nvPr/>
          </p:nvSpPr>
          <p:spPr bwMode="auto">
            <a:xfrm flipH="1">
              <a:off x="8748713" y="4060825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4" name="Line 618"/>
            <p:cNvSpPr>
              <a:spLocks noChangeShapeType="1"/>
            </p:cNvSpPr>
            <p:nvPr/>
          </p:nvSpPr>
          <p:spPr bwMode="auto">
            <a:xfrm flipH="1">
              <a:off x="8748713" y="3629025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5" name="Rectangle 619"/>
            <p:cNvSpPr>
              <a:spLocks noChangeArrowheads="1"/>
            </p:cNvSpPr>
            <p:nvPr/>
          </p:nvSpPr>
          <p:spPr bwMode="auto">
            <a:xfrm>
              <a:off x="446088" y="5303838"/>
              <a:ext cx="222908" cy="12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-180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6" name="Rectangle 620"/>
            <p:cNvSpPr>
              <a:spLocks noChangeArrowheads="1"/>
            </p:cNvSpPr>
            <p:nvPr/>
          </p:nvSpPr>
          <p:spPr bwMode="auto">
            <a:xfrm>
              <a:off x="446088" y="4872038"/>
              <a:ext cx="222908" cy="12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-135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7" name="Rectangle 621"/>
            <p:cNvSpPr>
              <a:spLocks noChangeArrowheads="1"/>
            </p:cNvSpPr>
            <p:nvPr/>
          </p:nvSpPr>
          <p:spPr bwMode="auto">
            <a:xfrm>
              <a:off x="501650" y="4441825"/>
              <a:ext cx="162115" cy="12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-90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8" name="Rectangle 622"/>
            <p:cNvSpPr>
              <a:spLocks noChangeArrowheads="1"/>
            </p:cNvSpPr>
            <p:nvPr/>
          </p:nvSpPr>
          <p:spPr bwMode="auto">
            <a:xfrm>
              <a:off x="501650" y="4005263"/>
              <a:ext cx="162115" cy="12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-45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9" name="Rectangle 623"/>
            <p:cNvSpPr>
              <a:spLocks noChangeArrowheads="1"/>
            </p:cNvSpPr>
            <p:nvPr/>
          </p:nvSpPr>
          <p:spPr bwMode="auto">
            <a:xfrm>
              <a:off x="590550" y="3573463"/>
              <a:ext cx="60793" cy="12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0" name="Rectangle 624"/>
            <p:cNvSpPr>
              <a:spLocks noChangeArrowheads="1"/>
            </p:cNvSpPr>
            <p:nvPr/>
          </p:nvSpPr>
          <p:spPr bwMode="auto">
            <a:xfrm rot="16200000">
              <a:off x="338063" y="4645893"/>
              <a:ext cx="65239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1" name="Rectangle 625"/>
            <p:cNvSpPr>
              <a:spLocks noChangeArrowheads="1"/>
            </p:cNvSpPr>
            <p:nvPr/>
          </p:nvSpPr>
          <p:spPr bwMode="auto">
            <a:xfrm rot="16200000">
              <a:off x="341821" y="4582394"/>
              <a:ext cx="59308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2" name="Rectangle 626"/>
            <p:cNvSpPr>
              <a:spLocks noChangeArrowheads="1"/>
            </p:cNvSpPr>
            <p:nvPr/>
          </p:nvSpPr>
          <p:spPr bwMode="auto">
            <a:xfrm rot="16200000">
              <a:off x="344787" y="4525243"/>
              <a:ext cx="53377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3" name="Rectangle 627"/>
            <p:cNvSpPr>
              <a:spLocks noChangeArrowheads="1"/>
            </p:cNvSpPr>
            <p:nvPr/>
          </p:nvSpPr>
          <p:spPr bwMode="auto">
            <a:xfrm rot="16200000">
              <a:off x="350718" y="4469680"/>
              <a:ext cx="41515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4" name="Rectangle 628"/>
            <p:cNvSpPr>
              <a:spLocks noChangeArrowheads="1"/>
            </p:cNvSpPr>
            <p:nvPr/>
          </p:nvSpPr>
          <p:spPr bwMode="auto">
            <a:xfrm rot="16200000">
              <a:off x="347752" y="4414119"/>
              <a:ext cx="47446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5" name="Rectangle 629"/>
            <p:cNvSpPr>
              <a:spLocks noChangeArrowheads="1"/>
            </p:cNvSpPr>
            <p:nvPr/>
          </p:nvSpPr>
          <p:spPr bwMode="auto">
            <a:xfrm rot="16200000">
              <a:off x="357337" y="4371256"/>
              <a:ext cx="26688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6" name="Rectangle 630"/>
            <p:cNvSpPr>
              <a:spLocks noChangeArrowheads="1"/>
            </p:cNvSpPr>
            <p:nvPr/>
          </p:nvSpPr>
          <p:spPr bwMode="auto">
            <a:xfrm rot="16200000">
              <a:off x="353683" y="4342680"/>
              <a:ext cx="35585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7" name="Rectangle 631"/>
            <p:cNvSpPr>
              <a:spLocks noChangeArrowheads="1"/>
            </p:cNvSpPr>
            <p:nvPr/>
          </p:nvSpPr>
          <p:spPr bwMode="auto">
            <a:xfrm rot="16200000">
              <a:off x="341821" y="4295055"/>
              <a:ext cx="59308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8" name="Rectangle 632"/>
            <p:cNvSpPr>
              <a:spLocks noChangeArrowheads="1"/>
            </p:cNvSpPr>
            <p:nvPr/>
          </p:nvSpPr>
          <p:spPr bwMode="auto">
            <a:xfrm rot="16200000">
              <a:off x="347752" y="4237906"/>
              <a:ext cx="47446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9" name="Rectangle 633"/>
            <p:cNvSpPr>
              <a:spLocks noChangeArrowheads="1"/>
            </p:cNvSpPr>
            <p:nvPr/>
          </p:nvSpPr>
          <p:spPr bwMode="auto">
            <a:xfrm rot="16200000">
              <a:off x="344787" y="4179169"/>
              <a:ext cx="53377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10" name="Rectangle 634"/>
            <p:cNvSpPr>
              <a:spLocks noChangeArrowheads="1"/>
            </p:cNvSpPr>
            <p:nvPr/>
          </p:nvSpPr>
          <p:spPr bwMode="auto">
            <a:xfrm rot="16200000">
              <a:off x="353683" y="4133130"/>
              <a:ext cx="35585" cy="145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11" name="Freeform 635"/>
            <p:cNvSpPr>
              <a:spLocks/>
            </p:cNvSpPr>
            <p:nvPr/>
          </p:nvSpPr>
          <p:spPr bwMode="auto">
            <a:xfrm>
              <a:off x="688975" y="3648075"/>
              <a:ext cx="8142288" cy="844550"/>
            </a:xfrm>
            <a:custGeom>
              <a:avLst/>
              <a:gdLst>
                <a:gd name="T0" fmla="*/ 0 w 5129"/>
                <a:gd name="T1" fmla="*/ 0 h 532"/>
                <a:gd name="T2" fmla="*/ 52 w 5129"/>
                <a:gd name="T3" fmla="*/ 1 h 532"/>
                <a:gd name="T4" fmla="*/ 122 w 5129"/>
                <a:gd name="T5" fmla="*/ 3 h 532"/>
                <a:gd name="T6" fmla="*/ 192 w 5129"/>
                <a:gd name="T7" fmla="*/ 6 h 532"/>
                <a:gd name="T8" fmla="*/ 261 w 5129"/>
                <a:gd name="T9" fmla="*/ 9 h 532"/>
                <a:gd name="T10" fmla="*/ 331 w 5129"/>
                <a:gd name="T11" fmla="*/ 13 h 532"/>
                <a:gd name="T12" fmla="*/ 401 w 5129"/>
                <a:gd name="T13" fmla="*/ 16 h 532"/>
                <a:gd name="T14" fmla="*/ 470 w 5129"/>
                <a:gd name="T15" fmla="*/ 21 h 532"/>
                <a:gd name="T16" fmla="*/ 540 w 5129"/>
                <a:gd name="T17" fmla="*/ 27 h 532"/>
                <a:gd name="T18" fmla="*/ 610 w 5129"/>
                <a:gd name="T19" fmla="*/ 33 h 532"/>
                <a:gd name="T20" fmla="*/ 679 w 5129"/>
                <a:gd name="T21" fmla="*/ 41 h 532"/>
                <a:gd name="T22" fmla="*/ 749 w 5129"/>
                <a:gd name="T23" fmla="*/ 50 h 532"/>
                <a:gd name="T24" fmla="*/ 819 w 5129"/>
                <a:gd name="T25" fmla="*/ 60 h 532"/>
                <a:gd name="T26" fmla="*/ 889 w 5129"/>
                <a:gd name="T27" fmla="*/ 72 h 532"/>
                <a:gd name="T28" fmla="*/ 958 w 5129"/>
                <a:gd name="T29" fmla="*/ 85 h 532"/>
                <a:gd name="T30" fmla="*/ 1028 w 5129"/>
                <a:gd name="T31" fmla="*/ 100 h 532"/>
                <a:gd name="T32" fmla="*/ 1098 w 5129"/>
                <a:gd name="T33" fmla="*/ 117 h 532"/>
                <a:gd name="T34" fmla="*/ 1167 w 5129"/>
                <a:gd name="T35" fmla="*/ 137 h 532"/>
                <a:gd name="T36" fmla="*/ 1237 w 5129"/>
                <a:gd name="T37" fmla="*/ 159 h 532"/>
                <a:gd name="T38" fmla="*/ 1307 w 5129"/>
                <a:gd name="T39" fmla="*/ 182 h 532"/>
                <a:gd name="T40" fmla="*/ 1376 w 5129"/>
                <a:gd name="T41" fmla="*/ 207 h 532"/>
                <a:gd name="T42" fmla="*/ 1446 w 5129"/>
                <a:gd name="T43" fmla="*/ 233 h 532"/>
                <a:gd name="T44" fmla="*/ 1516 w 5129"/>
                <a:gd name="T45" fmla="*/ 260 h 532"/>
                <a:gd name="T46" fmla="*/ 1585 w 5129"/>
                <a:gd name="T47" fmla="*/ 288 h 532"/>
                <a:gd name="T48" fmla="*/ 1655 w 5129"/>
                <a:gd name="T49" fmla="*/ 314 h 532"/>
                <a:gd name="T50" fmla="*/ 1725 w 5129"/>
                <a:gd name="T51" fmla="*/ 339 h 532"/>
                <a:gd name="T52" fmla="*/ 1794 w 5129"/>
                <a:gd name="T53" fmla="*/ 362 h 532"/>
                <a:gd name="T54" fmla="*/ 1864 w 5129"/>
                <a:gd name="T55" fmla="*/ 384 h 532"/>
                <a:gd name="T56" fmla="*/ 1934 w 5129"/>
                <a:gd name="T57" fmla="*/ 404 h 532"/>
                <a:gd name="T58" fmla="*/ 2004 w 5129"/>
                <a:gd name="T59" fmla="*/ 421 h 532"/>
                <a:gd name="T60" fmla="*/ 2073 w 5129"/>
                <a:gd name="T61" fmla="*/ 436 h 532"/>
                <a:gd name="T62" fmla="*/ 2143 w 5129"/>
                <a:gd name="T63" fmla="*/ 449 h 532"/>
                <a:gd name="T64" fmla="*/ 2213 w 5129"/>
                <a:gd name="T65" fmla="*/ 461 h 532"/>
                <a:gd name="T66" fmla="*/ 2282 w 5129"/>
                <a:gd name="T67" fmla="*/ 471 h 532"/>
                <a:gd name="T68" fmla="*/ 2352 w 5129"/>
                <a:gd name="T69" fmla="*/ 480 h 532"/>
                <a:gd name="T70" fmla="*/ 2422 w 5129"/>
                <a:gd name="T71" fmla="*/ 488 h 532"/>
                <a:gd name="T72" fmla="*/ 2492 w 5129"/>
                <a:gd name="T73" fmla="*/ 494 h 532"/>
                <a:gd name="T74" fmla="*/ 2561 w 5129"/>
                <a:gd name="T75" fmla="*/ 500 h 532"/>
                <a:gd name="T76" fmla="*/ 2631 w 5129"/>
                <a:gd name="T77" fmla="*/ 504 h 532"/>
                <a:gd name="T78" fmla="*/ 2701 w 5129"/>
                <a:gd name="T79" fmla="*/ 508 h 532"/>
                <a:gd name="T80" fmla="*/ 2770 w 5129"/>
                <a:gd name="T81" fmla="*/ 512 h 532"/>
                <a:gd name="T82" fmla="*/ 2840 w 5129"/>
                <a:gd name="T83" fmla="*/ 515 h 532"/>
                <a:gd name="T84" fmla="*/ 2910 w 5129"/>
                <a:gd name="T85" fmla="*/ 518 h 532"/>
                <a:gd name="T86" fmla="*/ 2979 w 5129"/>
                <a:gd name="T87" fmla="*/ 520 h 532"/>
                <a:gd name="T88" fmla="*/ 3049 w 5129"/>
                <a:gd name="T89" fmla="*/ 522 h 532"/>
                <a:gd name="T90" fmla="*/ 3119 w 5129"/>
                <a:gd name="T91" fmla="*/ 523 h 532"/>
                <a:gd name="T92" fmla="*/ 3188 w 5129"/>
                <a:gd name="T93" fmla="*/ 525 h 532"/>
                <a:gd name="T94" fmla="*/ 3258 w 5129"/>
                <a:gd name="T95" fmla="*/ 526 h 532"/>
                <a:gd name="T96" fmla="*/ 4284 w 5129"/>
                <a:gd name="T97" fmla="*/ 532 h 532"/>
                <a:gd name="T98" fmla="*/ 5129 w 5129"/>
                <a:gd name="T99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29" h="532">
                  <a:moveTo>
                    <a:pt x="0" y="0"/>
                  </a:moveTo>
                  <a:lnTo>
                    <a:pt x="52" y="1"/>
                  </a:lnTo>
                  <a:lnTo>
                    <a:pt x="122" y="3"/>
                  </a:lnTo>
                  <a:lnTo>
                    <a:pt x="192" y="6"/>
                  </a:lnTo>
                  <a:lnTo>
                    <a:pt x="261" y="9"/>
                  </a:lnTo>
                  <a:lnTo>
                    <a:pt x="331" y="13"/>
                  </a:lnTo>
                  <a:lnTo>
                    <a:pt x="401" y="16"/>
                  </a:lnTo>
                  <a:lnTo>
                    <a:pt x="470" y="21"/>
                  </a:lnTo>
                  <a:lnTo>
                    <a:pt x="540" y="27"/>
                  </a:lnTo>
                  <a:lnTo>
                    <a:pt x="610" y="33"/>
                  </a:lnTo>
                  <a:lnTo>
                    <a:pt x="679" y="41"/>
                  </a:lnTo>
                  <a:lnTo>
                    <a:pt x="749" y="50"/>
                  </a:lnTo>
                  <a:lnTo>
                    <a:pt x="819" y="60"/>
                  </a:lnTo>
                  <a:lnTo>
                    <a:pt x="889" y="72"/>
                  </a:lnTo>
                  <a:lnTo>
                    <a:pt x="958" y="85"/>
                  </a:lnTo>
                  <a:lnTo>
                    <a:pt x="1028" y="100"/>
                  </a:lnTo>
                  <a:lnTo>
                    <a:pt x="1098" y="117"/>
                  </a:lnTo>
                  <a:lnTo>
                    <a:pt x="1167" y="137"/>
                  </a:lnTo>
                  <a:lnTo>
                    <a:pt x="1237" y="159"/>
                  </a:lnTo>
                  <a:lnTo>
                    <a:pt x="1307" y="182"/>
                  </a:lnTo>
                  <a:lnTo>
                    <a:pt x="1376" y="207"/>
                  </a:lnTo>
                  <a:lnTo>
                    <a:pt x="1446" y="233"/>
                  </a:lnTo>
                  <a:lnTo>
                    <a:pt x="1516" y="260"/>
                  </a:lnTo>
                  <a:lnTo>
                    <a:pt x="1585" y="288"/>
                  </a:lnTo>
                  <a:lnTo>
                    <a:pt x="1655" y="314"/>
                  </a:lnTo>
                  <a:lnTo>
                    <a:pt x="1725" y="339"/>
                  </a:lnTo>
                  <a:lnTo>
                    <a:pt x="1794" y="362"/>
                  </a:lnTo>
                  <a:lnTo>
                    <a:pt x="1864" y="384"/>
                  </a:lnTo>
                  <a:lnTo>
                    <a:pt x="1934" y="404"/>
                  </a:lnTo>
                  <a:lnTo>
                    <a:pt x="2004" y="421"/>
                  </a:lnTo>
                  <a:lnTo>
                    <a:pt x="2073" y="436"/>
                  </a:lnTo>
                  <a:lnTo>
                    <a:pt x="2143" y="449"/>
                  </a:lnTo>
                  <a:lnTo>
                    <a:pt x="2213" y="461"/>
                  </a:lnTo>
                  <a:lnTo>
                    <a:pt x="2282" y="471"/>
                  </a:lnTo>
                  <a:lnTo>
                    <a:pt x="2352" y="480"/>
                  </a:lnTo>
                  <a:lnTo>
                    <a:pt x="2422" y="488"/>
                  </a:lnTo>
                  <a:lnTo>
                    <a:pt x="2492" y="494"/>
                  </a:lnTo>
                  <a:lnTo>
                    <a:pt x="2561" y="500"/>
                  </a:lnTo>
                  <a:lnTo>
                    <a:pt x="2631" y="504"/>
                  </a:lnTo>
                  <a:lnTo>
                    <a:pt x="2701" y="508"/>
                  </a:lnTo>
                  <a:lnTo>
                    <a:pt x="2770" y="512"/>
                  </a:lnTo>
                  <a:lnTo>
                    <a:pt x="2840" y="515"/>
                  </a:lnTo>
                  <a:lnTo>
                    <a:pt x="2910" y="518"/>
                  </a:lnTo>
                  <a:lnTo>
                    <a:pt x="2979" y="520"/>
                  </a:lnTo>
                  <a:lnTo>
                    <a:pt x="3049" y="522"/>
                  </a:lnTo>
                  <a:lnTo>
                    <a:pt x="3119" y="523"/>
                  </a:lnTo>
                  <a:lnTo>
                    <a:pt x="3188" y="525"/>
                  </a:lnTo>
                  <a:lnTo>
                    <a:pt x="3258" y="526"/>
                  </a:lnTo>
                  <a:lnTo>
                    <a:pt x="4284" y="532"/>
                  </a:lnTo>
                  <a:lnTo>
                    <a:pt x="5129" y="532"/>
                  </a:lnTo>
                </a:path>
              </a:pathLst>
            </a:custGeom>
            <a:noFill/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14" name="Freeform 636"/>
            <p:cNvSpPr>
              <a:spLocks/>
            </p:cNvSpPr>
            <p:nvPr/>
          </p:nvSpPr>
          <p:spPr bwMode="auto">
            <a:xfrm>
              <a:off x="688975" y="3638550"/>
              <a:ext cx="8142288" cy="854075"/>
            </a:xfrm>
            <a:custGeom>
              <a:avLst/>
              <a:gdLst>
                <a:gd name="T0" fmla="*/ 0 w 5129"/>
                <a:gd name="T1" fmla="*/ 538 h 538"/>
                <a:gd name="T2" fmla="*/ 490 w 5129"/>
                <a:gd name="T3" fmla="*/ 538 h 538"/>
                <a:gd name="T4" fmla="*/ 1515 w 5129"/>
                <a:gd name="T5" fmla="*/ 532 h 538"/>
                <a:gd name="T6" fmla="*/ 1585 w 5129"/>
                <a:gd name="T7" fmla="*/ 531 h 538"/>
                <a:gd name="T8" fmla="*/ 1655 w 5129"/>
                <a:gd name="T9" fmla="*/ 529 h 538"/>
                <a:gd name="T10" fmla="*/ 1724 w 5129"/>
                <a:gd name="T11" fmla="*/ 528 h 538"/>
                <a:gd name="T12" fmla="*/ 1794 w 5129"/>
                <a:gd name="T13" fmla="*/ 526 h 538"/>
                <a:gd name="T14" fmla="*/ 1864 w 5129"/>
                <a:gd name="T15" fmla="*/ 524 h 538"/>
                <a:gd name="T16" fmla="*/ 1933 w 5129"/>
                <a:gd name="T17" fmla="*/ 521 h 538"/>
                <a:gd name="T18" fmla="*/ 2003 w 5129"/>
                <a:gd name="T19" fmla="*/ 518 h 538"/>
                <a:gd name="T20" fmla="*/ 2073 w 5129"/>
                <a:gd name="T21" fmla="*/ 514 h 538"/>
                <a:gd name="T22" fmla="*/ 2143 w 5129"/>
                <a:gd name="T23" fmla="*/ 510 h 538"/>
                <a:gd name="T24" fmla="*/ 2212 w 5129"/>
                <a:gd name="T25" fmla="*/ 506 h 538"/>
                <a:gd name="T26" fmla="*/ 2282 w 5129"/>
                <a:gd name="T27" fmla="*/ 500 h 538"/>
                <a:gd name="T28" fmla="*/ 2352 w 5129"/>
                <a:gd name="T29" fmla="*/ 494 h 538"/>
                <a:gd name="T30" fmla="*/ 2421 w 5129"/>
                <a:gd name="T31" fmla="*/ 486 h 538"/>
                <a:gd name="T32" fmla="*/ 2491 w 5129"/>
                <a:gd name="T33" fmla="*/ 477 h 538"/>
                <a:gd name="T34" fmla="*/ 2561 w 5129"/>
                <a:gd name="T35" fmla="*/ 467 h 538"/>
                <a:gd name="T36" fmla="*/ 2630 w 5129"/>
                <a:gd name="T37" fmla="*/ 455 h 538"/>
                <a:gd name="T38" fmla="*/ 2700 w 5129"/>
                <a:gd name="T39" fmla="*/ 442 h 538"/>
                <a:gd name="T40" fmla="*/ 2770 w 5129"/>
                <a:gd name="T41" fmla="*/ 427 h 538"/>
                <a:gd name="T42" fmla="*/ 2839 w 5129"/>
                <a:gd name="T43" fmla="*/ 410 h 538"/>
                <a:gd name="T44" fmla="*/ 2909 w 5129"/>
                <a:gd name="T45" fmla="*/ 390 h 538"/>
                <a:gd name="T46" fmla="*/ 2979 w 5129"/>
                <a:gd name="T47" fmla="*/ 368 h 538"/>
                <a:gd name="T48" fmla="*/ 3048 w 5129"/>
                <a:gd name="T49" fmla="*/ 345 h 538"/>
                <a:gd name="T50" fmla="*/ 3118 w 5129"/>
                <a:gd name="T51" fmla="*/ 320 h 538"/>
                <a:gd name="T52" fmla="*/ 3188 w 5129"/>
                <a:gd name="T53" fmla="*/ 294 h 538"/>
                <a:gd name="T54" fmla="*/ 3258 w 5129"/>
                <a:gd name="T55" fmla="*/ 266 h 538"/>
                <a:gd name="T56" fmla="*/ 3327 w 5129"/>
                <a:gd name="T57" fmla="*/ 239 h 538"/>
                <a:gd name="T58" fmla="*/ 3397 w 5129"/>
                <a:gd name="T59" fmla="*/ 213 h 538"/>
                <a:gd name="T60" fmla="*/ 3467 w 5129"/>
                <a:gd name="T61" fmla="*/ 188 h 538"/>
                <a:gd name="T62" fmla="*/ 3536 w 5129"/>
                <a:gd name="T63" fmla="*/ 165 h 538"/>
                <a:gd name="T64" fmla="*/ 3606 w 5129"/>
                <a:gd name="T65" fmla="*/ 143 h 538"/>
                <a:gd name="T66" fmla="*/ 3676 w 5129"/>
                <a:gd name="T67" fmla="*/ 123 h 538"/>
                <a:gd name="T68" fmla="*/ 3746 w 5129"/>
                <a:gd name="T69" fmla="*/ 106 h 538"/>
                <a:gd name="T70" fmla="*/ 3815 w 5129"/>
                <a:gd name="T71" fmla="*/ 91 h 538"/>
                <a:gd name="T72" fmla="*/ 3885 w 5129"/>
                <a:gd name="T73" fmla="*/ 78 h 538"/>
                <a:gd name="T74" fmla="*/ 3955 w 5129"/>
                <a:gd name="T75" fmla="*/ 66 h 538"/>
                <a:gd name="T76" fmla="*/ 4024 w 5129"/>
                <a:gd name="T77" fmla="*/ 56 h 538"/>
                <a:gd name="T78" fmla="*/ 4094 w 5129"/>
                <a:gd name="T79" fmla="*/ 47 h 538"/>
                <a:gd name="T80" fmla="*/ 4164 w 5129"/>
                <a:gd name="T81" fmla="*/ 39 h 538"/>
                <a:gd name="T82" fmla="*/ 4233 w 5129"/>
                <a:gd name="T83" fmla="*/ 33 h 538"/>
                <a:gd name="T84" fmla="*/ 4303 w 5129"/>
                <a:gd name="T85" fmla="*/ 27 h 538"/>
                <a:gd name="T86" fmla="*/ 4373 w 5129"/>
                <a:gd name="T87" fmla="*/ 22 h 538"/>
                <a:gd name="T88" fmla="*/ 4442 w 5129"/>
                <a:gd name="T89" fmla="*/ 19 h 538"/>
                <a:gd name="T90" fmla="*/ 4512 w 5129"/>
                <a:gd name="T91" fmla="*/ 15 h 538"/>
                <a:gd name="T92" fmla="*/ 4582 w 5129"/>
                <a:gd name="T93" fmla="*/ 12 h 538"/>
                <a:gd name="T94" fmla="*/ 4651 w 5129"/>
                <a:gd name="T95" fmla="*/ 9 h 538"/>
                <a:gd name="T96" fmla="*/ 4721 w 5129"/>
                <a:gd name="T97" fmla="*/ 7 h 538"/>
                <a:gd name="T98" fmla="*/ 4791 w 5129"/>
                <a:gd name="T99" fmla="*/ 5 h 538"/>
                <a:gd name="T100" fmla="*/ 4861 w 5129"/>
                <a:gd name="T101" fmla="*/ 4 h 538"/>
                <a:gd name="T102" fmla="*/ 4930 w 5129"/>
                <a:gd name="T103" fmla="*/ 2 h 538"/>
                <a:gd name="T104" fmla="*/ 5000 w 5129"/>
                <a:gd name="T105" fmla="*/ 1 h 538"/>
                <a:gd name="T106" fmla="*/ 5129 w 5129"/>
                <a:gd name="T10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29" h="538">
                  <a:moveTo>
                    <a:pt x="0" y="538"/>
                  </a:moveTo>
                  <a:lnTo>
                    <a:pt x="490" y="538"/>
                  </a:lnTo>
                  <a:lnTo>
                    <a:pt x="1515" y="532"/>
                  </a:lnTo>
                  <a:lnTo>
                    <a:pt x="1585" y="531"/>
                  </a:lnTo>
                  <a:lnTo>
                    <a:pt x="1655" y="529"/>
                  </a:lnTo>
                  <a:lnTo>
                    <a:pt x="1724" y="528"/>
                  </a:lnTo>
                  <a:lnTo>
                    <a:pt x="1794" y="526"/>
                  </a:lnTo>
                  <a:lnTo>
                    <a:pt x="1864" y="524"/>
                  </a:lnTo>
                  <a:lnTo>
                    <a:pt x="1933" y="521"/>
                  </a:lnTo>
                  <a:lnTo>
                    <a:pt x="2003" y="518"/>
                  </a:lnTo>
                  <a:lnTo>
                    <a:pt x="2073" y="514"/>
                  </a:lnTo>
                  <a:lnTo>
                    <a:pt x="2143" y="510"/>
                  </a:lnTo>
                  <a:lnTo>
                    <a:pt x="2212" y="506"/>
                  </a:lnTo>
                  <a:lnTo>
                    <a:pt x="2282" y="500"/>
                  </a:lnTo>
                  <a:lnTo>
                    <a:pt x="2352" y="494"/>
                  </a:lnTo>
                  <a:lnTo>
                    <a:pt x="2421" y="486"/>
                  </a:lnTo>
                  <a:lnTo>
                    <a:pt x="2491" y="477"/>
                  </a:lnTo>
                  <a:lnTo>
                    <a:pt x="2561" y="467"/>
                  </a:lnTo>
                  <a:lnTo>
                    <a:pt x="2630" y="455"/>
                  </a:lnTo>
                  <a:lnTo>
                    <a:pt x="2700" y="442"/>
                  </a:lnTo>
                  <a:lnTo>
                    <a:pt x="2770" y="427"/>
                  </a:lnTo>
                  <a:lnTo>
                    <a:pt x="2839" y="410"/>
                  </a:lnTo>
                  <a:lnTo>
                    <a:pt x="2909" y="390"/>
                  </a:lnTo>
                  <a:lnTo>
                    <a:pt x="2979" y="368"/>
                  </a:lnTo>
                  <a:lnTo>
                    <a:pt x="3048" y="345"/>
                  </a:lnTo>
                  <a:lnTo>
                    <a:pt x="3118" y="320"/>
                  </a:lnTo>
                  <a:lnTo>
                    <a:pt x="3188" y="294"/>
                  </a:lnTo>
                  <a:lnTo>
                    <a:pt x="3258" y="266"/>
                  </a:lnTo>
                  <a:lnTo>
                    <a:pt x="3327" y="239"/>
                  </a:lnTo>
                  <a:lnTo>
                    <a:pt x="3397" y="213"/>
                  </a:lnTo>
                  <a:lnTo>
                    <a:pt x="3467" y="188"/>
                  </a:lnTo>
                  <a:lnTo>
                    <a:pt x="3536" y="165"/>
                  </a:lnTo>
                  <a:lnTo>
                    <a:pt x="3606" y="143"/>
                  </a:lnTo>
                  <a:lnTo>
                    <a:pt x="3676" y="123"/>
                  </a:lnTo>
                  <a:lnTo>
                    <a:pt x="3746" y="106"/>
                  </a:lnTo>
                  <a:lnTo>
                    <a:pt x="3815" y="91"/>
                  </a:lnTo>
                  <a:lnTo>
                    <a:pt x="3885" y="78"/>
                  </a:lnTo>
                  <a:lnTo>
                    <a:pt x="3955" y="66"/>
                  </a:lnTo>
                  <a:lnTo>
                    <a:pt x="4024" y="56"/>
                  </a:lnTo>
                  <a:lnTo>
                    <a:pt x="4094" y="47"/>
                  </a:lnTo>
                  <a:lnTo>
                    <a:pt x="4164" y="39"/>
                  </a:lnTo>
                  <a:lnTo>
                    <a:pt x="4233" y="33"/>
                  </a:lnTo>
                  <a:lnTo>
                    <a:pt x="4303" y="27"/>
                  </a:lnTo>
                  <a:lnTo>
                    <a:pt x="4373" y="22"/>
                  </a:lnTo>
                  <a:lnTo>
                    <a:pt x="4442" y="19"/>
                  </a:lnTo>
                  <a:lnTo>
                    <a:pt x="4512" y="15"/>
                  </a:lnTo>
                  <a:lnTo>
                    <a:pt x="4582" y="12"/>
                  </a:lnTo>
                  <a:lnTo>
                    <a:pt x="4651" y="9"/>
                  </a:lnTo>
                  <a:lnTo>
                    <a:pt x="4721" y="7"/>
                  </a:lnTo>
                  <a:lnTo>
                    <a:pt x="4791" y="5"/>
                  </a:lnTo>
                  <a:lnTo>
                    <a:pt x="4861" y="4"/>
                  </a:lnTo>
                  <a:lnTo>
                    <a:pt x="4930" y="2"/>
                  </a:lnTo>
                  <a:lnTo>
                    <a:pt x="5000" y="1"/>
                  </a:lnTo>
                  <a:lnTo>
                    <a:pt x="5129" y="0"/>
                  </a:ln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6" name="Freeform 637"/>
            <p:cNvSpPr>
              <a:spLocks/>
            </p:cNvSpPr>
            <p:nvPr/>
          </p:nvSpPr>
          <p:spPr bwMode="auto">
            <a:xfrm>
              <a:off x="688975" y="4503738"/>
              <a:ext cx="8142288" cy="700087"/>
            </a:xfrm>
            <a:custGeom>
              <a:avLst/>
              <a:gdLst>
                <a:gd name="T0" fmla="*/ 49 w 5129"/>
                <a:gd name="T1" fmla="*/ 6 h 441"/>
                <a:gd name="T2" fmla="*/ 186 w 5129"/>
                <a:gd name="T3" fmla="*/ 11 h 441"/>
                <a:gd name="T4" fmla="*/ 324 w 5129"/>
                <a:gd name="T5" fmla="*/ 17 h 441"/>
                <a:gd name="T6" fmla="*/ 461 w 5129"/>
                <a:gd name="T7" fmla="*/ 25 h 441"/>
                <a:gd name="T8" fmla="*/ 599 w 5129"/>
                <a:gd name="T9" fmla="*/ 37 h 441"/>
                <a:gd name="T10" fmla="*/ 736 w 5129"/>
                <a:gd name="T11" fmla="*/ 52 h 441"/>
                <a:gd name="T12" fmla="*/ 874 w 5129"/>
                <a:gd name="T13" fmla="*/ 73 h 441"/>
                <a:gd name="T14" fmla="*/ 1011 w 5129"/>
                <a:gd name="T15" fmla="*/ 100 h 441"/>
                <a:gd name="T16" fmla="*/ 1149 w 5129"/>
                <a:gd name="T17" fmla="*/ 134 h 441"/>
                <a:gd name="T18" fmla="*/ 1286 w 5129"/>
                <a:gd name="T19" fmla="*/ 176 h 441"/>
                <a:gd name="T20" fmla="*/ 1424 w 5129"/>
                <a:gd name="T21" fmla="*/ 225 h 441"/>
                <a:gd name="T22" fmla="*/ 1561 w 5129"/>
                <a:gd name="T23" fmla="*/ 276 h 441"/>
                <a:gd name="T24" fmla="*/ 1699 w 5129"/>
                <a:gd name="T25" fmla="*/ 325 h 441"/>
                <a:gd name="T26" fmla="*/ 1836 w 5129"/>
                <a:gd name="T27" fmla="*/ 367 h 441"/>
                <a:gd name="T28" fmla="*/ 1974 w 5129"/>
                <a:gd name="T29" fmla="*/ 400 h 441"/>
                <a:gd name="T30" fmla="*/ 2112 w 5129"/>
                <a:gd name="T31" fmla="*/ 423 h 441"/>
                <a:gd name="T32" fmla="*/ 2249 w 5129"/>
                <a:gd name="T33" fmla="*/ 436 h 441"/>
                <a:gd name="T34" fmla="*/ 2387 w 5129"/>
                <a:gd name="T35" fmla="*/ 441 h 441"/>
                <a:gd name="T36" fmla="*/ 2524 w 5129"/>
                <a:gd name="T37" fmla="*/ 436 h 441"/>
                <a:gd name="T38" fmla="*/ 2662 w 5129"/>
                <a:gd name="T39" fmla="*/ 423 h 441"/>
                <a:gd name="T40" fmla="*/ 2799 w 5129"/>
                <a:gd name="T41" fmla="*/ 400 h 441"/>
                <a:gd name="T42" fmla="*/ 2937 w 5129"/>
                <a:gd name="T43" fmla="*/ 367 h 441"/>
                <a:gd name="T44" fmla="*/ 3074 w 5129"/>
                <a:gd name="T45" fmla="*/ 325 h 441"/>
                <a:gd name="T46" fmla="*/ 3212 w 5129"/>
                <a:gd name="T47" fmla="*/ 276 h 441"/>
                <a:gd name="T48" fmla="*/ 3349 w 5129"/>
                <a:gd name="T49" fmla="*/ 225 h 441"/>
                <a:gd name="T50" fmla="*/ 3487 w 5129"/>
                <a:gd name="T51" fmla="*/ 176 h 441"/>
                <a:gd name="T52" fmla="*/ 3625 w 5129"/>
                <a:gd name="T53" fmla="*/ 134 h 441"/>
                <a:gd name="T54" fmla="*/ 3762 w 5129"/>
                <a:gd name="T55" fmla="*/ 100 h 441"/>
                <a:gd name="T56" fmla="*/ 3900 w 5129"/>
                <a:gd name="T57" fmla="*/ 73 h 441"/>
                <a:gd name="T58" fmla="*/ 4037 w 5129"/>
                <a:gd name="T59" fmla="*/ 52 h 441"/>
                <a:gd name="T60" fmla="*/ 4175 w 5129"/>
                <a:gd name="T61" fmla="*/ 37 h 441"/>
                <a:gd name="T62" fmla="*/ 4312 w 5129"/>
                <a:gd name="T63" fmla="*/ 25 h 441"/>
                <a:gd name="T64" fmla="*/ 4450 w 5129"/>
                <a:gd name="T65" fmla="*/ 17 h 441"/>
                <a:gd name="T66" fmla="*/ 4587 w 5129"/>
                <a:gd name="T67" fmla="*/ 11 h 441"/>
                <a:gd name="T68" fmla="*/ 4725 w 5129"/>
                <a:gd name="T69" fmla="*/ 6 h 441"/>
                <a:gd name="T70" fmla="*/ 4862 w 5129"/>
                <a:gd name="T71" fmla="*/ 3 h 441"/>
                <a:gd name="T72" fmla="*/ 5000 w 5129"/>
                <a:gd name="T73" fmla="*/ 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29" h="441">
                  <a:moveTo>
                    <a:pt x="0" y="5"/>
                  </a:moveTo>
                  <a:lnTo>
                    <a:pt x="49" y="6"/>
                  </a:lnTo>
                  <a:lnTo>
                    <a:pt x="117" y="8"/>
                  </a:lnTo>
                  <a:lnTo>
                    <a:pt x="186" y="11"/>
                  </a:lnTo>
                  <a:lnTo>
                    <a:pt x="255" y="14"/>
                  </a:lnTo>
                  <a:lnTo>
                    <a:pt x="324" y="17"/>
                  </a:lnTo>
                  <a:lnTo>
                    <a:pt x="393" y="21"/>
                  </a:lnTo>
                  <a:lnTo>
                    <a:pt x="461" y="25"/>
                  </a:lnTo>
                  <a:lnTo>
                    <a:pt x="530" y="31"/>
                  </a:lnTo>
                  <a:lnTo>
                    <a:pt x="599" y="37"/>
                  </a:lnTo>
                  <a:lnTo>
                    <a:pt x="668" y="44"/>
                  </a:lnTo>
                  <a:lnTo>
                    <a:pt x="736" y="52"/>
                  </a:lnTo>
                  <a:lnTo>
                    <a:pt x="805" y="62"/>
                  </a:lnTo>
                  <a:lnTo>
                    <a:pt x="874" y="73"/>
                  </a:lnTo>
                  <a:lnTo>
                    <a:pt x="943" y="85"/>
                  </a:lnTo>
                  <a:lnTo>
                    <a:pt x="1011" y="100"/>
                  </a:lnTo>
                  <a:lnTo>
                    <a:pt x="1080" y="116"/>
                  </a:lnTo>
                  <a:lnTo>
                    <a:pt x="1149" y="134"/>
                  </a:lnTo>
                  <a:lnTo>
                    <a:pt x="1218" y="154"/>
                  </a:lnTo>
                  <a:lnTo>
                    <a:pt x="1286" y="176"/>
                  </a:lnTo>
                  <a:lnTo>
                    <a:pt x="1355" y="200"/>
                  </a:lnTo>
                  <a:lnTo>
                    <a:pt x="1424" y="225"/>
                  </a:lnTo>
                  <a:lnTo>
                    <a:pt x="1493" y="250"/>
                  </a:lnTo>
                  <a:lnTo>
                    <a:pt x="1561" y="276"/>
                  </a:lnTo>
                  <a:lnTo>
                    <a:pt x="1630" y="301"/>
                  </a:lnTo>
                  <a:lnTo>
                    <a:pt x="1699" y="325"/>
                  </a:lnTo>
                  <a:lnTo>
                    <a:pt x="1768" y="347"/>
                  </a:lnTo>
                  <a:lnTo>
                    <a:pt x="1836" y="367"/>
                  </a:lnTo>
                  <a:lnTo>
                    <a:pt x="1905" y="385"/>
                  </a:lnTo>
                  <a:lnTo>
                    <a:pt x="1974" y="400"/>
                  </a:lnTo>
                  <a:lnTo>
                    <a:pt x="2043" y="412"/>
                  </a:lnTo>
                  <a:lnTo>
                    <a:pt x="2112" y="423"/>
                  </a:lnTo>
                  <a:lnTo>
                    <a:pt x="2180" y="431"/>
                  </a:lnTo>
                  <a:lnTo>
                    <a:pt x="2249" y="436"/>
                  </a:lnTo>
                  <a:lnTo>
                    <a:pt x="2318" y="440"/>
                  </a:lnTo>
                  <a:lnTo>
                    <a:pt x="2387" y="441"/>
                  </a:lnTo>
                  <a:lnTo>
                    <a:pt x="2455" y="440"/>
                  </a:lnTo>
                  <a:lnTo>
                    <a:pt x="2524" y="436"/>
                  </a:lnTo>
                  <a:lnTo>
                    <a:pt x="2593" y="431"/>
                  </a:lnTo>
                  <a:lnTo>
                    <a:pt x="2662" y="423"/>
                  </a:lnTo>
                  <a:lnTo>
                    <a:pt x="2731" y="412"/>
                  </a:lnTo>
                  <a:lnTo>
                    <a:pt x="2799" y="400"/>
                  </a:lnTo>
                  <a:lnTo>
                    <a:pt x="2868" y="385"/>
                  </a:lnTo>
                  <a:lnTo>
                    <a:pt x="2937" y="367"/>
                  </a:lnTo>
                  <a:lnTo>
                    <a:pt x="3006" y="347"/>
                  </a:lnTo>
                  <a:lnTo>
                    <a:pt x="3074" y="325"/>
                  </a:lnTo>
                  <a:lnTo>
                    <a:pt x="3143" y="301"/>
                  </a:lnTo>
                  <a:lnTo>
                    <a:pt x="3212" y="276"/>
                  </a:lnTo>
                  <a:lnTo>
                    <a:pt x="3281" y="250"/>
                  </a:lnTo>
                  <a:lnTo>
                    <a:pt x="3349" y="225"/>
                  </a:lnTo>
                  <a:lnTo>
                    <a:pt x="3418" y="200"/>
                  </a:lnTo>
                  <a:lnTo>
                    <a:pt x="3487" y="176"/>
                  </a:lnTo>
                  <a:lnTo>
                    <a:pt x="3556" y="154"/>
                  </a:lnTo>
                  <a:lnTo>
                    <a:pt x="3625" y="134"/>
                  </a:lnTo>
                  <a:lnTo>
                    <a:pt x="3693" y="116"/>
                  </a:lnTo>
                  <a:lnTo>
                    <a:pt x="3762" y="100"/>
                  </a:lnTo>
                  <a:lnTo>
                    <a:pt x="3831" y="85"/>
                  </a:lnTo>
                  <a:lnTo>
                    <a:pt x="3900" y="73"/>
                  </a:lnTo>
                  <a:lnTo>
                    <a:pt x="3968" y="62"/>
                  </a:lnTo>
                  <a:lnTo>
                    <a:pt x="4037" y="52"/>
                  </a:lnTo>
                  <a:lnTo>
                    <a:pt x="4106" y="44"/>
                  </a:lnTo>
                  <a:lnTo>
                    <a:pt x="4175" y="37"/>
                  </a:lnTo>
                  <a:lnTo>
                    <a:pt x="4244" y="31"/>
                  </a:lnTo>
                  <a:lnTo>
                    <a:pt x="4312" y="25"/>
                  </a:lnTo>
                  <a:lnTo>
                    <a:pt x="4381" y="21"/>
                  </a:lnTo>
                  <a:lnTo>
                    <a:pt x="4450" y="17"/>
                  </a:lnTo>
                  <a:lnTo>
                    <a:pt x="4519" y="14"/>
                  </a:lnTo>
                  <a:lnTo>
                    <a:pt x="4587" y="11"/>
                  </a:lnTo>
                  <a:lnTo>
                    <a:pt x="4656" y="8"/>
                  </a:lnTo>
                  <a:lnTo>
                    <a:pt x="4725" y="6"/>
                  </a:lnTo>
                  <a:lnTo>
                    <a:pt x="4794" y="4"/>
                  </a:lnTo>
                  <a:lnTo>
                    <a:pt x="4862" y="3"/>
                  </a:lnTo>
                  <a:lnTo>
                    <a:pt x="4931" y="2"/>
                  </a:lnTo>
                  <a:lnTo>
                    <a:pt x="5000" y="1"/>
                  </a:lnTo>
                  <a:lnTo>
                    <a:pt x="5129" y="0"/>
                  </a:lnTo>
                </a:path>
              </a:pathLst>
            </a:custGeom>
            <a:noFill/>
            <a:ln w="19050" cap="flat">
              <a:solidFill>
                <a:srgbClr val="007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7" name="Rectangle 638"/>
            <p:cNvSpPr>
              <a:spLocks noChangeArrowheads="1"/>
            </p:cNvSpPr>
            <p:nvPr/>
          </p:nvSpPr>
          <p:spPr bwMode="auto">
            <a:xfrm>
              <a:off x="4330700" y="1374775"/>
              <a:ext cx="908520" cy="12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Speed Regulation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8" name="Rectangle 639"/>
            <p:cNvSpPr>
              <a:spLocks noChangeArrowheads="1"/>
            </p:cNvSpPr>
            <p:nvPr/>
          </p:nvSpPr>
          <p:spPr bwMode="auto">
            <a:xfrm>
              <a:off x="4375150" y="5580063"/>
              <a:ext cx="844348" cy="12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Frequency  (Hz)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109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文字方塊 1033"/>
          <p:cNvSpPr txBox="1"/>
          <p:nvPr/>
        </p:nvSpPr>
        <p:spPr>
          <a:xfrm>
            <a:off x="657225" y="523875"/>
            <a:ext cx="4678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Bode Plot of Speed Tracking Loop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62</a:t>
            </a:fld>
            <a:endParaRPr lang="zh-TW" altLang="en-US"/>
          </a:p>
        </p:txBody>
      </p:sp>
      <p:grpSp>
        <p:nvGrpSpPr>
          <p:cNvPr id="19461" name="群組 19460"/>
          <p:cNvGrpSpPr/>
          <p:nvPr/>
        </p:nvGrpSpPr>
        <p:grpSpPr>
          <a:xfrm>
            <a:off x="439673" y="1494363"/>
            <a:ext cx="8189905" cy="4413469"/>
            <a:chOff x="287122" y="1485896"/>
            <a:chExt cx="8568007" cy="4341514"/>
          </a:xfrm>
        </p:grpSpPr>
        <p:grpSp>
          <p:nvGrpSpPr>
            <p:cNvPr id="18875" name="Group 735"/>
            <p:cNvGrpSpPr>
              <a:grpSpLocks/>
            </p:cNvGrpSpPr>
            <p:nvPr/>
          </p:nvGrpSpPr>
          <p:grpSpPr bwMode="auto">
            <a:xfrm>
              <a:off x="617539" y="1644646"/>
              <a:ext cx="8150231" cy="2001830"/>
              <a:chOff x="389" y="1036"/>
              <a:chExt cx="5134" cy="1261"/>
            </a:xfrm>
          </p:grpSpPr>
          <p:sp>
            <p:nvSpPr>
              <p:cNvPr id="19261" name="Rectangle 535"/>
              <p:cNvSpPr>
                <a:spLocks noChangeArrowheads="1"/>
              </p:cNvSpPr>
              <p:nvPr/>
            </p:nvSpPr>
            <p:spPr bwMode="auto">
              <a:xfrm>
                <a:off x="392" y="1040"/>
                <a:ext cx="5127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62" name="Rectangle 536"/>
              <p:cNvSpPr>
                <a:spLocks noChangeArrowheads="1"/>
              </p:cNvSpPr>
              <p:nvPr/>
            </p:nvSpPr>
            <p:spPr bwMode="auto">
              <a:xfrm>
                <a:off x="775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63" name="Freeform 537"/>
              <p:cNvSpPr>
                <a:spLocks noEditPoints="1"/>
              </p:cNvSpPr>
              <p:nvPr/>
            </p:nvSpPr>
            <p:spPr bwMode="auto">
              <a:xfrm>
                <a:off x="777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64" name="Rectangle 538"/>
              <p:cNvSpPr>
                <a:spLocks noChangeArrowheads="1"/>
              </p:cNvSpPr>
              <p:nvPr/>
            </p:nvSpPr>
            <p:spPr bwMode="auto">
              <a:xfrm>
                <a:off x="775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65" name="Rectangle 539"/>
              <p:cNvSpPr>
                <a:spLocks noChangeArrowheads="1"/>
              </p:cNvSpPr>
              <p:nvPr/>
            </p:nvSpPr>
            <p:spPr bwMode="auto">
              <a:xfrm>
                <a:off x="1001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66" name="Freeform 540"/>
              <p:cNvSpPr>
                <a:spLocks noEditPoints="1"/>
              </p:cNvSpPr>
              <p:nvPr/>
            </p:nvSpPr>
            <p:spPr bwMode="auto">
              <a:xfrm>
                <a:off x="1002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67" name="Rectangle 541"/>
              <p:cNvSpPr>
                <a:spLocks noChangeArrowheads="1"/>
              </p:cNvSpPr>
              <p:nvPr/>
            </p:nvSpPr>
            <p:spPr bwMode="auto">
              <a:xfrm>
                <a:off x="1001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68" name="Rectangle 542"/>
              <p:cNvSpPr>
                <a:spLocks noChangeArrowheads="1"/>
              </p:cNvSpPr>
              <p:nvPr/>
            </p:nvSpPr>
            <p:spPr bwMode="auto">
              <a:xfrm>
                <a:off x="1162" y="1050"/>
                <a:ext cx="6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69" name="Freeform 543"/>
              <p:cNvSpPr>
                <a:spLocks noEditPoints="1"/>
              </p:cNvSpPr>
              <p:nvPr/>
            </p:nvSpPr>
            <p:spPr bwMode="auto">
              <a:xfrm>
                <a:off x="1163" y="1050"/>
                <a:ext cx="2" cy="1243"/>
              </a:xfrm>
              <a:custGeom>
                <a:avLst/>
                <a:gdLst>
                  <a:gd name="T0" fmla="*/ 0 w 2"/>
                  <a:gd name="T1" fmla="*/ 1212 h 1243"/>
                  <a:gd name="T2" fmla="*/ 2 w 2"/>
                  <a:gd name="T3" fmla="*/ 1187 h 1243"/>
                  <a:gd name="T4" fmla="*/ 0 w 2"/>
                  <a:gd name="T5" fmla="*/ 1173 h 1243"/>
                  <a:gd name="T6" fmla="*/ 2 w 2"/>
                  <a:gd name="T7" fmla="*/ 1142 h 1243"/>
                  <a:gd name="T8" fmla="*/ 2 w 2"/>
                  <a:gd name="T9" fmla="*/ 1132 h 1243"/>
                  <a:gd name="T10" fmla="*/ 0 w 2"/>
                  <a:gd name="T11" fmla="*/ 1100 h 1243"/>
                  <a:gd name="T12" fmla="*/ 2 w 2"/>
                  <a:gd name="T13" fmla="*/ 1076 h 1243"/>
                  <a:gd name="T14" fmla="*/ 0 w 2"/>
                  <a:gd name="T15" fmla="*/ 1062 h 1243"/>
                  <a:gd name="T16" fmla="*/ 2 w 2"/>
                  <a:gd name="T17" fmla="*/ 1031 h 1243"/>
                  <a:gd name="T18" fmla="*/ 2 w 2"/>
                  <a:gd name="T19" fmla="*/ 1020 h 1243"/>
                  <a:gd name="T20" fmla="*/ 0 w 2"/>
                  <a:gd name="T21" fmla="*/ 989 h 1243"/>
                  <a:gd name="T22" fmla="*/ 2 w 2"/>
                  <a:gd name="T23" fmla="*/ 965 h 1243"/>
                  <a:gd name="T24" fmla="*/ 0 w 2"/>
                  <a:gd name="T25" fmla="*/ 951 h 1243"/>
                  <a:gd name="T26" fmla="*/ 2 w 2"/>
                  <a:gd name="T27" fmla="*/ 919 h 1243"/>
                  <a:gd name="T28" fmla="*/ 2 w 2"/>
                  <a:gd name="T29" fmla="*/ 909 h 1243"/>
                  <a:gd name="T30" fmla="*/ 0 w 2"/>
                  <a:gd name="T31" fmla="*/ 878 h 1243"/>
                  <a:gd name="T32" fmla="*/ 2 w 2"/>
                  <a:gd name="T33" fmla="*/ 853 h 1243"/>
                  <a:gd name="T34" fmla="*/ 0 w 2"/>
                  <a:gd name="T35" fmla="*/ 839 h 1243"/>
                  <a:gd name="T36" fmla="*/ 2 w 2"/>
                  <a:gd name="T37" fmla="*/ 808 h 1243"/>
                  <a:gd name="T38" fmla="*/ 2 w 2"/>
                  <a:gd name="T39" fmla="*/ 797 h 1243"/>
                  <a:gd name="T40" fmla="*/ 0 w 2"/>
                  <a:gd name="T41" fmla="*/ 766 h 1243"/>
                  <a:gd name="T42" fmla="*/ 2 w 2"/>
                  <a:gd name="T43" fmla="*/ 742 h 1243"/>
                  <a:gd name="T44" fmla="*/ 0 w 2"/>
                  <a:gd name="T45" fmla="*/ 728 h 1243"/>
                  <a:gd name="T46" fmla="*/ 2 w 2"/>
                  <a:gd name="T47" fmla="*/ 697 h 1243"/>
                  <a:gd name="T48" fmla="*/ 2 w 2"/>
                  <a:gd name="T49" fmla="*/ 686 h 1243"/>
                  <a:gd name="T50" fmla="*/ 0 w 2"/>
                  <a:gd name="T51" fmla="*/ 655 h 1243"/>
                  <a:gd name="T52" fmla="*/ 2 w 2"/>
                  <a:gd name="T53" fmla="*/ 630 h 1243"/>
                  <a:gd name="T54" fmla="*/ 0 w 2"/>
                  <a:gd name="T55" fmla="*/ 616 h 1243"/>
                  <a:gd name="T56" fmla="*/ 2 w 2"/>
                  <a:gd name="T57" fmla="*/ 585 h 1243"/>
                  <a:gd name="T58" fmla="*/ 2 w 2"/>
                  <a:gd name="T59" fmla="*/ 575 h 1243"/>
                  <a:gd name="T60" fmla="*/ 0 w 2"/>
                  <a:gd name="T61" fmla="*/ 543 h 1243"/>
                  <a:gd name="T62" fmla="*/ 2 w 2"/>
                  <a:gd name="T63" fmla="*/ 519 h 1243"/>
                  <a:gd name="T64" fmla="*/ 0 w 2"/>
                  <a:gd name="T65" fmla="*/ 505 h 1243"/>
                  <a:gd name="T66" fmla="*/ 2 w 2"/>
                  <a:gd name="T67" fmla="*/ 474 h 1243"/>
                  <a:gd name="T68" fmla="*/ 2 w 2"/>
                  <a:gd name="T69" fmla="*/ 463 h 1243"/>
                  <a:gd name="T70" fmla="*/ 0 w 2"/>
                  <a:gd name="T71" fmla="*/ 432 h 1243"/>
                  <a:gd name="T72" fmla="*/ 2 w 2"/>
                  <a:gd name="T73" fmla="*/ 408 h 1243"/>
                  <a:gd name="T74" fmla="*/ 0 w 2"/>
                  <a:gd name="T75" fmla="*/ 394 h 1243"/>
                  <a:gd name="T76" fmla="*/ 2 w 2"/>
                  <a:gd name="T77" fmla="*/ 362 h 1243"/>
                  <a:gd name="T78" fmla="*/ 2 w 2"/>
                  <a:gd name="T79" fmla="*/ 352 h 1243"/>
                  <a:gd name="T80" fmla="*/ 0 w 2"/>
                  <a:gd name="T81" fmla="*/ 321 h 1243"/>
                  <a:gd name="T82" fmla="*/ 2 w 2"/>
                  <a:gd name="T83" fmla="*/ 296 h 1243"/>
                  <a:gd name="T84" fmla="*/ 0 w 2"/>
                  <a:gd name="T85" fmla="*/ 282 h 1243"/>
                  <a:gd name="T86" fmla="*/ 2 w 2"/>
                  <a:gd name="T87" fmla="*/ 251 h 1243"/>
                  <a:gd name="T88" fmla="*/ 2 w 2"/>
                  <a:gd name="T89" fmla="*/ 240 h 1243"/>
                  <a:gd name="T90" fmla="*/ 0 w 2"/>
                  <a:gd name="T91" fmla="*/ 209 h 1243"/>
                  <a:gd name="T92" fmla="*/ 2 w 2"/>
                  <a:gd name="T93" fmla="*/ 185 h 1243"/>
                  <a:gd name="T94" fmla="*/ 0 w 2"/>
                  <a:gd name="T95" fmla="*/ 171 h 1243"/>
                  <a:gd name="T96" fmla="*/ 2 w 2"/>
                  <a:gd name="T97" fmla="*/ 140 h 1243"/>
                  <a:gd name="T98" fmla="*/ 2 w 2"/>
                  <a:gd name="T99" fmla="*/ 129 h 1243"/>
                  <a:gd name="T100" fmla="*/ 0 w 2"/>
                  <a:gd name="T101" fmla="*/ 98 h 1243"/>
                  <a:gd name="T102" fmla="*/ 2 w 2"/>
                  <a:gd name="T103" fmla="*/ 73 h 1243"/>
                  <a:gd name="T104" fmla="*/ 0 w 2"/>
                  <a:gd name="T105" fmla="*/ 59 h 1243"/>
                  <a:gd name="T106" fmla="*/ 2 w 2"/>
                  <a:gd name="T107" fmla="*/ 28 h 1243"/>
                  <a:gd name="T108" fmla="*/ 2 w 2"/>
                  <a:gd name="T109" fmla="*/ 18 h 1243"/>
                  <a:gd name="T110" fmla="*/ 0 w 2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1243">
                    <a:moveTo>
                      <a:pt x="2" y="1229"/>
                    </a:moveTo>
                    <a:lnTo>
                      <a:pt x="2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2" y="1229"/>
                    </a:lnTo>
                    <a:close/>
                    <a:moveTo>
                      <a:pt x="2" y="1215"/>
                    </a:moveTo>
                    <a:lnTo>
                      <a:pt x="2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2" y="1215"/>
                    </a:lnTo>
                    <a:close/>
                    <a:moveTo>
                      <a:pt x="2" y="1201"/>
                    </a:moveTo>
                    <a:lnTo>
                      <a:pt x="2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2" y="1201"/>
                    </a:lnTo>
                    <a:close/>
                    <a:moveTo>
                      <a:pt x="2" y="1187"/>
                    </a:moveTo>
                    <a:lnTo>
                      <a:pt x="2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2" y="1187"/>
                    </a:lnTo>
                    <a:close/>
                    <a:moveTo>
                      <a:pt x="2" y="1173"/>
                    </a:moveTo>
                    <a:lnTo>
                      <a:pt x="2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2" y="1173"/>
                    </a:lnTo>
                    <a:close/>
                    <a:moveTo>
                      <a:pt x="2" y="1160"/>
                    </a:moveTo>
                    <a:lnTo>
                      <a:pt x="2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2" y="1160"/>
                    </a:lnTo>
                    <a:close/>
                    <a:moveTo>
                      <a:pt x="2" y="1146"/>
                    </a:moveTo>
                    <a:lnTo>
                      <a:pt x="2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2" y="1146"/>
                    </a:lnTo>
                    <a:close/>
                    <a:moveTo>
                      <a:pt x="2" y="1132"/>
                    </a:moveTo>
                    <a:lnTo>
                      <a:pt x="2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2" y="1132"/>
                    </a:lnTo>
                    <a:close/>
                    <a:moveTo>
                      <a:pt x="2" y="1118"/>
                    </a:moveTo>
                    <a:lnTo>
                      <a:pt x="2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2" y="1118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7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2" y="797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1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2" y="421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243"/>
                    </a:moveTo>
                    <a:lnTo>
                      <a:pt x="2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2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0" name="Rectangle 544"/>
              <p:cNvSpPr>
                <a:spLocks noChangeArrowheads="1"/>
              </p:cNvSpPr>
              <p:nvPr/>
            </p:nvSpPr>
            <p:spPr bwMode="auto">
              <a:xfrm>
                <a:off x="1162" y="1050"/>
                <a:ext cx="6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1" name="Rectangle 545"/>
              <p:cNvSpPr>
                <a:spLocks noChangeArrowheads="1"/>
              </p:cNvSpPr>
              <p:nvPr/>
            </p:nvSpPr>
            <p:spPr bwMode="auto">
              <a:xfrm>
                <a:off x="128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2" name="Freeform 546"/>
              <p:cNvSpPr>
                <a:spLocks noEditPoints="1"/>
              </p:cNvSpPr>
              <p:nvPr/>
            </p:nvSpPr>
            <p:spPr bwMode="auto">
              <a:xfrm>
                <a:off x="1287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3" name="Rectangle 547"/>
              <p:cNvSpPr>
                <a:spLocks noChangeArrowheads="1"/>
              </p:cNvSpPr>
              <p:nvPr/>
            </p:nvSpPr>
            <p:spPr bwMode="auto">
              <a:xfrm>
                <a:off x="128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4" name="Rectangle 548"/>
              <p:cNvSpPr>
                <a:spLocks noChangeArrowheads="1"/>
              </p:cNvSpPr>
              <p:nvPr/>
            </p:nvSpPr>
            <p:spPr bwMode="auto">
              <a:xfrm>
                <a:off x="1388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5" name="Freeform 549"/>
              <p:cNvSpPr>
                <a:spLocks noEditPoints="1"/>
              </p:cNvSpPr>
              <p:nvPr/>
            </p:nvSpPr>
            <p:spPr bwMode="auto">
              <a:xfrm>
                <a:off x="1388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6" name="Rectangle 550"/>
              <p:cNvSpPr>
                <a:spLocks noChangeArrowheads="1"/>
              </p:cNvSpPr>
              <p:nvPr/>
            </p:nvSpPr>
            <p:spPr bwMode="auto">
              <a:xfrm>
                <a:off x="1388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7" name="Rectangle 551"/>
              <p:cNvSpPr>
                <a:spLocks noChangeArrowheads="1"/>
              </p:cNvSpPr>
              <p:nvPr/>
            </p:nvSpPr>
            <p:spPr bwMode="auto">
              <a:xfrm>
                <a:off x="1471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8" name="Freeform 552"/>
              <p:cNvSpPr>
                <a:spLocks noEditPoints="1"/>
              </p:cNvSpPr>
              <p:nvPr/>
            </p:nvSpPr>
            <p:spPr bwMode="auto">
              <a:xfrm>
                <a:off x="1474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79" name="Rectangle 553"/>
              <p:cNvSpPr>
                <a:spLocks noChangeArrowheads="1"/>
              </p:cNvSpPr>
              <p:nvPr/>
            </p:nvSpPr>
            <p:spPr bwMode="auto">
              <a:xfrm>
                <a:off x="1471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0" name="Rectangle 554"/>
              <p:cNvSpPr>
                <a:spLocks noChangeArrowheads="1"/>
              </p:cNvSpPr>
              <p:nvPr/>
            </p:nvSpPr>
            <p:spPr bwMode="auto">
              <a:xfrm>
                <a:off x="1548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1" name="Freeform 555"/>
              <p:cNvSpPr>
                <a:spLocks noEditPoints="1"/>
              </p:cNvSpPr>
              <p:nvPr/>
            </p:nvSpPr>
            <p:spPr bwMode="auto">
              <a:xfrm>
                <a:off x="1548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2" name="Rectangle 556"/>
              <p:cNvSpPr>
                <a:spLocks noChangeArrowheads="1"/>
              </p:cNvSpPr>
              <p:nvPr/>
            </p:nvSpPr>
            <p:spPr bwMode="auto">
              <a:xfrm>
                <a:off x="1548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3" name="Rectangle 557"/>
              <p:cNvSpPr>
                <a:spLocks noChangeArrowheads="1"/>
              </p:cNvSpPr>
              <p:nvPr/>
            </p:nvSpPr>
            <p:spPr bwMode="auto">
              <a:xfrm>
                <a:off x="1614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4" name="Freeform 558"/>
              <p:cNvSpPr>
                <a:spLocks noEditPoints="1"/>
              </p:cNvSpPr>
              <p:nvPr/>
            </p:nvSpPr>
            <p:spPr bwMode="auto">
              <a:xfrm>
                <a:off x="1614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5" name="Rectangle 559"/>
              <p:cNvSpPr>
                <a:spLocks noChangeArrowheads="1"/>
              </p:cNvSpPr>
              <p:nvPr/>
            </p:nvSpPr>
            <p:spPr bwMode="auto">
              <a:xfrm>
                <a:off x="1614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6" name="Rectangle 560"/>
              <p:cNvSpPr>
                <a:spLocks noChangeArrowheads="1"/>
              </p:cNvSpPr>
              <p:nvPr/>
            </p:nvSpPr>
            <p:spPr bwMode="auto">
              <a:xfrm>
                <a:off x="205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7" name="Freeform 561"/>
              <p:cNvSpPr>
                <a:spLocks noEditPoints="1"/>
              </p:cNvSpPr>
              <p:nvPr/>
            </p:nvSpPr>
            <p:spPr bwMode="auto">
              <a:xfrm>
                <a:off x="2058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8" name="Rectangle 562"/>
              <p:cNvSpPr>
                <a:spLocks noChangeArrowheads="1"/>
              </p:cNvSpPr>
              <p:nvPr/>
            </p:nvSpPr>
            <p:spPr bwMode="auto">
              <a:xfrm>
                <a:off x="205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89" name="Rectangle 563"/>
              <p:cNvSpPr>
                <a:spLocks noChangeArrowheads="1"/>
              </p:cNvSpPr>
              <p:nvPr/>
            </p:nvSpPr>
            <p:spPr bwMode="auto">
              <a:xfrm>
                <a:off x="2282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0" name="Freeform 564"/>
              <p:cNvSpPr>
                <a:spLocks noEditPoints="1"/>
              </p:cNvSpPr>
              <p:nvPr/>
            </p:nvSpPr>
            <p:spPr bwMode="auto">
              <a:xfrm>
                <a:off x="2284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1" name="Rectangle 565"/>
              <p:cNvSpPr>
                <a:spLocks noChangeArrowheads="1"/>
              </p:cNvSpPr>
              <p:nvPr/>
            </p:nvSpPr>
            <p:spPr bwMode="auto">
              <a:xfrm>
                <a:off x="2282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2" name="Rectangle 566"/>
              <p:cNvSpPr>
                <a:spLocks noChangeArrowheads="1"/>
              </p:cNvSpPr>
              <p:nvPr/>
            </p:nvSpPr>
            <p:spPr bwMode="auto">
              <a:xfrm>
                <a:off x="2442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3" name="Freeform 567"/>
              <p:cNvSpPr>
                <a:spLocks noEditPoints="1"/>
              </p:cNvSpPr>
              <p:nvPr/>
            </p:nvSpPr>
            <p:spPr bwMode="auto">
              <a:xfrm>
                <a:off x="2444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4" name="Rectangle 568"/>
              <p:cNvSpPr>
                <a:spLocks noChangeArrowheads="1"/>
              </p:cNvSpPr>
              <p:nvPr/>
            </p:nvSpPr>
            <p:spPr bwMode="auto">
              <a:xfrm>
                <a:off x="2442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5" name="Rectangle 569"/>
              <p:cNvSpPr>
                <a:spLocks noChangeArrowheads="1"/>
              </p:cNvSpPr>
              <p:nvPr/>
            </p:nvSpPr>
            <p:spPr bwMode="auto">
              <a:xfrm>
                <a:off x="2568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6" name="Freeform 570"/>
              <p:cNvSpPr>
                <a:spLocks noEditPoints="1"/>
              </p:cNvSpPr>
              <p:nvPr/>
            </p:nvSpPr>
            <p:spPr bwMode="auto">
              <a:xfrm>
                <a:off x="2568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7" name="Rectangle 571"/>
              <p:cNvSpPr>
                <a:spLocks noChangeArrowheads="1"/>
              </p:cNvSpPr>
              <p:nvPr/>
            </p:nvSpPr>
            <p:spPr bwMode="auto">
              <a:xfrm>
                <a:off x="2568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8" name="Rectangle 572"/>
              <p:cNvSpPr>
                <a:spLocks noChangeArrowheads="1"/>
              </p:cNvSpPr>
              <p:nvPr/>
            </p:nvSpPr>
            <p:spPr bwMode="auto">
              <a:xfrm>
                <a:off x="266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99" name="Freeform 573"/>
              <p:cNvSpPr>
                <a:spLocks noEditPoints="1"/>
              </p:cNvSpPr>
              <p:nvPr/>
            </p:nvSpPr>
            <p:spPr bwMode="auto">
              <a:xfrm>
                <a:off x="2670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0" name="Rectangle 574"/>
              <p:cNvSpPr>
                <a:spLocks noChangeArrowheads="1"/>
              </p:cNvSpPr>
              <p:nvPr/>
            </p:nvSpPr>
            <p:spPr bwMode="auto">
              <a:xfrm>
                <a:off x="266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1" name="Rectangle 575"/>
              <p:cNvSpPr>
                <a:spLocks noChangeArrowheads="1"/>
              </p:cNvSpPr>
              <p:nvPr/>
            </p:nvSpPr>
            <p:spPr bwMode="auto">
              <a:xfrm>
                <a:off x="275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2" name="Freeform 576"/>
              <p:cNvSpPr>
                <a:spLocks noEditPoints="1"/>
              </p:cNvSpPr>
              <p:nvPr/>
            </p:nvSpPr>
            <p:spPr bwMode="auto">
              <a:xfrm>
                <a:off x="2756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3" name="Rectangle 577"/>
              <p:cNvSpPr>
                <a:spLocks noChangeArrowheads="1"/>
              </p:cNvSpPr>
              <p:nvPr/>
            </p:nvSpPr>
            <p:spPr bwMode="auto">
              <a:xfrm>
                <a:off x="275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4" name="Rectangle 578"/>
              <p:cNvSpPr>
                <a:spLocks noChangeArrowheads="1"/>
              </p:cNvSpPr>
              <p:nvPr/>
            </p:nvSpPr>
            <p:spPr bwMode="auto">
              <a:xfrm>
                <a:off x="282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5" name="Freeform 579"/>
              <p:cNvSpPr>
                <a:spLocks noEditPoints="1"/>
              </p:cNvSpPr>
              <p:nvPr/>
            </p:nvSpPr>
            <p:spPr bwMode="auto">
              <a:xfrm>
                <a:off x="2830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6" name="Rectangle 580"/>
              <p:cNvSpPr>
                <a:spLocks noChangeArrowheads="1"/>
              </p:cNvSpPr>
              <p:nvPr/>
            </p:nvSpPr>
            <p:spPr bwMode="auto">
              <a:xfrm>
                <a:off x="282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7" name="Rectangle 581"/>
              <p:cNvSpPr>
                <a:spLocks noChangeArrowheads="1"/>
              </p:cNvSpPr>
              <p:nvPr/>
            </p:nvSpPr>
            <p:spPr bwMode="auto">
              <a:xfrm>
                <a:off x="2895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8" name="Freeform 582"/>
              <p:cNvSpPr>
                <a:spLocks noEditPoints="1"/>
              </p:cNvSpPr>
              <p:nvPr/>
            </p:nvSpPr>
            <p:spPr bwMode="auto">
              <a:xfrm>
                <a:off x="2896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09" name="Rectangle 583"/>
              <p:cNvSpPr>
                <a:spLocks noChangeArrowheads="1"/>
              </p:cNvSpPr>
              <p:nvPr/>
            </p:nvSpPr>
            <p:spPr bwMode="auto">
              <a:xfrm>
                <a:off x="2895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0" name="Rectangle 584"/>
              <p:cNvSpPr>
                <a:spLocks noChangeArrowheads="1"/>
              </p:cNvSpPr>
              <p:nvPr/>
            </p:nvSpPr>
            <p:spPr bwMode="auto">
              <a:xfrm>
                <a:off x="333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1" name="Freeform 585"/>
              <p:cNvSpPr>
                <a:spLocks noEditPoints="1"/>
              </p:cNvSpPr>
              <p:nvPr/>
            </p:nvSpPr>
            <p:spPr bwMode="auto">
              <a:xfrm>
                <a:off x="3340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2" name="Rectangle 586"/>
              <p:cNvSpPr>
                <a:spLocks noChangeArrowheads="1"/>
              </p:cNvSpPr>
              <p:nvPr/>
            </p:nvSpPr>
            <p:spPr bwMode="auto">
              <a:xfrm>
                <a:off x="333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3" name="Rectangle 587"/>
              <p:cNvSpPr>
                <a:spLocks noChangeArrowheads="1"/>
              </p:cNvSpPr>
              <p:nvPr/>
            </p:nvSpPr>
            <p:spPr bwMode="auto">
              <a:xfrm>
                <a:off x="3563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4" name="Freeform 588"/>
              <p:cNvSpPr>
                <a:spLocks noEditPoints="1"/>
              </p:cNvSpPr>
              <p:nvPr/>
            </p:nvSpPr>
            <p:spPr bwMode="auto">
              <a:xfrm>
                <a:off x="3566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5" name="Rectangle 589"/>
              <p:cNvSpPr>
                <a:spLocks noChangeArrowheads="1"/>
              </p:cNvSpPr>
              <p:nvPr/>
            </p:nvSpPr>
            <p:spPr bwMode="auto">
              <a:xfrm>
                <a:off x="3563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6" name="Rectangle 590"/>
              <p:cNvSpPr>
                <a:spLocks noChangeArrowheads="1"/>
              </p:cNvSpPr>
              <p:nvPr/>
            </p:nvSpPr>
            <p:spPr bwMode="auto">
              <a:xfrm>
                <a:off x="3723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7" name="Freeform 591"/>
              <p:cNvSpPr>
                <a:spLocks noEditPoints="1"/>
              </p:cNvSpPr>
              <p:nvPr/>
            </p:nvSpPr>
            <p:spPr bwMode="auto">
              <a:xfrm>
                <a:off x="3726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8" name="Rectangle 592"/>
              <p:cNvSpPr>
                <a:spLocks noChangeArrowheads="1"/>
              </p:cNvSpPr>
              <p:nvPr/>
            </p:nvSpPr>
            <p:spPr bwMode="auto">
              <a:xfrm>
                <a:off x="3723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19" name="Rectangle 593"/>
              <p:cNvSpPr>
                <a:spLocks noChangeArrowheads="1"/>
              </p:cNvSpPr>
              <p:nvPr/>
            </p:nvSpPr>
            <p:spPr bwMode="auto">
              <a:xfrm>
                <a:off x="3848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0" name="Freeform 594"/>
              <p:cNvSpPr>
                <a:spLocks noEditPoints="1"/>
              </p:cNvSpPr>
              <p:nvPr/>
            </p:nvSpPr>
            <p:spPr bwMode="auto">
              <a:xfrm>
                <a:off x="3850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1" name="Rectangle 595"/>
              <p:cNvSpPr>
                <a:spLocks noChangeArrowheads="1"/>
              </p:cNvSpPr>
              <p:nvPr/>
            </p:nvSpPr>
            <p:spPr bwMode="auto">
              <a:xfrm>
                <a:off x="3848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2" name="Rectangle 596"/>
              <p:cNvSpPr>
                <a:spLocks noChangeArrowheads="1"/>
              </p:cNvSpPr>
              <p:nvPr/>
            </p:nvSpPr>
            <p:spPr bwMode="auto">
              <a:xfrm>
                <a:off x="394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3" name="Freeform 597"/>
              <p:cNvSpPr>
                <a:spLocks noEditPoints="1"/>
              </p:cNvSpPr>
              <p:nvPr/>
            </p:nvSpPr>
            <p:spPr bwMode="auto">
              <a:xfrm>
                <a:off x="3952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4" name="Rectangle 598"/>
              <p:cNvSpPr>
                <a:spLocks noChangeArrowheads="1"/>
              </p:cNvSpPr>
              <p:nvPr/>
            </p:nvSpPr>
            <p:spPr bwMode="auto">
              <a:xfrm>
                <a:off x="394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5" name="Rectangle 599"/>
              <p:cNvSpPr>
                <a:spLocks noChangeArrowheads="1"/>
              </p:cNvSpPr>
              <p:nvPr/>
            </p:nvSpPr>
            <p:spPr bwMode="auto">
              <a:xfrm>
                <a:off x="403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6" name="Freeform 600"/>
              <p:cNvSpPr>
                <a:spLocks noEditPoints="1"/>
              </p:cNvSpPr>
              <p:nvPr/>
            </p:nvSpPr>
            <p:spPr bwMode="auto">
              <a:xfrm>
                <a:off x="4037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7" name="Rectangle 601"/>
              <p:cNvSpPr>
                <a:spLocks noChangeArrowheads="1"/>
              </p:cNvSpPr>
              <p:nvPr/>
            </p:nvSpPr>
            <p:spPr bwMode="auto">
              <a:xfrm>
                <a:off x="403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8" name="Rectangle 602"/>
              <p:cNvSpPr>
                <a:spLocks noChangeArrowheads="1"/>
              </p:cNvSpPr>
              <p:nvPr/>
            </p:nvSpPr>
            <p:spPr bwMode="auto">
              <a:xfrm>
                <a:off x="410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29" name="Freeform 603"/>
              <p:cNvSpPr>
                <a:spLocks noEditPoints="1"/>
              </p:cNvSpPr>
              <p:nvPr/>
            </p:nvSpPr>
            <p:spPr bwMode="auto">
              <a:xfrm>
                <a:off x="4112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0" name="Rectangle 604"/>
              <p:cNvSpPr>
                <a:spLocks noChangeArrowheads="1"/>
              </p:cNvSpPr>
              <p:nvPr/>
            </p:nvSpPr>
            <p:spPr bwMode="auto">
              <a:xfrm>
                <a:off x="410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1" name="Rectangle 605"/>
              <p:cNvSpPr>
                <a:spLocks noChangeArrowheads="1"/>
              </p:cNvSpPr>
              <p:nvPr/>
            </p:nvSpPr>
            <p:spPr bwMode="auto">
              <a:xfrm>
                <a:off x="417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2" name="Freeform 606"/>
              <p:cNvSpPr>
                <a:spLocks noEditPoints="1"/>
              </p:cNvSpPr>
              <p:nvPr/>
            </p:nvSpPr>
            <p:spPr bwMode="auto">
              <a:xfrm>
                <a:off x="4177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3" name="Rectangle 607"/>
              <p:cNvSpPr>
                <a:spLocks noChangeArrowheads="1"/>
              </p:cNvSpPr>
              <p:nvPr/>
            </p:nvSpPr>
            <p:spPr bwMode="auto">
              <a:xfrm>
                <a:off x="417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4" name="Rectangle 608"/>
              <p:cNvSpPr>
                <a:spLocks noChangeArrowheads="1"/>
              </p:cNvSpPr>
              <p:nvPr/>
            </p:nvSpPr>
            <p:spPr bwMode="auto">
              <a:xfrm>
                <a:off x="4621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5" name="Freeform 609"/>
              <p:cNvSpPr>
                <a:spLocks noEditPoints="1"/>
              </p:cNvSpPr>
              <p:nvPr/>
            </p:nvSpPr>
            <p:spPr bwMode="auto">
              <a:xfrm>
                <a:off x="4622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6" name="Rectangle 610"/>
              <p:cNvSpPr>
                <a:spLocks noChangeArrowheads="1"/>
              </p:cNvSpPr>
              <p:nvPr/>
            </p:nvSpPr>
            <p:spPr bwMode="auto">
              <a:xfrm>
                <a:off x="4621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7" name="Rectangle 611"/>
              <p:cNvSpPr>
                <a:spLocks noChangeArrowheads="1"/>
              </p:cNvSpPr>
              <p:nvPr/>
            </p:nvSpPr>
            <p:spPr bwMode="auto">
              <a:xfrm>
                <a:off x="484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8" name="Freeform 612"/>
              <p:cNvSpPr>
                <a:spLocks noEditPoints="1"/>
              </p:cNvSpPr>
              <p:nvPr/>
            </p:nvSpPr>
            <p:spPr bwMode="auto">
              <a:xfrm>
                <a:off x="4848" y="1050"/>
                <a:ext cx="2" cy="1243"/>
              </a:xfrm>
              <a:custGeom>
                <a:avLst/>
                <a:gdLst>
                  <a:gd name="T0" fmla="*/ 0 w 2"/>
                  <a:gd name="T1" fmla="*/ 1212 h 1243"/>
                  <a:gd name="T2" fmla="*/ 2 w 2"/>
                  <a:gd name="T3" fmla="*/ 1187 h 1243"/>
                  <a:gd name="T4" fmla="*/ 0 w 2"/>
                  <a:gd name="T5" fmla="*/ 1173 h 1243"/>
                  <a:gd name="T6" fmla="*/ 2 w 2"/>
                  <a:gd name="T7" fmla="*/ 1142 h 1243"/>
                  <a:gd name="T8" fmla="*/ 2 w 2"/>
                  <a:gd name="T9" fmla="*/ 1132 h 1243"/>
                  <a:gd name="T10" fmla="*/ 0 w 2"/>
                  <a:gd name="T11" fmla="*/ 1100 h 1243"/>
                  <a:gd name="T12" fmla="*/ 2 w 2"/>
                  <a:gd name="T13" fmla="*/ 1076 h 1243"/>
                  <a:gd name="T14" fmla="*/ 0 w 2"/>
                  <a:gd name="T15" fmla="*/ 1062 h 1243"/>
                  <a:gd name="T16" fmla="*/ 2 w 2"/>
                  <a:gd name="T17" fmla="*/ 1031 h 1243"/>
                  <a:gd name="T18" fmla="*/ 2 w 2"/>
                  <a:gd name="T19" fmla="*/ 1020 h 1243"/>
                  <a:gd name="T20" fmla="*/ 0 w 2"/>
                  <a:gd name="T21" fmla="*/ 989 h 1243"/>
                  <a:gd name="T22" fmla="*/ 2 w 2"/>
                  <a:gd name="T23" fmla="*/ 965 h 1243"/>
                  <a:gd name="T24" fmla="*/ 0 w 2"/>
                  <a:gd name="T25" fmla="*/ 951 h 1243"/>
                  <a:gd name="T26" fmla="*/ 2 w 2"/>
                  <a:gd name="T27" fmla="*/ 919 h 1243"/>
                  <a:gd name="T28" fmla="*/ 2 w 2"/>
                  <a:gd name="T29" fmla="*/ 909 h 1243"/>
                  <a:gd name="T30" fmla="*/ 0 w 2"/>
                  <a:gd name="T31" fmla="*/ 878 h 1243"/>
                  <a:gd name="T32" fmla="*/ 2 w 2"/>
                  <a:gd name="T33" fmla="*/ 853 h 1243"/>
                  <a:gd name="T34" fmla="*/ 0 w 2"/>
                  <a:gd name="T35" fmla="*/ 839 h 1243"/>
                  <a:gd name="T36" fmla="*/ 2 w 2"/>
                  <a:gd name="T37" fmla="*/ 808 h 1243"/>
                  <a:gd name="T38" fmla="*/ 2 w 2"/>
                  <a:gd name="T39" fmla="*/ 797 h 1243"/>
                  <a:gd name="T40" fmla="*/ 0 w 2"/>
                  <a:gd name="T41" fmla="*/ 766 h 1243"/>
                  <a:gd name="T42" fmla="*/ 2 w 2"/>
                  <a:gd name="T43" fmla="*/ 742 h 1243"/>
                  <a:gd name="T44" fmla="*/ 0 w 2"/>
                  <a:gd name="T45" fmla="*/ 728 h 1243"/>
                  <a:gd name="T46" fmla="*/ 2 w 2"/>
                  <a:gd name="T47" fmla="*/ 697 h 1243"/>
                  <a:gd name="T48" fmla="*/ 2 w 2"/>
                  <a:gd name="T49" fmla="*/ 686 h 1243"/>
                  <a:gd name="T50" fmla="*/ 0 w 2"/>
                  <a:gd name="T51" fmla="*/ 655 h 1243"/>
                  <a:gd name="T52" fmla="*/ 2 w 2"/>
                  <a:gd name="T53" fmla="*/ 630 h 1243"/>
                  <a:gd name="T54" fmla="*/ 0 w 2"/>
                  <a:gd name="T55" fmla="*/ 616 h 1243"/>
                  <a:gd name="T56" fmla="*/ 2 w 2"/>
                  <a:gd name="T57" fmla="*/ 585 h 1243"/>
                  <a:gd name="T58" fmla="*/ 2 w 2"/>
                  <a:gd name="T59" fmla="*/ 575 h 1243"/>
                  <a:gd name="T60" fmla="*/ 0 w 2"/>
                  <a:gd name="T61" fmla="*/ 543 h 1243"/>
                  <a:gd name="T62" fmla="*/ 2 w 2"/>
                  <a:gd name="T63" fmla="*/ 519 h 1243"/>
                  <a:gd name="T64" fmla="*/ 0 w 2"/>
                  <a:gd name="T65" fmla="*/ 505 h 1243"/>
                  <a:gd name="T66" fmla="*/ 2 w 2"/>
                  <a:gd name="T67" fmla="*/ 474 h 1243"/>
                  <a:gd name="T68" fmla="*/ 2 w 2"/>
                  <a:gd name="T69" fmla="*/ 463 h 1243"/>
                  <a:gd name="T70" fmla="*/ 0 w 2"/>
                  <a:gd name="T71" fmla="*/ 432 h 1243"/>
                  <a:gd name="T72" fmla="*/ 2 w 2"/>
                  <a:gd name="T73" fmla="*/ 408 h 1243"/>
                  <a:gd name="T74" fmla="*/ 0 w 2"/>
                  <a:gd name="T75" fmla="*/ 394 h 1243"/>
                  <a:gd name="T76" fmla="*/ 2 w 2"/>
                  <a:gd name="T77" fmla="*/ 362 h 1243"/>
                  <a:gd name="T78" fmla="*/ 2 w 2"/>
                  <a:gd name="T79" fmla="*/ 352 h 1243"/>
                  <a:gd name="T80" fmla="*/ 0 w 2"/>
                  <a:gd name="T81" fmla="*/ 321 h 1243"/>
                  <a:gd name="T82" fmla="*/ 2 w 2"/>
                  <a:gd name="T83" fmla="*/ 296 h 1243"/>
                  <a:gd name="T84" fmla="*/ 0 w 2"/>
                  <a:gd name="T85" fmla="*/ 282 h 1243"/>
                  <a:gd name="T86" fmla="*/ 2 w 2"/>
                  <a:gd name="T87" fmla="*/ 251 h 1243"/>
                  <a:gd name="T88" fmla="*/ 2 w 2"/>
                  <a:gd name="T89" fmla="*/ 240 h 1243"/>
                  <a:gd name="T90" fmla="*/ 0 w 2"/>
                  <a:gd name="T91" fmla="*/ 209 h 1243"/>
                  <a:gd name="T92" fmla="*/ 2 w 2"/>
                  <a:gd name="T93" fmla="*/ 185 h 1243"/>
                  <a:gd name="T94" fmla="*/ 0 w 2"/>
                  <a:gd name="T95" fmla="*/ 171 h 1243"/>
                  <a:gd name="T96" fmla="*/ 2 w 2"/>
                  <a:gd name="T97" fmla="*/ 140 h 1243"/>
                  <a:gd name="T98" fmla="*/ 2 w 2"/>
                  <a:gd name="T99" fmla="*/ 129 h 1243"/>
                  <a:gd name="T100" fmla="*/ 0 w 2"/>
                  <a:gd name="T101" fmla="*/ 98 h 1243"/>
                  <a:gd name="T102" fmla="*/ 2 w 2"/>
                  <a:gd name="T103" fmla="*/ 73 h 1243"/>
                  <a:gd name="T104" fmla="*/ 0 w 2"/>
                  <a:gd name="T105" fmla="*/ 59 h 1243"/>
                  <a:gd name="T106" fmla="*/ 2 w 2"/>
                  <a:gd name="T107" fmla="*/ 28 h 1243"/>
                  <a:gd name="T108" fmla="*/ 2 w 2"/>
                  <a:gd name="T109" fmla="*/ 18 h 1243"/>
                  <a:gd name="T110" fmla="*/ 0 w 2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1243">
                    <a:moveTo>
                      <a:pt x="2" y="1229"/>
                    </a:moveTo>
                    <a:lnTo>
                      <a:pt x="2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2" y="1229"/>
                    </a:lnTo>
                    <a:close/>
                    <a:moveTo>
                      <a:pt x="2" y="1215"/>
                    </a:moveTo>
                    <a:lnTo>
                      <a:pt x="2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2" y="1215"/>
                    </a:lnTo>
                    <a:close/>
                    <a:moveTo>
                      <a:pt x="2" y="1201"/>
                    </a:moveTo>
                    <a:lnTo>
                      <a:pt x="2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2" y="1201"/>
                    </a:lnTo>
                    <a:close/>
                    <a:moveTo>
                      <a:pt x="2" y="1187"/>
                    </a:moveTo>
                    <a:lnTo>
                      <a:pt x="2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2" y="1187"/>
                    </a:lnTo>
                    <a:close/>
                    <a:moveTo>
                      <a:pt x="2" y="1173"/>
                    </a:moveTo>
                    <a:lnTo>
                      <a:pt x="2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2" y="1173"/>
                    </a:lnTo>
                    <a:close/>
                    <a:moveTo>
                      <a:pt x="2" y="1160"/>
                    </a:moveTo>
                    <a:lnTo>
                      <a:pt x="2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2" y="1160"/>
                    </a:lnTo>
                    <a:close/>
                    <a:moveTo>
                      <a:pt x="2" y="1146"/>
                    </a:moveTo>
                    <a:lnTo>
                      <a:pt x="2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2" y="1146"/>
                    </a:lnTo>
                    <a:close/>
                    <a:moveTo>
                      <a:pt x="2" y="1132"/>
                    </a:moveTo>
                    <a:lnTo>
                      <a:pt x="2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2" y="1132"/>
                    </a:lnTo>
                    <a:close/>
                    <a:moveTo>
                      <a:pt x="2" y="1118"/>
                    </a:moveTo>
                    <a:lnTo>
                      <a:pt x="2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2" y="1118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7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2" y="797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1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2" y="421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243"/>
                    </a:moveTo>
                    <a:lnTo>
                      <a:pt x="2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2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39" name="Rectangle 613"/>
              <p:cNvSpPr>
                <a:spLocks noChangeArrowheads="1"/>
              </p:cNvSpPr>
              <p:nvPr/>
            </p:nvSpPr>
            <p:spPr bwMode="auto">
              <a:xfrm>
                <a:off x="484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0" name="Rectangle 614"/>
              <p:cNvSpPr>
                <a:spLocks noChangeArrowheads="1"/>
              </p:cNvSpPr>
              <p:nvPr/>
            </p:nvSpPr>
            <p:spPr bwMode="auto">
              <a:xfrm>
                <a:off x="500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1" name="Freeform 615"/>
              <p:cNvSpPr>
                <a:spLocks noEditPoints="1"/>
              </p:cNvSpPr>
              <p:nvPr/>
            </p:nvSpPr>
            <p:spPr bwMode="auto">
              <a:xfrm>
                <a:off x="5008" y="1050"/>
                <a:ext cx="2" cy="1243"/>
              </a:xfrm>
              <a:custGeom>
                <a:avLst/>
                <a:gdLst>
                  <a:gd name="T0" fmla="*/ 0 w 2"/>
                  <a:gd name="T1" fmla="*/ 1212 h 1243"/>
                  <a:gd name="T2" fmla="*/ 2 w 2"/>
                  <a:gd name="T3" fmla="*/ 1187 h 1243"/>
                  <a:gd name="T4" fmla="*/ 0 w 2"/>
                  <a:gd name="T5" fmla="*/ 1173 h 1243"/>
                  <a:gd name="T6" fmla="*/ 2 w 2"/>
                  <a:gd name="T7" fmla="*/ 1142 h 1243"/>
                  <a:gd name="T8" fmla="*/ 2 w 2"/>
                  <a:gd name="T9" fmla="*/ 1132 h 1243"/>
                  <a:gd name="T10" fmla="*/ 0 w 2"/>
                  <a:gd name="T11" fmla="*/ 1100 h 1243"/>
                  <a:gd name="T12" fmla="*/ 2 w 2"/>
                  <a:gd name="T13" fmla="*/ 1076 h 1243"/>
                  <a:gd name="T14" fmla="*/ 0 w 2"/>
                  <a:gd name="T15" fmla="*/ 1062 h 1243"/>
                  <a:gd name="T16" fmla="*/ 2 w 2"/>
                  <a:gd name="T17" fmla="*/ 1031 h 1243"/>
                  <a:gd name="T18" fmla="*/ 2 w 2"/>
                  <a:gd name="T19" fmla="*/ 1020 h 1243"/>
                  <a:gd name="T20" fmla="*/ 0 w 2"/>
                  <a:gd name="T21" fmla="*/ 989 h 1243"/>
                  <a:gd name="T22" fmla="*/ 2 w 2"/>
                  <a:gd name="T23" fmla="*/ 965 h 1243"/>
                  <a:gd name="T24" fmla="*/ 0 w 2"/>
                  <a:gd name="T25" fmla="*/ 951 h 1243"/>
                  <a:gd name="T26" fmla="*/ 2 w 2"/>
                  <a:gd name="T27" fmla="*/ 919 h 1243"/>
                  <a:gd name="T28" fmla="*/ 2 w 2"/>
                  <a:gd name="T29" fmla="*/ 909 h 1243"/>
                  <a:gd name="T30" fmla="*/ 0 w 2"/>
                  <a:gd name="T31" fmla="*/ 878 h 1243"/>
                  <a:gd name="T32" fmla="*/ 2 w 2"/>
                  <a:gd name="T33" fmla="*/ 853 h 1243"/>
                  <a:gd name="T34" fmla="*/ 0 w 2"/>
                  <a:gd name="T35" fmla="*/ 839 h 1243"/>
                  <a:gd name="T36" fmla="*/ 2 w 2"/>
                  <a:gd name="T37" fmla="*/ 808 h 1243"/>
                  <a:gd name="T38" fmla="*/ 2 w 2"/>
                  <a:gd name="T39" fmla="*/ 797 h 1243"/>
                  <a:gd name="T40" fmla="*/ 0 w 2"/>
                  <a:gd name="T41" fmla="*/ 766 h 1243"/>
                  <a:gd name="T42" fmla="*/ 2 w 2"/>
                  <a:gd name="T43" fmla="*/ 742 h 1243"/>
                  <a:gd name="T44" fmla="*/ 0 w 2"/>
                  <a:gd name="T45" fmla="*/ 728 h 1243"/>
                  <a:gd name="T46" fmla="*/ 2 w 2"/>
                  <a:gd name="T47" fmla="*/ 697 h 1243"/>
                  <a:gd name="T48" fmla="*/ 2 w 2"/>
                  <a:gd name="T49" fmla="*/ 686 h 1243"/>
                  <a:gd name="T50" fmla="*/ 0 w 2"/>
                  <a:gd name="T51" fmla="*/ 655 h 1243"/>
                  <a:gd name="T52" fmla="*/ 2 w 2"/>
                  <a:gd name="T53" fmla="*/ 630 h 1243"/>
                  <a:gd name="T54" fmla="*/ 0 w 2"/>
                  <a:gd name="T55" fmla="*/ 616 h 1243"/>
                  <a:gd name="T56" fmla="*/ 2 w 2"/>
                  <a:gd name="T57" fmla="*/ 585 h 1243"/>
                  <a:gd name="T58" fmla="*/ 2 w 2"/>
                  <a:gd name="T59" fmla="*/ 575 h 1243"/>
                  <a:gd name="T60" fmla="*/ 0 w 2"/>
                  <a:gd name="T61" fmla="*/ 543 h 1243"/>
                  <a:gd name="T62" fmla="*/ 2 w 2"/>
                  <a:gd name="T63" fmla="*/ 519 h 1243"/>
                  <a:gd name="T64" fmla="*/ 0 w 2"/>
                  <a:gd name="T65" fmla="*/ 505 h 1243"/>
                  <a:gd name="T66" fmla="*/ 2 w 2"/>
                  <a:gd name="T67" fmla="*/ 474 h 1243"/>
                  <a:gd name="T68" fmla="*/ 2 w 2"/>
                  <a:gd name="T69" fmla="*/ 463 h 1243"/>
                  <a:gd name="T70" fmla="*/ 0 w 2"/>
                  <a:gd name="T71" fmla="*/ 432 h 1243"/>
                  <a:gd name="T72" fmla="*/ 2 w 2"/>
                  <a:gd name="T73" fmla="*/ 408 h 1243"/>
                  <a:gd name="T74" fmla="*/ 0 w 2"/>
                  <a:gd name="T75" fmla="*/ 394 h 1243"/>
                  <a:gd name="T76" fmla="*/ 2 w 2"/>
                  <a:gd name="T77" fmla="*/ 362 h 1243"/>
                  <a:gd name="T78" fmla="*/ 2 w 2"/>
                  <a:gd name="T79" fmla="*/ 352 h 1243"/>
                  <a:gd name="T80" fmla="*/ 0 w 2"/>
                  <a:gd name="T81" fmla="*/ 321 h 1243"/>
                  <a:gd name="T82" fmla="*/ 2 w 2"/>
                  <a:gd name="T83" fmla="*/ 296 h 1243"/>
                  <a:gd name="T84" fmla="*/ 0 w 2"/>
                  <a:gd name="T85" fmla="*/ 282 h 1243"/>
                  <a:gd name="T86" fmla="*/ 2 w 2"/>
                  <a:gd name="T87" fmla="*/ 251 h 1243"/>
                  <a:gd name="T88" fmla="*/ 2 w 2"/>
                  <a:gd name="T89" fmla="*/ 240 h 1243"/>
                  <a:gd name="T90" fmla="*/ 0 w 2"/>
                  <a:gd name="T91" fmla="*/ 209 h 1243"/>
                  <a:gd name="T92" fmla="*/ 2 w 2"/>
                  <a:gd name="T93" fmla="*/ 185 h 1243"/>
                  <a:gd name="T94" fmla="*/ 0 w 2"/>
                  <a:gd name="T95" fmla="*/ 171 h 1243"/>
                  <a:gd name="T96" fmla="*/ 2 w 2"/>
                  <a:gd name="T97" fmla="*/ 140 h 1243"/>
                  <a:gd name="T98" fmla="*/ 2 w 2"/>
                  <a:gd name="T99" fmla="*/ 129 h 1243"/>
                  <a:gd name="T100" fmla="*/ 0 w 2"/>
                  <a:gd name="T101" fmla="*/ 98 h 1243"/>
                  <a:gd name="T102" fmla="*/ 2 w 2"/>
                  <a:gd name="T103" fmla="*/ 73 h 1243"/>
                  <a:gd name="T104" fmla="*/ 0 w 2"/>
                  <a:gd name="T105" fmla="*/ 59 h 1243"/>
                  <a:gd name="T106" fmla="*/ 2 w 2"/>
                  <a:gd name="T107" fmla="*/ 28 h 1243"/>
                  <a:gd name="T108" fmla="*/ 2 w 2"/>
                  <a:gd name="T109" fmla="*/ 18 h 1243"/>
                  <a:gd name="T110" fmla="*/ 0 w 2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1243">
                    <a:moveTo>
                      <a:pt x="2" y="1229"/>
                    </a:moveTo>
                    <a:lnTo>
                      <a:pt x="2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2" y="1229"/>
                    </a:lnTo>
                    <a:close/>
                    <a:moveTo>
                      <a:pt x="2" y="1215"/>
                    </a:moveTo>
                    <a:lnTo>
                      <a:pt x="2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2" y="1215"/>
                    </a:lnTo>
                    <a:close/>
                    <a:moveTo>
                      <a:pt x="2" y="1201"/>
                    </a:moveTo>
                    <a:lnTo>
                      <a:pt x="2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2" y="1201"/>
                    </a:lnTo>
                    <a:close/>
                    <a:moveTo>
                      <a:pt x="2" y="1187"/>
                    </a:moveTo>
                    <a:lnTo>
                      <a:pt x="2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2" y="1187"/>
                    </a:lnTo>
                    <a:close/>
                    <a:moveTo>
                      <a:pt x="2" y="1173"/>
                    </a:moveTo>
                    <a:lnTo>
                      <a:pt x="2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2" y="1173"/>
                    </a:lnTo>
                    <a:close/>
                    <a:moveTo>
                      <a:pt x="2" y="1160"/>
                    </a:moveTo>
                    <a:lnTo>
                      <a:pt x="2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2" y="1160"/>
                    </a:lnTo>
                    <a:close/>
                    <a:moveTo>
                      <a:pt x="2" y="1146"/>
                    </a:moveTo>
                    <a:lnTo>
                      <a:pt x="2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2" y="1146"/>
                    </a:lnTo>
                    <a:close/>
                    <a:moveTo>
                      <a:pt x="2" y="1132"/>
                    </a:moveTo>
                    <a:lnTo>
                      <a:pt x="2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2" y="1132"/>
                    </a:lnTo>
                    <a:close/>
                    <a:moveTo>
                      <a:pt x="2" y="1118"/>
                    </a:moveTo>
                    <a:lnTo>
                      <a:pt x="2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2" y="1118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7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2" y="797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1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2" y="421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243"/>
                    </a:moveTo>
                    <a:lnTo>
                      <a:pt x="2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2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2" name="Rectangle 616"/>
              <p:cNvSpPr>
                <a:spLocks noChangeArrowheads="1"/>
              </p:cNvSpPr>
              <p:nvPr/>
            </p:nvSpPr>
            <p:spPr bwMode="auto">
              <a:xfrm>
                <a:off x="500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3" name="Rectangle 617"/>
              <p:cNvSpPr>
                <a:spLocks noChangeArrowheads="1"/>
              </p:cNvSpPr>
              <p:nvPr/>
            </p:nvSpPr>
            <p:spPr bwMode="auto">
              <a:xfrm>
                <a:off x="512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4" name="Freeform 618"/>
              <p:cNvSpPr>
                <a:spLocks noEditPoints="1"/>
              </p:cNvSpPr>
              <p:nvPr/>
            </p:nvSpPr>
            <p:spPr bwMode="auto">
              <a:xfrm>
                <a:off x="5132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5" name="Rectangle 619"/>
              <p:cNvSpPr>
                <a:spLocks noChangeArrowheads="1"/>
              </p:cNvSpPr>
              <p:nvPr/>
            </p:nvSpPr>
            <p:spPr bwMode="auto">
              <a:xfrm>
                <a:off x="5129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6" name="Rectangle 620"/>
              <p:cNvSpPr>
                <a:spLocks noChangeArrowheads="1"/>
              </p:cNvSpPr>
              <p:nvPr/>
            </p:nvSpPr>
            <p:spPr bwMode="auto">
              <a:xfrm>
                <a:off x="5230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7" name="Freeform 621"/>
              <p:cNvSpPr>
                <a:spLocks noEditPoints="1"/>
              </p:cNvSpPr>
              <p:nvPr/>
            </p:nvSpPr>
            <p:spPr bwMode="auto">
              <a:xfrm>
                <a:off x="5233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8" name="Rectangle 622"/>
              <p:cNvSpPr>
                <a:spLocks noChangeArrowheads="1"/>
              </p:cNvSpPr>
              <p:nvPr/>
            </p:nvSpPr>
            <p:spPr bwMode="auto">
              <a:xfrm>
                <a:off x="5230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49" name="Rectangle 623"/>
              <p:cNvSpPr>
                <a:spLocks noChangeArrowheads="1"/>
              </p:cNvSpPr>
              <p:nvPr/>
            </p:nvSpPr>
            <p:spPr bwMode="auto">
              <a:xfrm>
                <a:off x="531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0" name="Freeform 624"/>
              <p:cNvSpPr>
                <a:spLocks noEditPoints="1"/>
              </p:cNvSpPr>
              <p:nvPr/>
            </p:nvSpPr>
            <p:spPr bwMode="auto">
              <a:xfrm>
                <a:off x="5319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1" name="Rectangle 625"/>
              <p:cNvSpPr>
                <a:spLocks noChangeArrowheads="1"/>
              </p:cNvSpPr>
              <p:nvPr/>
            </p:nvSpPr>
            <p:spPr bwMode="auto">
              <a:xfrm>
                <a:off x="5317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2" name="Rectangle 626"/>
              <p:cNvSpPr>
                <a:spLocks noChangeArrowheads="1"/>
              </p:cNvSpPr>
              <p:nvPr/>
            </p:nvSpPr>
            <p:spPr bwMode="auto">
              <a:xfrm>
                <a:off x="5390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3" name="Freeform 627"/>
              <p:cNvSpPr>
                <a:spLocks noEditPoints="1"/>
              </p:cNvSpPr>
              <p:nvPr/>
            </p:nvSpPr>
            <p:spPr bwMode="auto">
              <a:xfrm>
                <a:off x="5394" y="1050"/>
                <a:ext cx="2" cy="1243"/>
              </a:xfrm>
              <a:custGeom>
                <a:avLst/>
                <a:gdLst>
                  <a:gd name="T0" fmla="*/ 0 w 2"/>
                  <a:gd name="T1" fmla="*/ 1212 h 1243"/>
                  <a:gd name="T2" fmla="*/ 2 w 2"/>
                  <a:gd name="T3" fmla="*/ 1187 h 1243"/>
                  <a:gd name="T4" fmla="*/ 0 w 2"/>
                  <a:gd name="T5" fmla="*/ 1173 h 1243"/>
                  <a:gd name="T6" fmla="*/ 2 w 2"/>
                  <a:gd name="T7" fmla="*/ 1142 h 1243"/>
                  <a:gd name="T8" fmla="*/ 2 w 2"/>
                  <a:gd name="T9" fmla="*/ 1132 h 1243"/>
                  <a:gd name="T10" fmla="*/ 0 w 2"/>
                  <a:gd name="T11" fmla="*/ 1100 h 1243"/>
                  <a:gd name="T12" fmla="*/ 2 w 2"/>
                  <a:gd name="T13" fmla="*/ 1076 h 1243"/>
                  <a:gd name="T14" fmla="*/ 0 w 2"/>
                  <a:gd name="T15" fmla="*/ 1062 h 1243"/>
                  <a:gd name="T16" fmla="*/ 2 w 2"/>
                  <a:gd name="T17" fmla="*/ 1031 h 1243"/>
                  <a:gd name="T18" fmla="*/ 2 w 2"/>
                  <a:gd name="T19" fmla="*/ 1020 h 1243"/>
                  <a:gd name="T20" fmla="*/ 0 w 2"/>
                  <a:gd name="T21" fmla="*/ 989 h 1243"/>
                  <a:gd name="T22" fmla="*/ 2 w 2"/>
                  <a:gd name="T23" fmla="*/ 965 h 1243"/>
                  <a:gd name="T24" fmla="*/ 0 w 2"/>
                  <a:gd name="T25" fmla="*/ 951 h 1243"/>
                  <a:gd name="T26" fmla="*/ 2 w 2"/>
                  <a:gd name="T27" fmla="*/ 919 h 1243"/>
                  <a:gd name="T28" fmla="*/ 2 w 2"/>
                  <a:gd name="T29" fmla="*/ 909 h 1243"/>
                  <a:gd name="T30" fmla="*/ 0 w 2"/>
                  <a:gd name="T31" fmla="*/ 878 h 1243"/>
                  <a:gd name="T32" fmla="*/ 2 w 2"/>
                  <a:gd name="T33" fmla="*/ 853 h 1243"/>
                  <a:gd name="T34" fmla="*/ 0 w 2"/>
                  <a:gd name="T35" fmla="*/ 839 h 1243"/>
                  <a:gd name="T36" fmla="*/ 2 w 2"/>
                  <a:gd name="T37" fmla="*/ 808 h 1243"/>
                  <a:gd name="T38" fmla="*/ 2 w 2"/>
                  <a:gd name="T39" fmla="*/ 797 h 1243"/>
                  <a:gd name="T40" fmla="*/ 0 w 2"/>
                  <a:gd name="T41" fmla="*/ 766 h 1243"/>
                  <a:gd name="T42" fmla="*/ 2 w 2"/>
                  <a:gd name="T43" fmla="*/ 742 h 1243"/>
                  <a:gd name="T44" fmla="*/ 0 w 2"/>
                  <a:gd name="T45" fmla="*/ 728 h 1243"/>
                  <a:gd name="T46" fmla="*/ 2 w 2"/>
                  <a:gd name="T47" fmla="*/ 697 h 1243"/>
                  <a:gd name="T48" fmla="*/ 2 w 2"/>
                  <a:gd name="T49" fmla="*/ 686 h 1243"/>
                  <a:gd name="T50" fmla="*/ 0 w 2"/>
                  <a:gd name="T51" fmla="*/ 655 h 1243"/>
                  <a:gd name="T52" fmla="*/ 2 w 2"/>
                  <a:gd name="T53" fmla="*/ 630 h 1243"/>
                  <a:gd name="T54" fmla="*/ 0 w 2"/>
                  <a:gd name="T55" fmla="*/ 616 h 1243"/>
                  <a:gd name="T56" fmla="*/ 2 w 2"/>
                  <a:gd name="T57" fmla="*/ 585 h 1243"/>
                  <a:gd name="T58" fmla="*/ 2 w 2"/>
                  <a:gd name="T59" fmla="*/ 575 h 1243"/>
                  <a:gd name="T60" fmla="*/ 0 w 2"/>
                  <a:gd name="T61" fmla="*/ 543 h 1243"/>
                  <a:gd name="T62" fmla="*/ 2 w 2"/>
                  <a:gd name="T63" fmla="*/ 519 h 1243"/>
                  <a:gd name="T64" fmla="*/ 0 w 2"/>
                  <a:gd name="T65" fmla="*/ 505 h 1243"/>
                  <a:gd name="T66" fmla="*/ 2 w 2"/>
                  <a:gd name="T67" fmla="*/ 474 h 1243"/>
                  <a:gd name="T68" fmla="*/ 2 w 2"/>
                  <a:gd name="T69" fmla="*/ 463 h 1243"/>
                  <a:gd name="T70" fmla="*/ 0 w 2"/>
                  <a:gd name="T71" fmla="*/ 432 h 1243"/>
                  <a:gd name="T72" fmla="*/ 2 w 2"/>
                  <a:gd name="T73" fmla="*/ 408 h 1243"/>
                  <a:gd name="T74" fmla="*/ 0 w 2"/>
                  <a:gd name="T75" fmla="*/ 394 h 1243"/>
                  <a:gd name="T76" fmla="*/ 2 w 2"/>
                  <a:gd name="T77" fmla="*/ 362 h 1243"/>
                  <a:gd name="T78" fmla="*/ 2 w 2"/>
                  <a:gd name="T79" fmla="*/ 352 h 1243"/>
                  <a:gd name="T80" fmla="*/ 0 w 2"/>
                  <a:gd name="T81" fmla="*/ 321 h 1243"/>
                  <a:gd name="T82" fmla="*/ 2 w 2"/>
                  <a:gd name="T83" fmla="*/ 296 h 1243"/>
                  <a:gd name="T84" fmla="*/ 0 w 2"/>
                  <a:gd name="T85" fmla="*/ 282 h 1243"/>
                  <a:gd name="T86" fmla="*/ 2 w 2"/>
                  <a:gd name="T87" fmla="*/ 251 h 1243"/>
                  <a:gd name="T88" fmla="*/ 2 w 2"/>
                  <a:gd name="T89" fmla="*/ 240 h 1243"/>
                  <a:gd name="T90" fmla="*/ 0 w 2"/>
                  <a:gd name="T91" fmla="*/ 209 h 1243"/>
                  <a:gd name="T92" fmla="*/ 2 w 2"/>
                  <a:gd name="T93" fmla="*/ 185 h 1243"/>
                  <a:gd name="T94" fmla="*/ 0 w 2"/>
                  <a:gd name="T95" fmla="*/ 171 h 1243"/>
                  <a:gd name="T96" fmla="*/ 2 w 2"/>
                  <a:gd name="T97" fmla="*/ 140 h 1243"/>
                  <a:gd name="T98" fmla="*/ 2 w 2"/>
                  <a:gd name="T99" fmla="*/ 129 h 1243"/>
                  <a:gd name="T100" fmla="*/ 0 w 2"/>
                  <a:gd name="T101" fmla="*/ 98 h 1243"/>
                  <a:gd name="T102" fmla="*/ 2 w 2"/>
                  <a:gd name="T103" fmla="*/ 73 h 1243"/>
                  <a:gd name="T104" fmla="*/ 0 w 2"/>
                  <a:gd name="T105" fmla="*/ 59 h 1243"/>
                  <a:gd name="T106" fmla="*/ 2 w 2"/>
                  <a:gd name="T107" fmla="*/ 28 h 1243"/>
                  <a:gd name="T108" fmla="*/ 2 w 2"/>
                  <a:gd name="T109" fmla="*/ 18 h 1243"/>
                  <a:gd name="T110" fmla="*/ 0 w 2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1243">
                    <a:moveTo>
                      <a:pt x="2" y="1229"/>
                    </a:moveTo>
                    <a:lnTo>
                      <a:pt x="2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2" y="1229"/>
                    </a:lnTo>
                    <a:close/>
                    <a:moveTo>
                      <a:pt x="2" y="1215"/>
                    </a:moveTo>
                    <a:lnTo>
                      <a:pt x="2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2" y="1215"/>
                    </a:lnTo>
                    <a:close/>
                    <a:moveTo>
                      <a:pt x="2" y="1201"/>
                    </a:moveTo>
                    <a:lnTo>
                      <a:pt x="2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2" y="1201"/>
                    </a:lnTo>
                    <a:close/>
                    <a:moveTo>
                      <a:pt x="2" y="1187"/>
                    </a:moveTo>
                    <a:lnTo>
                      <a:pt x="2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2" y="1187"/>
                    </a:lnTo>
                    <a:close/>
                    <a:moveTo>
                      <a:pt x="2" y="1173"/>
                    </a:moveTo>
                    <a:lnTo>
                      <a:pt x="2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2" y="1173"/>
                    </a:lnTo>
                    <a:close/>
                    <a:moveTo>
                      <a:pt x="2" y="1160"/>
                    </a:moveTo>
                    <a:lnTo>
                      <a:pt x="2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2" y="1160"/>
                    </a:lnTo>
                    <a:close/>
                    <a:moveTo>
                      <a:pt x="2" y="1146"/>
                    </a:moveTo>
                    <a:lnTo>
                      <a:pt x="2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2" y="1146"/>
                    </a:lnTo>
                    <a:close/>
                    <a:moveTo>
                      <a:pt x="2" y="1132"/>
                    </a:moveTo>
                    <a:lnTo>
                      <a:pt x="2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2" y="1132"/>
                    </a:lnTo>
                    <a:close/>
                    <a:moveTo>
                      <a:pt x="2" y="1118"/>
                    </a:moveTo>
                    <a:lnTo>
                      <a:pt x="2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2" y="1118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7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2" y="797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1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2" y="421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243"/>
                    </a:moveTo>
                    <a:lnTo>
                      <a:pt x="2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2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4" name="Rectangle 628"/>
              <p:cNvSpPr>
                <a:spLocks noChangeArrowheads="1"/>
              </p:cNvSpPr>
              <p:nvPr/>
            </p:nvSpPr>
            <p:spPr bwMode="auto">
              <a:xfrm>
                <a:off x="5390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5" name="Rectangle 629"/>
              <p:cNvSpPr>
                <a:spLocks noChangeArrowheads="1"/>
              </p:cNvSpPr>
              <p:nvPr/>
            </p:nvSpPr>
            <p:spPr bwMode="auto">
              <a:xfrm>
                <a:off x="545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6" name="Freeform 630"/>
              <p:cNvSpPr>
                <a:spLocks noEditPoints="1"/>
              </p:cNvSpPr>
              <p:nvPr/>
            </p:nvSpPr>
            <p:spPr bwMode="auto">
              <a:xfrm>
                <a:off x="5459" y="1050"/>
                <a:ext cx="3" cy="1243"/>
              </a:xfrm>
              <a:custGeom>
                <a:avLst/>
                <a:gdLst>
                  <a:gd name="T0" fmla="*/ 0 w 3"/>
                  <a:gd name="T1" fmla="*/ 1212 h 1243"/>
                  <a:gd name="T2" fmla="*/ 3 w 3"/>
                  <a:gd name="T3" fmla="*/ 1187 h 1243"/>
                  <a:gd name="T4" fmla="*/ 0 w 3"/>
                  <a:gd name="T5" fmla="*/ 1173 h 1243"/>
                  <a:gd name="T6" fmla="*/ 3 w 3"/>
                  <a:gd name="T7" fmla="*/ 1142 h 1243"/>
                  <a:gd name="T8" fmla="*/ 3 w 3"/>
                  <a:gd name="T9" fmla="*/ 1132 h 1243"/>
                  <a:gd name="T10" fmla="*/ 0 w 3"/>
                  <a:gd name="T11" fmla="*/ 1100 h 1243"/>
                  <a:gd name="T12" fmla="*/ 3 w 3"/>
                  <a:gd name="T13" fmla="*/ 1076 h 1243"/>
                  <a:gd name="T14" fmla="*/ 0 w 3"/>
                  <a:gd name="T15" fmla="*/ 1062 h 1243"/>
                  <a:gd name="T16" fmla="*/ 3 w 3"/>
                  <a:gd name="T17" fmla="*/ 1031 h 1243"/>
                  <a:gd name="T18" fmla="*/ 3 w 3"/>
                  <a:gd name="T19" fmla="*/ 1020 h 1243"/>
                  <a:gd name="T20" fmla="*/ 0 w 3"/>
                  <a:gd name="T21" fmla="*/ 989 h 1243"/>
                  <a:gd name="T22" fmla="*/ 3 w 3"/>
                  <a:gd name="T23" fmla="*/ 965 h 1243"/>
                  <a:gd name="T24" fmla="*/ 0 w 3"/>
                  <a:gd name="T25" fmla="*/ 951 h 1243"/>
                  <a:gd name="T26" fmla="*/ 3 w 3"/>
                  <a:gd name="T27" fmla="*/ 919 h 1243"/>
                  <a:gd name="T28" fmla="*/ 3 w 3"/>
                  <a:gd name="T29" fmla="*/ 909 h 1243"/>
                  <a:gd name="T30" fmla="*/ 0 w 3"/>
                  <a:gd name="T31" fmla="*/ 878 h 1243"/>
                  <a:gd name="T32" fmla="*/ 3 w 3"/>
                  <a:gd name="T33" fmla="*/ 853 h 1243"/>
                  <a:gd name="T34" fmla="*/ 0 w 3"/>
                  <a:gd name="T35" fmla="*/ 839 h 1243"/>
                  <a:gd name="T36" fmla="*/ 3 w 3"/>
                  <a:gd name="T37" fmla="*/ 808 h 1243"/>
                  <a:gd name="T38" fmla="*/ 3 w 3"/>
                  <a:gd name="T39" fmla="*/ 797 h 1243"/>
                  <a:gd name="T40" fmla="*/ 0 w 3"/>
                  <a:gd name="T41" fmla="*/ 766 h 1243"/>
                  <a:gd name="T42" fmla="*/ 3 w 3"/>
                  <a:gd name="T43" fmla="*/ 742 h 1243"/>
                  <a:gd name="T44" fmla="*/ 0 w 3"/>
                  <a:gd name="T45" fmla="*/ 728 h 1243"/>
                  <a:gd name="T46" fmla="*/ 3 w 3"/>
                  <a:gd name="T47" fmla="*/ 697 h 1243"/>
                  <a:gd name="T48" fmla="*/ 3 w 3"/>
                  <a:gd name="T49" fmla="*/ 686 h 1243"/>
                  <a:gd name="T50" fmla="*/ 0 w 3"/>
                  <a:gd name="T51" fmla="*/ 655 h 1243"/>
                  <a:gd name="T52" fmla="*/ 3 w 3"/>
                  <a:gd name="T53" fmla="*/ 630 h 1243"/>
                  <a:gd name="T54" fmla="*/ 0 w 3"/>
                  <a:gd name="T55" fmla="*/ 616 h 1243"/>
                  <a:gd name="T56" fmla="*/ 3 w 3"/>
                  <a:gd name="T57" fmla="*/ 585 h 1243"/>
                  <a:gd name="T58" fmla="*/ 3 w 3"/>
                  <a:gd name="T59" fmla="*/ 575 h 1243"/>
                  <a:gd name="T60" fmla="*/ 0 w 3"/>
                  <a:gd name="T61" fmla="*/ 543 h 1243"/>
                  <a:gd name="T62" fmla="*/ 3 w 3"/>
                  <a:gd name="T63" fmla="*/ 519 h 1243"/>
                  <a:gd name="T64" fmla="*/ 0 w 3"/>
                  <a:gd name="T65" fmla="*/ 505 h 1243"/>
                  <a:gd name="T66" fmla="*/ 3 w 3"/>
                  <a:gd name="T67" fmla="*/ 474 h 1243"/>
                  <a:gd name="T68" fmla="*/ 3 w 3"/>
                  <a:gd name="T69" fmla="*/ 463 h 1243"/>
                  <a:gd name="T70" fmla="*/ 0 w 3"/>
                  <a:gd name="T71" fmla="*/ 432 h 1243"/>
                  <a:gd name="T72" fmla="*/ 3 w 3"/>
                  <a:gd name="T73" fmla="*/ 408 h 1243"/>
                  <a:gd name="T74" fmla="*/ 0 w 3"/>
                  <a:gd name="T75" fmla="*/ 394 h 1243"/>
                  <a:gd name="T76" fmla="*/ 3 w 3"/>
                  <a:gd name="T77" fmla="*/ 362 h 1243"/>
                  <a:gd name="T78" fmla="*/ 3 w 3"/>
                  <a:gd name="T79" fmla="*/ 352 h 1243"/>
                  <a:gd name="T80" fmla="*/ 0 w 3"/>
                  <a:gd name="T81" fmla="*/ 321 h 1243"/>
                  <a:gd name="T82" fmla="*/ 3 w 3"/>
                  <a:gd name="T83" fmla="*/ 296 h 1243"/>
                  <a:gd name="T84" fmla="*/ 0 w 3"/>
                  <a:gd name="T85" fmla="*/ 282 h 1243"/>
                  <a:gd name="T86" fmla="*/ 3 w 3"/>
                  <a:gd name="T87" fmla="*/ 251 h 1243"/>
                  <a:gd name="T88" fmla="*/ 3 w 3"/>
                  <a:gd name="T89" fmla="*/ 240 h 1243"/>
                  <a:gd name="T90" fmla="*/ 0 w 3"/>
                  <a:gd name="T91" fmla="*/ 209 h 1243"/>
                  <a:gd name="T92" fmla="*/ 3 w 3"/>
                  <a:gd name="T93" fmla="*/ 185 h 1243"/>
                  <a:gd name="T94" fmla="*/ 0 w 3"/>
                  <a:gd name="T95" fmla="*/ 171 h 1243"/>
                  <a:gd name="T96" fmla="*/ 3 w 3"/>
                  <a:gd name="T97" fmla="*/ 140 h 1243"/>
                  <a:gd name="T98" fmla="*/ 3 w 3"/>
                  <a:gd name="T99" fmla="*/ 129 h 1243"/>
                  <a:gd name="T100" fmla="*/ 0 w 3"/>
                  <a:gd name="T101" fmla="*/ 98 h 1243"/>
                  <a:gd name="T102" fmla="*/ 3 w 3"/>
                  <a:gd name="T103" fmla="*/ 73 h 1243"/>
                  <a:gd name="T104" fmla="*/ 0 w 3"/>
                  <a:gd name="T105" fmla="*/ 59 h 1243"/>
                  <a:gd name="T106" fmla="*/ 3 w 3"/>
                  <a:gd name="T107" fmla="*/ 28 h 1243"/>
                  <a:gd name="T108" fmla="*/ 3 w 3"/>
                  <a:gd name="T109" fmla="*/ 18 h 1243"/>
                  <a:gd name="T110" fmla="*/ 0 w 3"/>
                  <a:gd name="T111" fmla="*/ 1240 h 1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1243">
                    <a:moveTo>
                      <a:pt x="3" y="1229"/>
                    </a:moveTo>
                    <a:lnTo>
                      <a:pt x="3" y="1226"/>
                    </a:lnTo>
                    <a:lnTo>
                      <a:pt x="0" y="1226"/>
                    </a:lnTo>
                    <a:lnTo>
                      <a:pt x="0" y="1229"/>
                    </a:lnTo>
                    <a:lnTo>
                      <a:pt x="3" y="1229"/>
                    </a:lnTo>
                    <a:close/>
                    <a:moveTo>
                      <a:pt x="3" y="1215"/>
                    </a:moveTo>
                    <a:lnTo>
                      <a:pt x="3" y="1212"/>
                    </a:lnTo>
                    <a:lnTo>
                      <a:pt x="0" y="1212"/>
                    </a:lnTo>
                    <a:lnTo>
                      <a:pt x="0" y="1215"/>
                    </a:lnTo>
                    <a:lnTo>
                      <a:pt x="3" y="1215"/>
                    </a:lnTo>
                    <a:close/>
                    <a:moveTo>
                      <a:pt x="3" y="1201"/>
                    </a:moveTo>
                    <a:lnTo>
                      <a:pt x="3" y="1198"/>
                    </a:lnTo>
                    <a:lnTo>
                      <a:pt x="0" y="1198"/>
                    </a:lnTo>
                    <a:lnTo>
                      <a:pt x="0" y="1201"/>
                    </a:lnTo>
                    <a:lnTo>
                      <a:pt x="3" y="1201"/>
                    </a:lnTo>
                    <a:close/>
                    <a:moveTo>
                      <a:pt x="3" y="1187"/>
                    </a:moveTo>
                    <a:lnTo>
                      <a:pt x="3" y="1184"/>
                    </a:lnTo>
                    <a:lnTo>
                      <a:pt x="0" y="1184"/>
                    </a:lnTo>
                    <a:lnTo>
                      <a:pt x="0" y="1187"/>
                    </a:lnTo>
                    <a:lnTo>
                      <a:pt x="3" y="1187"/>
                    </a:lnTo>
                    <a:close/>
                    <a:moveTo>
                      <a:pt x="3" y="1173"/>
                    </a:moveTo>
                    <a:lnTo>
                      <a:pt x="3" y="1170"/>
                    </a:lnTo>
                    <a:lnTo>
                      <a:pt x="0" y="1170"/>
                    </a:lnTo>
                    <a:lnTo>
                      <a:pt x="0" y="1173"/>
                    </a:lnTo>
                    <a:lnTo>
                      <a:pt x="3" y="1173"/>
                    </a:lnTo>
                    <a:close/>
                    <a:moveTo>
                      <a:pt x="3" y="1160"/>
                    </a:moveTo>
                    <a:lnTo>
                      <a:pt x="3" y="1156"/>
                    </a:lnTo>
                    <a:lnTo>
                      <a:pt x="0" y="1156"/>
                    </a:lnTo>
                    <a:lnTo>
                      <a:pt x="0" y="1160"/>
                    </a:lnTo>
                    <a:lnTo>
                      <a:pt x="3" y="1160"/>
                    </a:lnTo>
                    <a:close/>
                    <a:moveTo>
                      <a:pt x="3" y="1146"/>
                    </a:moveTo>
                    <a:lnTo>
                      <a:pt x="3" y="1142"/>
                    </a:lnTo>
                    <a:lnTo>
                      <a:pt x="0" y="1142"/>
                    </a:lnTo>
                    <a:lnTo>
                      <a:pt x="0" y="1146"/>
                    </a:lnTo>
                    <a:lnTo>
                      <a:pt x="3" y="1146"/>
                    </a:lnTo>
                    <a:close/>
                    <a:moveTo>
                      <a:pt x="3" y="1132"/>
                    </a:moveTo>
                    <a:lnTo>
                      <a:pt x="3" y="1128"/>
                    </a:lnTo>
                    <a:lnTo>
                      <a:pt x="0" y="1128"/>
                    </a:lnTo>
                    <a:lnTo>
                      <a:pt x="0" y="1132"/>
                    </a:lnTo>
                    <a:lnTo>
                      <a:pt x="3" y="1132"/>
                    </a:lnTo>
                    <a:close/>
                    <a:moveTo>
                      <a:pt x="3" y="1118"/>
                    </a:moveTo>
                    <a:lnTo>
                      <a:pt x="3" y="1114"/>
                    </a:lnTo>
                    <a:lnTo>
                      <a:pt x="0" y="1114"/>
                    </a:lnTo>
                    <a:lnTo>
                      <a:pt x="0" y="1118"/>
                    </a:lnTo>
                    <a:lnTo>
                      <a:pt x="3" y="1118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7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7"/>
                    </a:lnTo>
                    <a:lnTo>
                      <a:pt x="3" y="797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5"/>
                    </a:lnTo>
                    <a:lnTo>
                      <a:pt x="0" y="515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1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1"/>
                    </a:lnTo>
                    <a:lnTo>
                      <a:pt x="3" y="421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243"/>
                    </a:moveTo>
                    <a:lnTo>
                      <a:pt x="3" y="1240"/>
                    </a:lnTo>
                    <a:lnTo>
                      <a:pt x="0" y="1240"/>
                    </a:lnTo>
                    <a:lnTo>
                      <a:pt x="0" y="1243"/>
                    </a:lnTo>
                    <a:lnTo>
                      <a:pt x="3" y="1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7" name="Rectangle 631"/>
              <p:cNvSpPr>
                <a:spLocks noChangeArrowheads="1"/>
              </p:cNvSpPr>
              <p:nvPr/>
            </p:nvSpPr>
            <p:spPr bwMode="auto">
              <a:xfrm>
                <a:off x="5456" y="1050"/>
                <a:ext cx="7" cy="124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8" name="Rectangle 632"/>
              <p:cNvSpPr>
                <a:spLocks noChangeArrowheads="1"/>
              </p:cNvSpPr>
              <p:nvPr/>
            </p:nvSpPr>
            <p:spPr bwMode="auto">
              <a:xfrm>
                <a:off x="389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59" name="Rectangle 633"/>
              <p:cNvSpPr>
                <a:spLocks noChangeArrowheads="1"/>
              </p:cNvSpPr>
              <p:nvPr/>
            </p:nvSpPr>
            <p:spPr bwMode="auto">
              <a:xfrm>
                <a:off x="391" y="1040"/>
                <a:ext cx="3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0" name="Rectangle 634"/>
              <p:cNvSpPr>
                <a:spLocks noChangeArrowheads="1"/>
              </p:cNvSpPr>
              <p:nvPr/>
            </p:nvSpPr>
            <p:spPr bwMode="auto">
              <a:xfrm>
                <a:off x="389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1" name="Rectangle 635"/>
              <p:cNvSpPr>
                <a:spLocks noChangeArrowheads="1"/>
              </p:cNvSpPr>
              <p:nvPr/>
            </p:nvSpPr>
            <p:spPr bwMode="auto">
              <a:xfrm>
                <a:off x="1670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2" name="Rectangle 636"/>
              <p:cNvSpPr>
                <a:spLocks noChangeArrowheads="1"/>
              </p:cNvSpPr>
              <p:nvPr/>
            </p:nvSpPr>
            <p:spPr bwMode="auto">
              <a:xfrm>
                <a:off x="1672" y="1040"/>
                <a:ext cx="4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3" name="Rectangle 637"/>
              <p:cNvSpPr>
                <a:spLocks noChangeArrowheads="1"/>
              </p:cNvSpPr>
              <p:nvPr/>
            </p:nvSpPr>
            <p:spPr bwMode="auto">
              <a:xfrm>
                <a:off x="1670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4" name="Rectangle 638"/>
              <p:cNvSpPr>
                <a:spLocks noChangeArrowheads="1"/>
              </p:cNvSpPr>
              <p:nvPr/>
            </p:nvSpPr>
            <p:spPr bwMode="auto">
              <a:xfrm>
                <a:off x="2954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5" name="Rectangle 639"/>
              <p:cNvSpPr>
                <a:spLocks noChangeArrowheads="1"/>
              </p:cNvSpPr>
              <p:nvPr/>
            </p:nvSpPr>
            <p:spPr bwMode="auto">
              <a:xfrm>
                <a:off x="2954" y="1040"/>
                <a:ext cx="3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6" name="Rectangle 640"/>
              <p:cNvSpPr>
                <a:spLocks noChangeArrowheads="1"/>
              </p:cNvSpPr>
              <p:nvPr/>
            </p:nvSpPr>
            <p:spPr bwMode="auto">
              <a:xfrm>
                <a:off x="2954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7" name="Rectangle 641"/>
              <p:cNvSpPr>
                <a:spLocks noChangeArrowheads="1"/>
              </p:cNvSpPr>
              <p:nvPr/>
            </p:nvSpPr>
            <p:spPr bwMode="auto">
              <a:xfrm>
                <a:off x="4235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8" name="Rectangle 642"/>
              <p:cNvSpPr>
                <a:spLocks noChangeArrowheads="1"/>
              </p:cNvSpPr>
              <p:nvPr/>
            </p:nvSpPr>
            <p:spPr bwMode="auto">
              <a:xfrm>
                <a:off x="4236" y="1040"/>
                <a:ext cx="3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69" name="Rectangle 643"/>
              <p:cNvSpPr>
                <a:spLocks noChangeArrowheads="1"/>
              </p:cNvSpPr>
              <p:nvPr/>
            </p:nvSpPr>
            <p:spPr bwMode="auto">
              <a:xfrm>
                <a:off x="4235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0" name="Rectangle 644"/>
              <p:cNvSpPr>
                <a:spLocks noChangeArrowheads="1"/>
              </p:cNvSpPr>
              <p:nvPr/>
            </p:nvSpPr>
            <p:spPr bwMode="auto">
              <a:xfrm>
                <a:off x="5516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1" name="Rectangle 645"/>
              <p:cNvSpPr>
                <a:spLocks noChangeArrowheads="1"/>
              </p:cNvSpPr>
              <p:nvPr/>
            </p:nvSpPr>
            <p:spPr bwMode="auto">
              <a:xfrm>
                <a:off x="5517" y="1040"/>
                <a:ext cx="4" cy="1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2" name="Rectangle 646"/>
              <p:cNvSpPr>
                <a:spLocks noChangeArrowheads="1"/>
              </p:cNvSpPr>
              <p:nvPr/>
            </p:nvSpPr>
            <p:spPr bwMode="auto">
              <a:xfrm>
                <a:off x="5516" y="1040"/>
                <a:ext cx="7" cy="125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3" name="Rectangle 647"/>
              <p:cNvSpPr>
                <a:spLocks noChangeArrowheads="1"/>
              </p:cNvSpPr>
              <p:nvPr/>
            </p:nvSpPr>
            <p:spPr bwMode="auto">
              <a:xfrm>
                <a:off x="392" y="229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4" name="Rectangle 648"/>
              <p:cNvSpPr>
                <a:spLocks noChangeArrowheads="1"/>
              </p:cNvSpPr>
              <p:nvPr/>
            </p:nvSpPr>
            <p:spPr bwMode="auto">
              <a:xfrm>
                <a:off x="392" y="2291"/>
                <a:ext cx="512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5" name="Rectangle 649"/>
              <p:cNvSpPr>
                <a:spLocks noChangeArrowheads="1"/>
              </p:cNvSpPr>
              <p:nvPr/>
            </p:nvSpPr>
            <p:spPr bwMode="auto">
              <a:xfrm>
                <a:off x="392" y="229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6" name="Rectangle 650"/>
              <p:cNvSpPr>
                <a:spLocks noChangeArrowheads="1"/>
              </p:cNvSpPr>
              <p:nvPr/>
            </p:nvSpPr>
            <p:spPr bwMode="auto">
              <a:xfrm>
                <a:off x="392" y="213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7" name="Rectangle 651"/>
              <p:cNvSpPr>
                <a:spLocks noChangeArrowheads="1"/>
              </p:cNvSpPr>
              <p:nvPr/>
            </p:nvSpPr>
            <p:spPr bwMode="auto">
              <a:xfrm>
                <a:off x="392" y="2135"/>
                <a:ext cx="5127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8" name="Rectangle 652"/>
              <p:cNvSpPr>
                <a:spLocks noChangeArrowheads="1"/>
              </p:cNvSpPr>
              <p:nvPr/>
            </p:nvSpPr>
            <p:spPr bwMode="auto">
              <a:xfrm>
                <a:off x="392" y="213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79" name="Rectangle 653"/>
              <p:cNvSpPr>
                <a:spLocks noChangeArrowheads="1"/>
              </p:cNvSpPr>
              <p:nvPr/>
            </p:nvSpPr>
            <p:spPr bwMode="auto">
              <a:xfrm>
                <a:off x="392" y="197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0" name="Rectangle 654"/>
              <p:cNvSpPr>
                <a:spLocks noChangeArrowheads="1"/>
              </p:cNvSpPr>
              <p:nvPr/>
            </p:nvSpPr>
            <p:spPr bwMode="auto">
              <a:xfrm>
                <a:off x="392" y="1978"/>
                <a:ext cx="512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1" name="Rectangle 655"/>
              <p:cNvSpPr>
                <a:spLocks noChangeArrowheads="1"/>
              </p:cNvSpPr>
              <p:nvPr/>
            </p:nvSpPr>
            <p:spPr bwMode="auto">
              <a:xfrm>
                <a:off x="392" y="197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2" name="Rectangle 656"/>
              <p:cNvSpPr>
                <a:spLocks noChangeArrowheads="1"/>
              </p:cNvSpPr>
              <p:nvPr/>
            </p:nvSpPr>
            <p:spPr bwMode="auto">
              <a:xfrm>
                <a:off x="392" y="182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3" name="Rectangle 657"/>
              <p:cNvSpPr>
                <a:spLocks noChangeArrowheads="1"/>
              </p:cNvSpPr>
              <p:nvPr/>
            </p:nvSpPr>
            <p:spPr bwMode="auto">
              <a:xfrm>
                <a:off x="392" y="1821"/>
                <a:ext cx="512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4" name="Rectangle 658"/>
              <p:cNvSpPr>
                <a:spLocks noChangeArrowheads="1"/>
              </p:cNvSpPr>
              <p:nvPr/>
            </p:nvSpPr>
            <p:spPr bwMode="auto">
              <a:xfrm>
                <a:off x="392" y="182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5" name="Rectangle 659"/>
              <p:cNvSpPr>
                <a:spLocks noChangeArrowheads="1"/>
              </p:cNvSpPr>
              <p:nvPr/>
            </p:nvSpPr>
            <p:spPr bwMode="auto">
              <a:xfrm>
                <a:off x="392" y="166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6" name="Rectangle 660"/>
              <p:cNvSpPr>
                <a:spLocks noChangeArrowheads="1"/>
              </p:cNvSpPr>
              <p:nvPr/>
            </p:nvSpPr>
            <p:spPr bwMode="auto">
              <a:xfrm>
                <a:off x="392" y="1665"/>
                <a:ext cx="5127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7" name="Rectangle 661"/>
              <p:cNvSpPr>
                <a:spLocks noChangeArrowheads="1"/>
              </p:cNvSpPr>
              <p:nvPr/>
            </p:nvSpPr>
            <p:spPr bwMode="auto">
              <a:xfrm>
                <a:off x="392" y="166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8" name="Rectangle 662"/>
              <p:cNvSpPr>
                <a:spLocks noChangeArrowheads="1"/>
              </p:cNvSpPr>
              <p:nvPr/>
            </p:nvSpPr>
            <p:spPr bwMode="auto">
              <a:xfrm>
                <a:off x="392" y="150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89" name="Rectangle 663"/>
              <p:cNvSpPr>
                <a:spLocks noChangeArrowheads="1"/>
              </p:cNvSpPr>
              <p:nvPr/>
            </p:nvSpPr>
            <p:spPr bwMode="auto">
              <a:xfrm>
                <a:off x="392" y="1508"/>
                <a:ext cx="512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0" name="Rectangle 664"/>
              <p:cNvSpPr>
                <a:spLocks noChangeArrowheads="1"/>
              </p:cNvSpPr>
              <p:nvPr/>
            </p:nvSpPr>
            <p:spPr bwMode="auto">
              <a:xfrm>
                <a:off x="392" y="150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1" name="Rectangle 665"/>
              <p:cNvSpPr>
                <a:spLocks noChangeArrowheads="1"/>
              </p:cNvSpPr>
              <p:nvPr/>
            </p:nvSpPr>
            <p:spPr bwMode="auto">
              <a:xfrm>
                <a:off x="392" y="135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2" name="Rectangle 666"/>
              <p:cNvSpPr>
                <a:spLocks noChangeArrowheads="1"/>
              </p:cNvSpPr>
              <p:nvPr/>
            </p:nvSpPr>
            <p:spPr bwMode="auto">
              <a:xfrm>
                <a:off x="392" y="1351"/>
                <a:ext cx="512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3" name="Rectangle 667"/>
              <p:cNvSpPr>
                <a:spLocks noChangeArrowheads="1"/>
              </p:cNvSpPr>
              <p:nvPr/>
            </p:nvSpPr>
            <p:spPr bwMode="auto">
              <a:xfrm>
                <a:off x="392" y="1350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4" name="Rectangle 668"/>
              <p:cNvSpPr>
                <a:spLocks noChangeArrowheads="1"/>
              </p:cNvSpPr>
              <p:nvPr/>
            </p:nvSpPr>
            <p:spPr bwMode="auto">
              <a:xfrm>
                <a:off x="392" y="119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5" name="Rectangle 669"/>
              <p:cNvSpPr>
                <a:spLocks noChangeArrowheads="1"/>
              </p:cNvSpPr>
              <p:nvPr/>
            </p:nvSpPr>
            <p:spPr bwMode="auto">
              <a:xfrm>
                <a:off x="392" y="1195"/>
                <a:ext cx="5127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6" name="Rectangle 670"/>
              <p:cNvSpPr>
                <a:spLocks noChangeArrowheads="1"/>
              </p:cNvSpPr>
              <p:nvPr/>
            </p:nvSpPr>
            <p:spPr bwMode="auto">
              <a:xfrm>
                <a:off x="392" y="1193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7" name="Rectangle 671"/>
              <p:cNvSpPr>
                <a:spLocks noChangeArrowheads="1"/>
              </p:cNvSpPr>
              <p:nvPr/>
            </p:nvSpPr>
            <p:spPr bwMode="auto">
              <a:xfrm>
                <a:off x="392" y="103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8" name="Rectangle 672"/>
              <p:cNvSpPr>
                <a:spLocks noChangeArrowheads="1"/>
              </p:cNvSpPr>
              <p:nvPr/>
            </p:nvSpPr>
            <p:spPr bwMode="auto">
              <a:xfrm>
                <a:off x="392" y="1038"/>
                <a:ext cx="512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99" name="Rectangle 673"/>
              <p:cNvSpPr>
                <a:spLocks noChangeArrowheads="1"/>
              </p:cNvSpPr>
              <p:nvPr/>
            </p:nvSpPr>
            <p:spPr bwMode="auto">
              <a:xfrm>
                <a:off x="392" y="1036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0" name="Line 674"/>
              <p:cNvSpPr>
                <a:spLocks noChangeShapeType="1"/>
              </p:cNvSpPr>
              <p:nvPr/>
            </p:nvSpPr>
            <p:spPr bwMode="auto">
              <a:xfrm>
                <a:off x="392" y="2293"/>
                <a:ext cx="5127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1" name="Line 675"/>
              <p:cNvSpPr>
                <a:spLocks noChangeShapeType="1"/>
              </p:cNvSpPr>
              <p:nvPr/>
            </p:nvSpPr>
            <p:spPr bwMode="auto">
              <a:xfrm>
                <a:off x="392" y="1040"/>
                <a:ext cx="5127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2" name="Line 676"/>
              <p:cNvSpPr>
                <a:spLocks noChangeShapeType="1"/>
              </p:cNvSpPr>
              <p:nvPr/>
            </p:nvSpPr>
            <p:spPr bwMode="auto">
              <a:xfrm flipV="1">
                <a:off x="392" y="224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3" name="Line 677"/>
              <p:cNvSpPr>
                <a:spLocks noChangeShapeType="1"/>
              </p:cNvSpPr>
              <p:nvPr/>
            </p:nvSpPr>
            <p:spPr bwMode="auto">
              <a:xfrm flipV="1">
                <a:off x="1674" y="224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4" name="Line 678"/>
              <p:cNvSpPr>
                <a:spLocks noChangeShapeType="1"/>
              </p:cNvSpPr>
              <p:nvPr/>
            </p:nvSpPr>
            <p:spPr bwMode="auto">
              <a:xfrm flipV="1">
                <a:off x="2956" y="224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5" name="Line 679"/>
              <p:cNvSpPr>
                <a:spLocks noChangeShapeType="1"/>
              </p:cNvSpPr>
              <p:nvPr/>
            </p:nvSpPr>
            <p:spPr bwMode="auto">
              <a:xfrm flipV="1">
                <a:off x="4237" y="224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6" name="Line 680"/>
              <p:cNvSpPr>
                <a:spLocks noChangeShapeType="1"/>
              </p:cNvSpPr>
              <p:nvPr/>
            </p:nvSpPr>
            <p:spPr bwMode="auto">
              <a:xfrm flipV="1">
                <a:off x="5519" y="2242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7" name="Line 681"/>
              <p:cNvSpPr>
                <a:spLocks noChangeShapeType="1"/>
              </p:cNvSpPr>
              <p:nvPr/>
            </p:nvSpPr>
            <p:spPr bwMode="auto">
              <a:xfrm>
                <a:off x="392" y="104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8" name="Line 682"/>
              <p:cNvSpPr>
                <a:spLocks noChangeShapeType="1"/>
              </p:cNvSpPr>
              <p:nvPr/>
            </p:nvSpPr>
            <p:spPr bwMode="auto">
              <a:xfrm>
                <a:off x="1674" y="104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09" name="Line 683"/>
              <p:cNvSpPr>
                <a:spLocks noChangeShapeType="1"/>
              </p:cNvSpPr>
              <p:nvPr/>
            </p:nvSpPr>
            <p:spPr bwMode="auto">
              <a:xfrm>
                <a:off x="2956" y="104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0" name="Line 684"/>
              <p:cNvSpPr>
                <a:spLocks noChangeShapeType="1"/>
              </p:cNvSpPr>
              <p:nvPr/>
            </p:nvSpPr>
            <p:spPr bwMode="auto">
              <a:xfrm>
                <a:off x="4237" y="104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1" name="Line 685"/>
              <p:cNvSpPr>
                <a:spLocks noChangeShapeType="1"/>
              </p:cNvSpPr>
              <p:nvPr/>
            </p:nvSpPr>
            <p:spPr bwMode="auto">
              <a:xfrm>
                <a:off x="5519" y="1040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2" name="Line 686"/>
              <p:cNvSpPr>
                <a:spLocks noChangeShapeType="1"/>
              </p:cNvSpPr>
              <p:nvPr/>
            </p:nvSpPr>
            <p:spPr bwMode="auto">
              <a:xfrm flipV="1">
                <a:off x="392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3" name="Line 687"/>
              <p:cNvSpPr>
                <a:spLocks noChangeShapeType="1"/>
              </p:cNvSpPr>
              <p:nvPr/>
            </p:nvSpPr>
            <p:spPr bwMode="auto">
              <a:xfrm flipV="1">
                <a:off x="778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4" name="Line 688"/>
              <p:cNvSpPr>
                <a:spLocks noChangeShapeType="1"/>
              </p:cNvSpPr>
              <p:nvPr/>
            </p:nvSpPr>
            <p:spPr bwMode="auto">
              <a:xfrm flipV="1">
                <a:off x="1004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5" name="Line 689"/>
              <p:cNvSpPr>
                <a:spLocks noChangeShapeType="1"/>
              </p:cNvSpPr>
              <p:nvPr/>
            </p:nvSpPr>
            <p:spPr bwMode="auto">
              <a:xfrm flipV="1">
                <a:off x="1164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6" name="Line 690"/>
              <p:cNvSpPr>
                <a:spLocks noChangeShapeType="1"/>
              </p:cNvSpPr>
              <p:nvPr/>
            </p:nvSpPr>
            <p:spPr bwMode="auto">
              <a:xfrm flipV="1">
                <a:off x="1288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7" name="Line 691"/>
              <p:cNvSpPr>
                <a:spLocks noChangeShapeType="1"/>
              </p:cNvSpPr>
              <p:nvPr/>
            </p:nvSpPr>
            <p:spPr bwMode="auto">
              <a:xfrm flipV="1">
                <a:off x="1390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8" name="Line 692"/>
              <p:cNvSpPr>
                <a:spLocks noChangeShapeType="1"/>
              </p:cNvSpPr>
              <p:nvPr/>
            </p:nvSpPr>
            <p:spPr bwMode="auto">
              <a:xfrm flipV="1">
                <a:off x="1476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19" name="Line 693"/>
              <p:cNvSpPr>
                <a:spLocks noChangeShapeType="1"/>
              </p:cNvSpPr>
              <p:nvPr/>
            </p:nvSpPr>
            <p:spPr bwMode="auto">
              <a:xfrm flipV="1">
                <a:off x="1550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0" name="Line 694"/>
              <p:cNvSpPr>
                <a:spLocks noChangeShapeType="1"/>
              </p:cNvSpPr>
              <p:nvPr/>
            </p:nvSpPr>
            <p:spPr bwMode="auto">
              <a:xfrm flipV="1">
                <a:off x="1615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1" name="Line 695"/>
              <p:cNvSpPr>
                <a:spLocks noChangeShapeType="1"/>
              </p:cNvSpPr>
              <p:nvPr/>
            </p:nvSpPr>
            <p:spPr bwMode="auto">
              <a:xfrm flipV="1">
                <a:off x="1674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2" name="Line 696"/>
              <p:cNvSpPr>
                <a:spLocks noChangeShapeType="1"/>
              </p:cNvSpPr>
              <p:nvPr/>
            </p:nvSpPr>
            <p:spPr bwMode="auto">
              <a:xfrm flipV="1">
                <a:off x="2060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3" name="Line 697"/>
              <p:cNvSpPr>
                <a:spLocks noChangeShapeType="1"/>
              </p:cNvSpPr>
              <p:nvPr/>
            </p:nvSpPr>
            <p:spPr bwMode="auto">
              <a:xfrm flipV="1">
                <a:off x="2286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4" name="Line 698"/>
              <p:cNvSpPr>
                <a:spLocks noChangeShapeType="1"/>
              </p:cNvSpPr>
              <p:nvPr/>
            </p:nvSpPr>
            <p:spPr bwMode="auto">
              <a:xfrm flipV="1">
                <a:off x="2446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5" name="Line 699"/>
              <p:cNvSpPr>
                <a:spLocks noChangeShapeType="1"/>
              </p:cNvSpPr>
              <p:nvPr/>
            </p:nvSpPr>
            <p:spPr bwMode="auto">
              <a:xfrm flipV="1">
                <a:off x="2570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6" name="Line 700"/>
              <p:cNvSpPr>
                <a:spLocks noChangeShapeType="1"/>
              </p:cNvSpPr>
              <p:nvPr/>
            </p:nvSpPr>
            <p:spPr bwMode="auto">
              <a:xfrm flipV="1">
                <a:off x="2671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7" name="Line 701"/>
              <p:cNvSpPr>
                <a:spLocks noChangeShapeType="1"/>
              </p:cNvSpPr>
              <p:nvPr/>
            </p:nvSpPr>
            <p:spPr bwMode="auto">
              <a:xfrm flipV="1">
                <a:off x="2757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8" name="Line 702"/>
              <p:cNvSpPr>
                <a:spLocks noChangeShapeType="1"/>
              </p:cNvSpPr>
              <p:nvPr/>
            </p:nvSpPr>
            <p:spPr bwMode="auto">
              <a:xfrm flipV="1">
                <a:off x="2831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29" name="Line 703"/>
              <p:cNvSpPr>
                <a:spLocks noChangeShapeType="1"/>
              </p:cNvSpPr>
              <p:nvPr/>
            </p:nvSpPr>
            <p:spPr bwMode="auto">
              <a:xfrm flipV="1">
                <a:off x="2897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0" name="Line 704"/>
              <p:cNvSpPr>
                <a:spLocks noChangeShapeType="1"/>
              </p:cNvSpPr>
              <p:nvPr/>
            </p:nvSpPr>
            <p:spPr bwMode="auto">
              <a:xfrm flipV="1">
                <a:off x="2956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1" name="Line 705"/>
              <p:cNvSpPr>
                <a:spLocks noChangeShapeType="1"/>
              </p:cNvSpPr>
              <p:nvPr/>
            </p:nvSpPr>
            <p:spPr bwMode="auto">
              <a:xfrm flipV="1">
                <a:off x="3342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2" name="Line 706"/>
              <p:cNvSpPr>
                <a:spLocks noChangeShapeType="1"/>
              </p:cNvSpPr>
              <p:nvPr/>
            </p:nvSpPr>
            <p:spPr bwMode="auto">
              <a:xfrm flipV="1">
                <a:off x="3567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3" name="Line 707"/>
              <p:cNvSpPr>
                <a:spLocks noChangeShapeType="1"/>
              </p:cNvSpPr>
              <p:nvPr/>
            </p:nvSpPr>
            <p:spPr bwMode="auto">
              <a:xfrm flipV="1">
                <a:off x="3727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4" name="Line 708"/>
              <p:cNvSpPr>
                <a:spLocks noChangeShapeType="1"/>
              </p:cNvSpPr>
              <p:nvPr/>
            </p:nvSpPr>
            <p:spPr bwMode="auto">
              <a:xfrm flipV="1">
                <a:off x="3852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5" name="Line 709"/>
              <p:cNvSpPr>
                <a:spLocks noChangeShapeType="1"/>
              </p:cNvSpPr>
              <p:nvPr/>
            </p:nvSpPr>
            <p:spPr bwMode="auto">
              <a:xfrm flipV="1">
                <a:off x="3953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6" name="Line 710"/>
              <p:cNvSpPr>
                <a:spLocks noChangeShapeType="1"/>
              </p:cNvSpPr>
              <p:nvPr/>
            </p:nvSpPr>
            <p:spPr bwMode="auto">
              <a:xfrm flipV="1">
                <a:off x="4039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7" name="Line 711"/>
              <p:cNvSpPr>
                <a:spLocks noChangeShapeType="1"/>
              </p:cNvSpPr>
              <p:nvPr/>
            </p:nvSpPr>
            <p:spPr bwMode="auto">
              <a:xfrm flipV="1">
                <a:off x="4113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8" name="Line 712"/>
              <p:cNvSpPr>
                <a:spLocks noChangeShapeType="1"/>
              </p:cNvSpPr>
              <p:nvPr/>
            </p:nvSpPr>
            <p:spPr bwMode="auto">
              <a:xfrm flipV="1">
                <a:off x="4179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39" name="Line 713"/>
              <p:cNvSpPr>
                <a:spLocks noChangeShapeType="1"/>
              </p:cNvSpPr>
              <p:nvPr/>
            </p:nvSpPr>
            <p:spPr bwMode="auto">
              <a:xfrm flipV="1">
                <a:off x="4237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0" name="Line 714"/>
              <p:cNvSpPr>
                <a:spLocks noChangeShapeType="1"/>
              </p:cNvSpPr>
              <p:nvPr/>
            </p:nvSpPr>
            <p:spPr bwMode="auto">
              <a:xfrm flipV="1">
                <a:off x="4623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1" name="Line 715"/>
              <p:cNvSpPr>
                <a:spLocks noChangeShapeType="1"/>
              </p:cNvSpPr>
              <p:nvPr/>
            </p:nvSpPr>
            <p:spPr bwMode="auto">
              <a:xfrm flipV="1">
                <a:off x="4849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2" name="Line 716"/>
              <p:cNvSpPr>
                <a:spLocks noChangeShapeType="1"/>
              </p:cNvSpPr>
              <p:nvPr/>
            </p:nvSpPr>
            <p:spPr bwMode="auto">
              <a:xfrm flipV="1">
                <a:off x="5009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3" name="Line 717"/>
              <p:cNvSpPr>
                <a:spLocks noChangeShapeType="1"/>
              </p:cNvSpPr>
              <p:nvPr/>
            </p:nvSpPr>
            <p:spPr bwMode="auto">
              <a:xfrm flipV="1">
                <a:off x="5133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4" name="Line 718"/>
              <p:cNvSpPr>
                <a:spLocks noChangeShapeType="1"/>
              </p:cNvSpPr>
              <p:nvPr/>
            </p:nvSpPr>
            <p:spPr bwMode="auto">
              <a:xfrm flipV="1">
                <a:off x="5235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5" name="Line 719"/>
              <p:cNvSpPr>
                <a:spLocks noChangeShapeType="1"/>
              </p:cNvSpPr>
              <p:nvPr/>
            </p:nvSpPr>
            <p:spPr bwMode="auto">
              <a:xfrm flipV="1">
                <a:off x="5321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6" name="Line 720"/>
              <p:cNvSpPr>
                <a:spLocks noChangeShapeType="1"/>
              </p:cNvSpPr>
              <p:nvPr/>
            </p:nvSpPr>
            <p:spPr bwMode="auto">
              <a:xfrm flipV="1">
                <a:off x="5395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7" name="Line 721"/>
              <p:cNvSpPr>
                <a:spLocks noChangeShapeType="1"/>
              </p:cNvSpPr>
              <p:nvPr/>
            </p:nvSpPr>
            <p:spPr bwMode="auto">
              <a:xfrm flipV="1">
                <a:off x="5461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8" name="Line 722"/>
              <p:cNvSpPr>
                <a:spLocks noChangeShapeType="1"/>
              </p:cNvSpPr>
              <p:nvPr/>
            </p:nvSpPr>
            <p:spPr bwMode="auto">
              <a:xfrm flipV="1">
                <a:off x="5519" y="2268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49" name="Line 723"/>
              <p:cNvSpPr>
                <a:spLocks noChangeShapeType="1"/>
              </p:cNvSpPr>
              <p:nvPr/>
            </p:nvSpPr>
            <p:spPr bwMode="auto">
              <a:xfrm>
                <a:off x="392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0" name="Line 724"/>
              <p:cNvSpPr>
                <a:spLocks noChangeShapeType="1"/>
              </p:cNvSpPr>
              <p:nvPr/>
            </p:nvSpPr>
            <p:spPr bwMode="auto">
              <a:xfrm>
                <a:off x="778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1" name="Line 725"/>
              <p:cNvSpPr>
                <a:spLocks noChangeShapeType="1"/>
              </p:cNvSpPr>
              <p:nvPr/>
            </p:nvSpPr>
            <p:spPr bwMode="auto">
              <a:xfrm>
                <a:off x="1004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2" name="Line 726"/>
              <p:cNvSpPr>
                <a:spLocks noChangeShapeType="1"/>
              </p:cNvSpPr>
              <p:nvPr/>
            </p:nvSpPr>
            <p:spPr bwMode="auto">
              <a:xfrm>
                <a:off x="1164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3" name="Line 727"/>
              <p:cNvSpPr>
                <a:spLocks noChangeShapeType="1"/>
              </p:cNvSpPr>
              <p:nvPr/>
            </p:nvSpPr>
            <p:spPr bwMode="auto">
              <a:xfrm>
                <a:off x="1288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4" name="Line 728"/>
              <p:cNvSpPr>
                <a:spLocks noChangeShapeType="1"/>
              </p:cNvSpPr>
              <p:nvPr/>
            </p:nvSpPr>
            <p:spPr bwMode="auto">
              <a:xfrm>
                <a:off x="1390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5" name="Line 729"/>
              <p:cNvSpPr>
                <a:spLocks noChangeShapeType="1"/>
              </p:cNvSpPr>
              <p:nvPr/>
            </p:nvSpPr>
            <p:spPr bwMode="auto">
              <a:xfrm>
                <a:off x="1476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6" name="Line 730"/>
              <p:cNvSpPr>
                <a:spLocks noChangeShapeType="1"/>
              </p:cNvSpPr>
              <p:nvPr/>
            </p:nvSpPr>
            <p:spPr bwMode="auto">
              <a:xfrm>
                <a:off x="1550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7" name="Line 731"/>
              <p:cNvSpPr>
                <a:spLocks noChangeShapeType="1"/>
              </p:cNvSpPr>
              <p:nvPr/>
            </p:nvSpPr>
            <p:spPr bwMode="auto">
              <a:xfrm>
                <a:off x="1615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8" name="Line 732"/>
              <p:cNvSpPr>
                <a:spLocks noChangeShapeType="1"/>
              </p:cNvSpPr>
              <p:nvPr/>
            </p:nvSpPr>
            <p:spPr bwMode="auto">
              <a:xfrm>
                <a:off x="1674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59" name="Line 733"/>
              <p:cNvSpPr>
                <a:spLocks noChangeShapeType="1"/>
              </p:cNvSpPr>
              <p:nvPr/>
            </p:nvSpPr>
            <p:spPr bwMode="auto">
              <a:xfrm>
                <a:off x="2060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60" name="Line 734"/>
              <p:cNvSpPr>
                <a:spLocks noChangeShapeType="1"/>
              </p:cNvSpPr>
              <p:nvPr/>
            </p:nvSpPr>
            <p:spPr bwMode="auto">
              <a:xfrm>
                <a:off x="2286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8876" name="Group 936"/>
            <p:cNvGrpSpPr>
              <a:grpSpLocks/>
            </p:cNvGrpSpPr>
            <p:nvPr/>
          </p:nvGrpSpPr>
          <p:grpSpPr bwMode="auto">
            <a:xfrm>
              <a:off x="287338" y="1595433"/>
              <a:ext cx="8480431" cy="3895711"/>
              <a:chOff x="181" y="1005"/>
              <a:chExt cx="5342" cy="2454"/>
            </a:xfrm>
          </p:grpSpPr>
          <p:sp>
            <p:nvSpPr>
              <p:cNvPr id="19061" name="Line 736"/>
              <p:cNvSpPr>
                <a:spLocks noChangeShapeType="1"/>
              </p:cNvSpPr>
              <p:nvPr/>
            </p:nvSpPr>
            <p:spPr bwMode="auto">
              <a:xfrm>
                <a:off x="2446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62" name="Line 737"/>
              <p:cNvSpPr>
                <a:spLocks noChangeShapeType="1"/>
              </p:cNvSpPr>
              <p:nvPr/>
            </p:nvSpPr>
            <p:spPr bwMode="auto">
              <a:xfrm>
                <a:off x="2570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63" name="Line 738"/>
              <p:cNvSpPr>
                <a:spLocks noChangeShapeType="1"/>
              </p:cNvSpPr>
              <p:nvPr/>
            </p:nvSpPr>
            <p:spPr bwMode="auto">
              <a:xfrm>
                <a:off x="2671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64" name="Line 739"/>
              <p:cNvSpPr>
                <a:spLocks noChangeShapeType="1"/>
              </p:cNvSpPr>
              <p:nvPr/>
            </p:nvSpPr>
            <p:spPr bwMode="auto">
              <a:xfrm>
                <a:off x="2757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65" name="Line 740"/>
              <p:cNvSpPr>
                <a:spLocks noChangeShapeType="1"/>
              </p:cNvSpPr>
              <p:nvPr/>
            </p:nvSpPr>
            <p:spPr bwMode="auto">
              <a:xfrm>
                <a:off x="2831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66" name="Line 741"/>
              <p:cNvSpPr>
                <a:spLocks noChangeShapeType="1"/>
              </p:cNvSpPr>
              <p:nvPr/>
            </p:nvSpPr>
            <p:spPr bwMode="auto">
              <a:xfrm>
                <a:off x="2897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67" name="Line 742"/>
              <p:cNvSpPr>
                <a:spLocks noChangeShapeType="1"/>
              </p:cNvSpPr>
              <p:nvPr/>
            </p:nvSpPr>
            <p:spPr bwMode="auto">
              <a:xfrm>
                <a:off x="2956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68" name="Line 743"/>
              <p:cNvSpPr>
                <a:spLocks noChangeShapeType="1"/>
              </p:cNvSpPr>
              <p:nvPr/>
            </p:nvSpPr>
            <p:spPr bwMode="auto">
              <a:xfrm>
                <a:off x="3342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69" name="Line 744"/>
              <p:cNvSpPr>
                <a:spLocks noChangeShapeType="1"/>
              </p:cNvSpPr>
              <p:nvPr/>
            </p:nvSpPr>
            <p:spPr bwMode="auto">
              <a:xfrm>
                <a:off x="3567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0" name="Line 745"/>
              <p:cNvSpPr>
                <a:spLocks noChangeShapeType="1"/>
              </p:cNvSpPr>
              <p:nvPr/>
            </p:nvSpPr>
            <p:spPr bwMode="auto">
              <a:xfrm>
                <a:off x="3727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1" name="Line 746"/>
              <p:cNvSpPr>
                <a:spLocks noChangeShapeType="1"/>
              </p:cNvSpPr>
              <p:nvPr/>
            </p:nvSpPr>
            <p:spPr bwMode="auto">
              <a:xfrm>
                <a:off x="3852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2" name="Line 747"/>
              <p:cNvSpPr>
                <a:spLocks noChangeShapeType="1"/>
              </p:cNvSpPr>
              <p:nvPr/>
            </p:nvSpPr>
            <p:spPr bwMode="auto">
              <a:xfrm>
                <a:off x="3953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3" name="Line 748"/>
              <p:cNvSpPr>
                <a:spLocks noChangeShapeType="1"/>
              </p:cNvSpPr>
              <p:nvPr/>
            </p:nvSpPr>
            <p:spPr bwMode="auto">
              <a:xfrm>
                <a:off x="4039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4" name="Line 749"/>
              <p:cNvSpPr>
                <a:spLocks noChangeShapeType="1"/>
              </p:cNvSpPr>
              <p:nvPr/>
            </p:nvSpPr>
            <p:spPr bwMode="auto">
              <a:xfrm>
                <a:off x="4113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5" name="Line 750"/>
              <p:cNvSpPr>
                <a:spLocks noChangeShapeType="1"/>
              </p:cNvSpPr>
              <p:nvPr/>
            </p:nvSpPr>
            <p:spPr bwMode="auto">
              <a:xfrm>
                <a:off x="4179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6" name="Line 751"/>
              <p:cNvSpPr>
                <a:spLocks noChangeShapeType="1"/>
              </p:cNvSpPr>
              <p:nvPr/>
            </p:nvSpPr>
            <p:spPr bwMode="auto">
              <a:xfrm>
                <a:off x="4237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7" name="Line 752"/>
              <p:cNvSpPr>
                <a:spLocks noChangeShapeType="1"/>
              </p:cNvSpPr>
              <p:nvPr/>
            </p:nvSpPr>
            <p:spPr bwMode="auto">
              <a:xfrm>
                <a:off x="4623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8" name="Line 753"/>
              <p:cNvSpPr>
                <a:spLocks noChangeShapeType="1"/>
              </p:cNvSpPr>
              <p:nvPr/>
            </p:nvSpPr>
            <p:spPr bwMode="auto">
              <a:xfrm>
                <a:off x="4849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79" name="Line 754"/>
              <p:cNvSpPr>
                <a:spLocks noChangeShapeType="1"/>
              </p:cNvSpPr>
              <p:nvPr/>
            </p:nvSpPr>
            <p:spPr bwMode="auto">
              <a:xfrm>
                <a:off x="5009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0" name="Line 755"/>
              <p:cNvSpPr>
                <a:spLocks noChangeShapeType="1"/>
              </p:cNvSpPr>
              <p:nvPr/>
            </p:nvSpPr>
            <p:spPr bwMode="auto">
              <a:xfrm>
                <a:off x="5133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1" name="Line 756"/>
              <p:cNvSpPr>
                <a:spLocks noChangeShapeType="1"/>
              </p:cNvSpPr>
              <p:nvPr/>
            </p:nvSpPr>
            <p:spPr bwMode="auto">
              <a:xfrm>
                <a:off x="5235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2" name="Line 757"/>
              <p:cNvSpPr>
                <a:spLocks noChangeShapeType="1"/>
              </p:cNvSpPr>
              <p:nvPr/>
            </p:nvSpPr>
            <p:spPr bwMode="auto">
              <a:xfrm>
                <a:off x="5321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3" name="Line 758"/>
              <p:cNvSpPr>
                <a:spLocks noChangeShapeType="1"/>
              </p:cNvSpPr>
              <p:nvPr/>
            </p:nvSpPr>
            <p:spPr bwMode="auto">
              <a:xfrm>
                <a:off x="5395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4" name="Line 759"/>
              <p:cNvSpPr>
                <a:spLocks noChangeShapeType="1"/>
              </p:cNvSpPr>
              <p:nvPr/>
            </p:nvSpPr>
            <p:spPr bwMode="auto">
              <a:xfrm>
                <a:off x="5461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5" name="Line 760"/>
              <p:cNvSpPr>
                <a:spLocks noChangeShapeType="1"/>
              </p:cNvSpPr>
              <p:nvPr/>
            </p:nvSpPr>
            <p:spPr bwMode="auto">
              <a:xfrm>
                <a:off x="5519" y="1040"/>
                <a:ext cx="0" cy="25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6" name="Line 761"/>
              <p:cNvSpPr>
                <a:spLocks noChangeShapeType="1"/>
              </p:cNvSpPr>
              <p:nvPr/>
            </p:nvSpPr>
            <p:spPr bwMode="auto">
              <a:xfrm flipV="1">
                <a:off x="392" y="1040"/>
                <a:ext cx="0" cy="1253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7" name="Line 762"/>
              <p:cNvSpPr>
                <a:spLocks noChangeShapeType="1"/>
              </p:cNvSpPr>
              <p:nvPr/>
            </p:nvSpPr>
            <p:spPr bwMode="auto">
              <a:xfrm flipV="1">
                <a:off x="5519" y="1040"/>
                <a:ext cx="0" cy="1253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8" name="Line 763"/>
              <p:cNvSpPr>
                <a:spLocks noChangeShapeType="1"/>
              </p:cNvSpPr>
              <p:nvPr/>
            </p:nvSpPr>
            <p:spPr bwMode="auto">
              <a:xfrm>
                <a:off x="392" y="2293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9" name="Line 764"/>
              <p:cNvSpPr>
                <a:spLocks noChangeShapeType="1"/>
              </p:cNvSpPr>
              <p:nvPr/>
            </p:nvSpPr>
            <p:spPr bwMode="auto">
              <a:xfrm>
                <a:off x="392" y="2136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0" name="Line 765"/>
              <p:cNvSpPr>
                <a:spLocks noChangeShapeType="1"/>
              </p:cNvSpPr>
              <p:nvPr/>
            </p:nvSpPr>
            <p:spPr bwMode="auto">
              <a:xfrm>
                <a:off x="392" y="1980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1" name="Line 766"/>
              <p:cNvSpPr>
                <a:spLocks noChangeShapeType="1"/>
              </p:cNvSpPr>
              <p:nvPr/>
            </p:nvSpPr>
            <p:spPr bwMode="auto">
              <a:xfrm>
                <a:off x="392" y="1823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2" name="Line 767"/>
              <p:cNvSpPr>
                <a:spLocks noChangeShapeType="1"/>
              </p:cNvSpPr>
              <p:nvPr/>
            </p:nvSpPr>
            <p:spPr bwMode="auto">
              <a:xfrm>
                <a:off x="392" y="1666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3" name="Line 768"/>
              <p:cNvSpPr>
                <a:spLocks noChangeShapeType="1"/>
              </p:cNvSpPr>
              <p:nvPr/>
            </p:nvSpPr>
            <p:spPr bwMode="auto">
              <a:xfrm>
                <a:off x="392" y="1510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4" name="Line 769"/>
              <p:cNvSpPr>
                <a:spLocks noChangeShapeType="1"/>
              </p:cNvSpPr>
              <p:nvPr/>
            </p:nvSpPr>
            <p:spPr bwMode="auto">
              <a:xfrm>
                <a:off x="392" y="1353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5" name="Line 770"/>
              <p:cNvSpPr>
                <a:spLocks noChangeShapeType="1"/>
              </p:cNvSpPr>
              <p:nvPr/>
            </p:nvSpPr>
            <p:spPr bwMode="auto">
              <a:xfrm>
                <a:off x="392" y="1196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6" name="Line 771"/>
              <p:cNvSpPr>
                <a:spLocks noChangeShapeType="1"/>
              </p:cNvSpPr>
              <p:nvPr/>
            </p:nvSpPr>
            <p:spPr bwMode="auto">
              <a:xfrm>
                <a:off x="392" y="1040"/>
                <a:ext cx="52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7" name="Line 772"/>
              <p:cNvSpPr>
                <a:spLocks noChangeShapeType="1"/>
              </p:cNvSpPr>
              <p:nvPr/>
            </p:nvSpPr>
            <p:spPr bwMode="auto">
              <a:xfrm flipH="1">
                <a:off x="5468" y="2293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8" name="Line 773"/>
              <p:cNvSpPr>
                <a:spLocks noChangeShapeType="1"/>
              </p:cNvSpPr>
              <p:nvPr/>
            </p:nvSpPr>
            <p:spPr bwMode="auto">
              <a:xfrm flipH="1">
                <a:off x="5468" y="2136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99" name="Line 774"/>
              <p:cNvSpPr>
                <a:spLocks noChangeShapeType="1"/>
              </p:cNvSpPr>
              <p:nvPr/>
            </p:nvSpPr>
            <p:spPr bwMode="auto">
              <a:xfrm flipH="1">
                <a:off x="5468" y="198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0" name="Line 775"/>
              <p:cNvSpPr>
                <a:spLocks noChangeShapeType="1"/>
              </p:cNvSpPr>
              <p:nvPr/>
            </p:nvSpPr>
            <p:spPr bwMode="auto">
              <a:xfrm flipH="1">
                <a:off x="5468" y="1823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1" name="Line 776"/>
              <p:cNvSpPr>
                <a:spLocks noChangeShapeType="1"/>
              </p:cNvSpPr>
              <p:nvPr/>
            </p:nvSpPr>
            <p:spPr bwMode="auto">
              <a:xfrm flipH="1">
                <a:off x="5468" y="1666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2" name="Line 777"/>
              <p:cNvSpPr>
                <a:spLocks noChangeShapeType="1"/>
              </p:cNvSpPr>
              <p:nvPr/>
            </p:nvSpPr>
            <p:spPr bwMode="auto">
              <a:xfrm flipH="1">
                <a:off x="5468" y="151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3" name="Line 778"/>
              <p:cNvSpPr>
                <a:spLocks noChangeShapeType="1"/>
              </p:cNvSpPr>
              <p:nvPr/>
            </p:nvSpPr>
            <p:spPr bwMode="auto">
              <a:xfrm flipH="1">
                <a:off x="5468" y="1353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4" name="Line 779"/>
              <p:cNvSpPr>
                <a:spLocks noChangeShapeType="1"/>
              </p:cNvSpPr>
              <p:nvPr/>
            </p:nvSpPr>
            <p:spPr bwMode="auto">
              <a:xfrm flipH="1">
                <a:off x="5468" y="1196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5" name="Line 780"/>
              <p:cNvSpPr>
                <a:spLocks noChangeShapeType="1"/>
              </p:cNvSpPr>
              <p:nvPr/>
            </p:nvSpPr>
            <p:spPr bwMode="auto">
              <a:xfrm flipH="1">
                <a:off x="5468" y="1040"/>
                <a:ext cx="51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6" name="Rectangle 781"/>
              <p:cNvSpPr>
                <a:spLocks noChangeArrowheads="1"/>
              </p:cNvSpPr>
              <p:nvPr/>
            </p:nvSpPr>
            <p:spPr bwMode="auto">
              <a:xfrm>
                <a:off x="274" y="2258"/>
                <a:ext cx="101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-35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7" name="Rectangle 782"/>
              <p:cNvSpPr>
                <a:spLocks noChangeArrowheads="1"/>
              </p:cNvSpPr>
              <p:nvPr/>
            </p:nvSpPr>
            <p:spPr bwMode="auto">
              <a:xfrm>
                <a:off x="274" y="2102"/>
                <a:ext cx="101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8" name="Rectangle 783"/>
              <p:cNvSpPr>
                <a:spLocks noChangeArrowheads="1"/>
              </p:cNvSpPr>
              <p:nvPr/>
            </p:nvSpPr>
            <p:spPr bwMode="auto">
              <a:xfrm>
                <a:off x="274" y="1945"/>
                <a:ext cx="101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-25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09" name="Rectangle 784"/>
              <p:cNvSpPr>
                <a:spLocks noChangeArrowheads="1"/>
              </p:cNvSpPr>
              <p:nvPr/>
            </p:nvSpPr>
            <p:spPr bwMode="auto">
              <a:xfrm>
                <a:off x="274" y="1788"/>
                <a:ext cx="101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0" name="Rectangle 785"/>
              <p:cNvSpPr>
                <a:spLocks noChangeArrowheads="1"/>
              </p:cNvSpPr>
              <p:nvPr/>
            </p:nvSpPr>
            <p:spPr bwMode="auto">
              <a:xfrm>
                <a:off x="274" y="1632"/>
                <a:ext cx="101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-15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1" name="Rectangle 786"/>
              <p:cNvSpPr>
                <a:spLocks noChangeArrowheads="1"/>
              </p:cNvSpPr>
              <p:nvPr/>
            </p:nvSpPr>
            <p:spPr bwMode="auto">
              <a:xfrm>
                <a:off x="274" y="1475"/>
                <a:ext cx="101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2" name="Rectangle 787"/>
              <p:cNvSpPr>
                <a:spLocks noChangeArrowheads="1"/>
              </p:cNvSpPr>
              <p:nvPr/>
            </p:nvSpPr>
            <p:spPr bwMode="auto">
              <a:xfrm>
                <a:off x="309" y="1318"/>
                <a:ext cx="63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-5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3" name="Rectangle 788"/>
              <p:cNvSpPr>
                <a:spLocks noChangeArrowheads="1"/>
              </p:cNvSpPr>
              <p:nvPr/>
            </p:nvSpPr>
            <p:spPr bwMode="auto">
              <a:xfrm>
                <a:off x="330" y="1162"/>
                <a:ext cx="3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4" name="Rectangle 789"/>
              <p:cNvSpPr>
                <a:spLocks noChangeArrowheads="1"/>
              </p:cNvSpPr>
              <p:nvPr/>
            </p:nvSpPr>
            <p:spPr bwMode="auto">
              <a:xfrm>
                <a:off x="330" y="1005"/>
                <a:ext cx="3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666666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5" name="Rectangle 790"/>
              <p:cNvSpPr>
                <a:spLocks noChangeArrowheads="1"/>
              </p:cNvSpPr>
              <p:nvPr/>
            </p:nvSpPr>
            <p:spPr bwMode="auto">
              <a:xfrm rot="16200000">
                <a:off x="193" y="1805"/>
                <a:ext cx="68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6" name="Rectangle 791"/>
              <p:cNvSpPr>
                <a:spLocks noChangeArrowheads="1"/>
              </p:cNvSpPr>
              <p:nvPr/>
            </p:nvSpPr>
            <p:spPr bwMode="auto">
              <a:xfrm rot="16200000">
                <a:off x="209" y="1762"/>
                <a:ext cx="36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7" name="Rectangle 792"/>
              <p:cNvSpPr>
                <a:spLocks noChangeArrowheads="1"/>
              </p:cNvSpPr>
              <p:nvPr/>
            </p:nvSpPr>
            <p:spPr bwMode="auto">
              <a:xfrm rot="16200000">
                <a:off x="209" y="1725"/>
                <a:ext cx="36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8" name="Rectangle 793"/>
              <p:cNvSpPr>
                <a:spLocks noChangeArrowheads="1"/>
              </p:cNvSpPr>
              <p:nvPr/>
            </p:nvSpPr>
            <p:spPr bwMode="auto">
              <a:xfrm rot="16200000">
                <a:off x="207" y="1686"/>
                <a:ext cx="40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19" name="Rectangle 794"/>
              <p:cNvSpPr>
                <a:spLocks noChangeArrowheads="1"/>
              </p:cNvSpPr>
              <p:nvPr/>
            </p:nvSpPr>
            <p:spPr bwMode="auto">
              <a:xfrm rot="16200000">
                <a:off x="217" y="1658"/>
                <a:ext cx="20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0" name="Rectangle 795"/>
              <p:cNvSpPr>
                <a:spLocks noChangeArrowheads="1"/>
              </p:cNvSpPr>
              <p:nvPr/>
            </p:nvSpPr>
            <p:spPr bwMode="auto">
              <a:xfrm rot="16200000">
                <a:off x="215" y="1640"/>
                <a:ext cx="24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1" name="Rectangle 796"/>
              <p:cNvSpPr>
                <a:spLocks noChangeArrowheads="1"/>
              </p:cNvSpPr>
              <p:nvPr/>
            </p:nvSpPr>
            <p:spPr bwMode="auto">
              <a:xfrm rot="16200000">
                <a:off x="207" y="1610"/>
                <a:ext cx="40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2" name="Rectangle 797"/>
              <p:cNvSpPr>
                <a:spLocks noChangeArrowheads="1"/>
              </p:cNvSpPr>
              <p:nvPr/>
            </p:nvSpPr>
            <p:spPr bwMode="auto">
              <a:xfrm rot="16200000">
                <a:off x="207" y="1572"/>
                <a:ext cx="40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3" name="Rectangle 798"/>
              <p:cNvSpPr>
                <a:spLocks noChangeArrowheads="1"/>
              </p:cNvSpPr>
              <p:nvPr/>
            </p:nvSpPr>
            <p:spPr bwMode="auto">
              <a:xfrm rot="16200000">
                <a:off x="211" y="1535"/>
                <a:ext cx="32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4" name="Rectangle 799"/>
              <p:cNvSpPr>
                <a:spLocks noChangeArrowheads="1"/>
              </p:cNvSpPr>
              <p:nvPr/>
            </p:nvSpPr>
            <p:spPr bwMode="auto">
              <a:xfrm rot="16200000">
                <a:off x="218" y="1508"/>
                <a:ext cx="18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5" name="Rectangle 800"/>
              <p:cNvSpPr>
                <a:spLocks noChangeArrowheads="1"/>
              </p:cNvSpPr>
              <p:nvPr/>
            </p:nvSpPr>
            <p:spPr bwMode="auto">
              <a:xfrm rot="16200000">
                <a:off x="215" y="1493"/>
                <a:ext cx="24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6" name="Rectangle 801"/>
              <p:cNvSpPr>
                <a:spLocks noChangeArrowheads="1"/>
              </p:cNvSpPr>
              <p:nvPr/>
            </p:nvSpPr>
            <p:spPr bwMode="auto">
              <a:xfrm rot="16200000">
                <a:off x="207" y="1464"/>
                <a:ext cx="40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7" name="Rectangle 802"/>
              <p:cNvSpPr>
                <a:spLocks noChangeArrowheads="1"/>
              </p:cNvSpPr>
              <p:nvPr/>
            </p:nvSpPr>
            <p:spPr bwMode="auto">
              <a:xfrm rot="16200000">
                <a:off x="203" y="1421"/>
                <a:ext cx="48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8" name="Rectangle 803"/>
              <p:cNvSpPr>
                <a:spLocks noChangeArrowheads="1"/>
              </p:cNvSpPr>
              <p:nvPr/>
            </p:nvSpPr>
            <p:spPr bwMode="auto">
              <a:xfrm rot="16200000">
                <a:off x="215" y="1389"/>
                <a:ext cx="24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9" name="Freeform 804"/>
              <p:cNvSpPr>
                <a:spLocks/>
              </p:cNvSpPr>
              <p:nvPr/>
            </p:nvSpPr>
            <p:spPr bwMode="auto">
              <a:xfrm>
                <a:off x="392" y="1164"/>
                <a:ext cx="5128" cy="744"/>
              </a:xfrm>
              <a:custGeom>
                <a:avLst/>
                <a:gdLst>
                  <a:gd name="T0" fmla="*/ 0 w 5128"/>
                  <a:gd name="T1" fmla="*/ 32 h 744"/>
                  <a:gd name="T2" fmla="*/ 71 w 5128"/>
                  <a:gd name="T3" fmla="*/ 32 h 744"/>
                  <a:gd name="T4" fmla="*/ 158 w 5128"/>
                  <a:gd name="T5" fmla="*/ 32 h 744"/>
                  <a:gd name="T6" fmla="*/ 244 w 5128"/>
                  <a:gd name="T7" fmla="*/ 32 h 744"/>
                  <a:gd name="T8" fmla="*/ 330 w 5128"/>
                  <a:gd name="T9" fmla="*/ 32 h 744"/>
                  <a:gd name="T10" fmla="*/ 416 w 5128"/>
                  <a:gd name="T11" fmla="*/ 32 h 744"/>
                  <a:gd name="T12" fmla="*/ 502 w 5128"/>
                  <a:gd name="T13" fmla="*/ 32 h 744"/>
                  <a:gd name="T14" fmla="*/ 588 w 5128"/>
                  <a:gd name="T15" fmla="*/ 32 h 744"/>
                  <a:gd name="T16" fmla="*/ 674 w 5128"/>
                  <a:gd name="T17" fmla="*/ 32 h 744"/>
                  <a:gd name="T18" fmla="*/ 761 w 5128"/>
                  <a:gd name="T19" fmla="*/ 32 h 744"/>
                  <a:gd name="T20" fmla="*/ 847 w 5128"/>
                  <a:gd name="T21" fmla="*/ 32 h 744"/>
                  <a:gd name="T22" fmla="*/ 933 w 5128"/>
                  <a:gd name="T23" fmla="*/ 32 h 744"/>
                  <a:gd name="T24" fmla="*/ 1019 w 5128"/>
                  <a:gd name="T25" fmla="*/ 32 h 744"/>
                  <a:gd name="T26" fmla="*/ 1105 w 5128"/>
                  <a:gd name="T27" fmla="*/ 32 h 744"/>
                  <a:gd name="T28" fmla="*/ 1191 w 5128"/>
                  <a:gd name="T29" fmla="*/ 32 h 744"/>
                  <a:gd name="T30" fmla="*/ 1277 w 5128"/>
                  <a:gd name="T31" fmla="*/ 32 h 744"/>
                  <a:gd name="T32" fmla="*/ 1364 w 5128"/>
                  <a:gd name="T33" fmla="*/ 32 h 744"/>
                  <a:gd name="T34" fmla="*/ 1449 w 5128"/>
                  <a:gd name="T35" fmla="*/ 32 h 744"/>
                  <a:gd name="T36" fmla="*/ 1536 w 5128"/>
                  <a:gd name="T37" fmla="*/ 32 h 744"/>
                  <a:gd name="T38" fmla="*/ 1622 w 5128"/>
                  <a:gd name="T39" fmla="*/ 32 h 744"/>
                  <a:gd name="T40" fmla="*/ 1708 w 5128"/>
                  <a:gd name="T41" fmla="*/ 31 h 744"/>
                  <a:gd name="T42" fmla="*/ 1794 w 5128"/>
                  <a:gd name="T43" fmla="*/ 31 h 744"/>
                  <a:gd name="T44" fmla="*/ 1880 w 5128"/>
                  <a:gd name="T45" fmla="*/ 31 h 744"/>
                  <a:gd name="T46" fmla="*/ 1966 w 5128"/>
                  <a:gd name="T47" fmla="*/ 30 h 744"/>
                  <a:gd name="T48" fmla="*/ 2052 w 5128"/>
                  <a:gd name="T49" fmla="*/ 29 h 744"/>
                  <a:gd name="T50" fmla="*/ 2139 w 5128"/>
                  <a:gd name="T51" fmla="*/ 28 h 744"/>
                  <a:gd name="T52" fmla="*/ 2225 w 5128"/>
                  <a:gd name="T53" fmla="*/ 26 h 744"/>
                  <a:gd name="T54" fmla="*/ 2311 w 5128"/>
                  <a:gd name="T55" fmla="*/ 24 h 744"/>
                  <a:gd name="T56" fmla="*/ 2397 w 5128"/>
                  <a:gd name="T57" fmla="*/ 22 h 744"/>
                  <a:gd name="T58" fmla="*/ 2483 w 5128"/>
                  <a:gd name="T59" fmla="*/ 19 h 744"/>
                  <a:gd name="T60" fmla="*/ 2569 w 5128"/>
                  <a:gd name="T61" fmla="*/ 15 h 744"/>
                  <a:gd name="T62" fmla="*/ 2655 w 5128"/>
                  <a:gd name="T63" fmla="*/ 12 h 744"/>
                  <a:gd name="T64" fmla="*/ 2742 w 5128"/>
                  <a:gd name="T65" fmla="*/ 8 h 744"/>
                  <a:gd name="T66" fmla="*/ 2828 w 5128"/>
                  <a:gd name="T67" fmla="*/ 4 h 744"/>
                  <a:gd name="T68" fmla="*/ 2914 w 5128"/>
                  <a:gd name="T69" fmla="*/ 2 h 744"/>
                  <a:gd name="T70" fmla="*/ 3000 w 5128"/>
                  <a:gd name="T71" fmla="*/ 0 h 744"/>
                  <a:gd name="T72" fmla="*/ 3086 w 5128"/>
                  <a:gd name="T73" fmla="*/ 1 h 744"/>
                  <a:gd name="T74" fmla="*/ 3172 w 5128"/>
                  <a:gd name="T75" fmla="*/ 4 h 744"/>
                  <a:gd name="T76" fmla="*/ 3258 w 5128"/>
                  <a:gd name="T77" fmla="*/ 11 h 744"/>
                  <a:gd name="T78" fmla="*/ 3345 w 5128"/>
                  <a:gd name="T79" fmla="*/ 21 h 744"/>
                  <a:gd name="T80" fmla="*/ 3431 w 5128"/>
                  <a:gd name="T81" fmla="*/ 35 h 744"/>
                  <a:gd name="T82" fmla="*/ 3517 w 5128"/>
                  <a:gd name="T83" fmla="*/ 52 h 744"/>
                  <a:gd name="T84" fmla="*/ 3603 w 5128"/>
                  <a:gd name="T85" fmla="*/ 74 h 744"/>
                  <a:gd name="T86" fmla="*/ 3689 w 5128"/>
                  <a:gd name="T87" fmla="*/ 99 h 744"/>
                  <a:gd name="T88" fmla="*/ 3775 w 5128"/>
                  <a:gd name="T89" fmla="*/ 127 h 744"/>
                  <a:gd name="T90" fmla="*/ 3861 w 5128"/>
                  <a:gd name="T91" fmla="*/ 159 h 744"/>
                  <a:gd name="T92" fmla="*/ 3947 w 5128"/>
                  <a:gd name="T93" fmla="*/ 192 h 744"/>
                  <a:gd name="T94" fmla="*/ 4034 w 5128"/>
                  <a:gd name="T95" fmla="*/ 228 h 744"/>
                  <a:gd name="T96" fmla="*/ 4120 w 5128"/>
                  <a:gd name="T97" fmla="*/ 265 h 744"/>
                  <a:gd name="T98" fmla="*/ 4206 w 5128"/>
                  <a:gd name="T99" fmla="*/ 303 h 744"/>
                  <a:gd name="T100" fmla="*/ 4292 w 5128"/>
                  <a:gd name="T101" fmla="*/ 343 h 744"/>
                  <a:gd name="T102" fmla="*/ 4378 w 5128"/>
                  <a:gd name="T103" fmla="*/ 383 h 744"/>
                  <a:gd name="T104" fmla="*/ 4464 w 5128"/>
                  <a:gd name="T105" fmla="*/ 423 h 744"/>
                  <a:gd name="T106" fmla="*/ 4550 w 5128"/>
                  <a:gd name="T107" fmla="*/ 464 h 744"/>
                  <a:gd name="T108" fmla="*/ 4637 w 5128"/>
                  <a:gd name="T109" fmla="*/ 505 h 744"/>
                  <a:gd name="T110" fmla="*/ 4723 w 5128"/>
                  <a:gd name="T111" fmla="*/ 547 h 744"/>
                  <a:gd name="T112" fmla="*/ 4809 w 5128"/>
                  <a:gd name="T113" fmla="*/ 588 h 744"/>
                  <a:gd name="T114" fmla="*/ 4895 w 5128"/>
                  <a:gd name="T115" fmla="*/ 630 h 744"/>
                  <a:gd name="T116" fmla="*/ 4981 w 5128"/>
                  <a:gd name="T117" fmla="*/ 672 h 744"/>
                  <a:gd name="T118" fmla="*/ 5067 w 5128"/>
                  <a:gd name="T119" fmla="*/ 714 h 744"/>
                  <a:gd name="T120" fmla="*/ 5128 w 5128"/>
                  <a:gd name="T121" fmla="*/ 744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128" h="744">
                    <a:moveTo>
                      <a:pt x="0" y="32"/>
                    </a:moveTo>
                    <a:lnTo>
                      <a:pt x="71" y="32"/>
                    </a:lnTo>
                    <a:lnTo>
                      <a:pt x="158" y="32"/>
                    </a:lnTo>
                    <a:lnTo>
                      <a:pt x="244" y="32"/>
                    </a:lnTo>
                    <a:lnTo>
                      <a:pt x="330" y="32"/>
                    </a:lnTo>
                    <a:lnTo>
                      <a:pt x="416" y="32"/>
                    </a:lnTo>
                    <a:lnTo>
                      <a:pt x="502" y="32"/>
                    </a:lnTo>
                    <a:lnTo>
                      <a:pt x="588" y="32"/>
                    </a:lnTo>
                    <a:lnTo>
                      <a:pt x="674" y="32"/>
                    </a:lnTo>
                    <a:lnTo>
                      <a:pt x="761" y="32"/>
                    </a:lnTo>
                    <a:lnTo>
                      <a:pt x="847" y="32"/>
                    </a:lnTo>
                    <a:lnTo>
                      <a:pt x="933" y="32"/>
                    </a:lnTo>
                    <a:lnTo>
                      <a:pt x="1019" y="32"/>
                    </a:lnTo>
                    <a:lnTo>
                      <a:pt x="1105" y="32"/>
                    </a:lnTo>
                    <a:lnTo>
                      <a:pt x="1191" y="32"/>
                    </a:lnTo>
                    <a:lnTo>
                      <a:pt x="1277" y="32"/>
                    </a:lnTo>
                    <a:lnTo>
                      <a:pt x="1364" y="32"/>
                    </a:lnTo>
                    <a:lnTo>
                      <a:pt x="1449" y="32"/>
                    </a:lnTo>
                    <a:lnTo>
                      <a:pt x="1536" y="32"/>
                    </a:lnTo>
                    <a:lnTo>
                      <a:pt x="1622" y="32"/>
                    </a:lnTo>
                    <a:lnTo>
                      <a:pt x="1708" y="31"/>
                    </a:lnTo>
                    <a:lnTo>
                      <a:pt x="1794" y="31"/>
                    </a:lnTo>
                    <a:lnTo>
                      <a:pt x="1880" y="31"/>
                    </a:lnTo>
                    <a:lnTo>
                      <a:pt x="1966" y="30"/>
                    </a:lnTo>
                    <a:lnTo>
                      <a:pt x="2052" y="29"/>
                    </a:lnTo>
                    <a:lnTo>
                      <a:pt x="2139" y="28"/>
                    </a:lnTo>
                    <a:lnTo>
                      <a:pt x="2225" y="26"/>
                    </a:lnTo>
                    <a:lnTo>
                      <a:pt x="2311" y="24"/>
                    </a:lnTo>
                    <a:lnTo>
                      <a:pt x="2397" y="22"/>
                    </a:lnTo>
                    <a:lnTo>
                      <a:pt x="2483" y="19"/>
                    </a:lnTo>
                    <a:lnTo>
                      <a:pt x="2569" y="15"/>
                    </a:lnTo>
                    <a:lnTo>
                      <a:pt x="2655" y="12"/>
                    </a:lnTo>
                    <a:lnTo>
                      <a:pt x="2742" y="8"/>
                    </a:lnTo>
                    <a:lnTo>
                      <a:pt x="2828" y="4"/>
                    </a:lnTo>
                    <a:lnTo>
                      <a:pt x="2914" y="2"/>
                    </a:lnTo>
                    <a:lnTo>
                      <a:pt x="3000" y="0"/>
                    </a:lnTo>
                    <a:lnTo>
                      <a:pt x="3086" y="1"/>
                    </a:lnTo>
                    <a:lnTo>
                      <a:pt x="3172" y="4"/>
                    </a:lnTo>
                    <a:lnTo>
                      <a:pt x="3258" y="11"/>
                    </a:lnTo>
                    <a:lnTo>
                      <a:pt x="3345" y="21"/>
                    </a:lnTo>
                    <a:lnTo>
                      <a:pt x="3431" y="35"/>
                    </a:lnTo>
                    <a:lnTo>
                      <a:pt x="3517" y="52"/>
                    </a:lnTo>
                    <a:lnTo>
                      <a:pt x="3603" y="74"/>
                    </a:lnTo>
                    <a:lnTo>
                      <a:pt x="3689" y="99"/>
                    </a:lnTo>
                    <a:lnTo>
                      <a:pt x="3775" y="127"/>
                    </a:lnTo>
                    <a:lnTo>
                      <a:pt x="3861" y="159"/>
                    </a:lnTo>
                    <a:lnTo>
                      <a:pt x="3947" y="192"/>
                    </a:lnTo>
                    <a:lnTo>
                      <a:pt x="4034" y="228"/>
                    </a:lnTo>
                    <a:lnTo>
                      <a:pt x="4120" y="265"/>
                    </a:lnTo>
                    <a:lnTo>
                      <a:pt x="4206" y="303"/>
                    </a:lnTo>
                    <a:lnTo>
                      <a:pt x="4292" y="343"/>
                    </a:lnTo>
                    <a:lnTo>
                      <a:pt x="4378" y="383"/>
                    </a:lnTo>
                    <a:lnTo>
                      <a:pt x="4464" y="423"/>
                    </a:lnTo>
                    <a:lnTo>
                      <a:pt x="4550" y="464"/>
                    </a:lnTo>
                    <a:lnTo>
                      <a:pt x="4637" y="505"/>
                    </a:lnTo>
                    <a:lnTo>
                      <a:pt x="4723" y="547"/>
                    </a:lnTo>
                    <a:lnTo>
                      <a:pt x="4809" y="588"/>
                    </a:lnTo>
                    <a:lnTo>
                      <a:pt x="4895" y="630"/>
                    </a:lnTo>
                    <a:lnTo>
                      <a:pt x="4981" y="672"/>
                    </a:lnTo>
                    <a:lnTo>
                      <a:pt x="5067" y="714"/>
                    </a:lnTo>
                    <a:lnTo>
                      <a:pt x="5128" y="744"/>
                    </a:lnTo>
                  </a:path>
                </a:pathLst>
              </a:custGeom>
              <a:noFill/>
              <a:ln w="19050" cap="flat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0" name="Freeform 805"/>
              <p:cNvSpPr>
                <a:spLocks/>
              </p:cNvSpPr>
              <p:nvPr/>
            </p:nvSpPr>
            <p:spPr bwMode="auto">
              <a:xfrm>
                <a:off x="392" y="1196"/>
                <a:ext cx="5128" cy="961"/>
              </a:xfrm>
              <a:custGeom>
                <a:avLst/>
                <a:gdLst>
                  <a:gd name="T0" fmla="*/ 0 w 5128"/>
                  <a:gd name="T1" fmla="*/ 0 h 961"/>
                  <a:gd name="T2" fmla="*/ 71 w 5128"/>
                  <a:gd name="T3" fmla="*/ 0 h 961"/>
                  <a:gd name="T4" fmla="*/ 158 w 5128"/>
                  <a:gd name="T5" fmla="*/ 0 h 961"/>
                  <a:gd name="T6" fmla="*/ 244 w 5128"/>
                  <a:gd name="T7" fmla="*/ 0 h 961"/>
                  <a:gd name="T8" fmla="*/ 330 w 5128"/>
                  <a:gd name="T9" fmla="*/ 1 h 961"/>
                  <a:gd name="T10" fmla="*/ 416 w 5128"/>
                  <a:gd name="T11" fmla="*/ 1 h 961"/>
                  <a:gd name="T12" fmla="*/ 502 w 5128"/>
                  <a:gd name="T13" fmla="*/ 1 h 961"/>
                  <a:gd name="T14" fmla="*/ 588 w 5128"/>
                  <a:gd name="T15" fmla="*/ 1 h 961"/>
                  <a:gd name="T16" fmla="*/ 674 w 5128"/>
                  <a:gd name="T17" fmla="*/ 1 h 961"/>
                  <a:gd name="T18" fmla="*/ 761 w 5128"/>
                  <a:gd name="T19" fmla="*/ 1 h 961"/>
                  <a:gd name="T20" fmla="*/ 847 w 5128"/>
                  <a:gd name="T21" fmla="*/ 1 h 961"/>
                  <a:gd name="T22" fmla="*/ 933 w 5128"/>
                  <a:gd name="T23" fmla="*/ 1 h 961"/>
                  <a:gd name="T24" fmla="*/ 1019 w 5128"/>
                  <a:gd name="T25" fmla="*/ 1 h 961"/>
                  <a:gd name="T26" fmla="*/ 1105 w 5128"/>
                  <a:gd name="T27" fmla="*/ 1 h 961"/>
                  <a:gd name="T28" fmla="*/ 1191 w 5128"/>
                  <a:gd name="T29" fmla="*/ 1 h 961"/>
                  <a:gd name="T30" fmla="*/ 1277 w 5128"/>
                  <a:gd name="T31" fmla="*/ 1 h 961"/>
                  <a:gd name="T32" fmla="*/ 1364 w 5128"/>
                  <a:gd name="T33" fmla="*/ 1 h 961"/>
                  <a:gd name="T34" fmla="*/ 1449 w 5128"/>
                  <a:gd name="T35" fmla="*/ 1 h 961"/>
                  <a:gd name="T36" fmla="*/ 1536 w 5128"/>
                  <a:gd name="T37" fmla="*/ 1 h 961"/>
                  <a:gd name="T38" fmla="*/ 1622 w 5128"/>
                  <a:gd name="T39" fmla="*/ 1 h 961"/>
                  <a:gd name="T40" fmla="*/ 1708 w 5128"/>
                  <a:gd name="T41" fmla="*/ 2 h 961"/>
                  <a:gd name="T42" fmla="*/ 1794 w 5128"/>
                  <a:gd name="T43" fmla="*/ 2 h 961"/>
                  <a:gd name="T44" fmla="*/ 1880 w 5128"/>
                  <a:gd name="T45" fmla="*/ 2 h 961"/>
                  <a:gd name="T46" fmla="*/ 1966 w 5128"/>
                  <a:gd name="T47" fmla="*/ 3 h 961"/>
                  <a:gd name="T48" fmla="*/ 2052 w 5128"/>
                  <a:gd name="T49" fmla="*/ 4 h 961"/>
                  <a:gd name="T50" fmla="*/ 2139 w 5128"/>
                  <a:gd name="T51" fmla="*/ 5 h 961"/>
                  <a:gd name="T52" fmla="*/ 2225 w 5128"/>
                  <a:gd name="T53" fmla="*/ 7 h 961"/>
                  <a:gd name="T54" fmla="*/ 2311 w 5128"/>
                  <a:gd name="T55" fmla="*/ 9 h 961"/>
                  <a:gd name="T56" fmla="*/ 2397 w 5128"/>
                  <a:gd name="T57" fmla="*/ 12 h 961"/>
                  <a:gd name="T58" fmla="*/ 2483 w 5128"/>
                  <a:gd name="T59" fmla="*/ 16 h 961"/>
                  <a:gd name="T60" fmla="*/ 2569 w 5128"/>
                  <a:gd name="T61" fmla="*/ 21 h 961"/>
                  <a:gd name="T62" fmla="*/ 2655 w 5128"/>
                  <a:gd name="T63" fmla="*/ 28 h 961"/>
                  <a:gd name="T64" fmla="*/ 2742 w 5128"/>
                  <a:gd name="T65" fmla="*/ 36 h 961"/>
                  <a:gd name="T66" fmla="*/ 2828 w 5128"/>
                  <a:gd name="T67" fmla="*/ 47 h 961"/>
                  <a:gd name="T68" fmla="*/ 2914 w 5128"/>
                  <a:gd name="T69" fmla="*/ 61 h 961"/>
                  <a:gd name="T70" fmla="*/ 3000 w 5128"/>
                  <a:gd name="T71" fmla="*/ 77 h 961"/>
                  <a:gd name="T72" fmla="*/ 3086 w 5128"/>
                  <a:gd name="T73" fmla="*/ 95 h 961"/>
                  <a:gd name="T74" fmla="*/ 3172 w 5128"/>
                  <a:gd name="T75" fmla="*/ 117 h 961"/>
                  <a:gd name="T76" fmla="*/ 3258 w 5128"/>
                  <a:gd name="T77" fmla="*/ 140 h 961"/>
                  <a:gd name="T78" fmla="*/ 3345 w 5128"/>
                  <a:gd name="T79" fmla="*/ 166 h 961"/>
                  <a:gd name="T80" fmla="*/ 3431 w 5128"/>
                  <a:gd name="T81" fmla="*/ 194 h 961"/>
                  <a:gd name="T82" fmla="*/ 3517 w 5128"/>
                  <a:gd name="T83" fmla="*/ 224 h 961"/>
                  <a:gd name="T84" fmla="*/ 3603 w 5128"/>
                  <a:gd name="T85" fmla="*/ 255 h 961"/>
                  <a:gd name="T86" fmla="*/ 3689 w 5128"/>
                  <a:gd name="T87" fmla="*/ 289 h 961"/>
                  <a:gd name="T88" fmla="*/ 3775 w 5128"/>
                  <a:gd name="T89" fmla="*/ 324 h 961"/>
                  <a:gd name="T90" fmla="*/ 3861 w 5128"/>
                  <a:gd name="T91" fmla="*/ 360 h 961"/>
                  <a:gd name="T92" fmla="*/ 3947 w 5128"/>
                  <a:gd name="T93" fmla="*/ 398 h 961"/>
                  <a:gd name="T94" fmla="*/ 4034 w 5128"/>
                  <a:gd name="T95" fmla="*/ 436 h 961"/>
                  <a:gd name="T96" fmla="*/ 4120 w 5128"/>
                  <a:gd name="T97" fmla="*/ 476 h 961"/>
                  <a:gd name="T98" fmla="*/ 4206 w 5128"/>
                  <a:gd name="T99" fmla="*/ 516 h 961"/>
                  <a:gd name="T100" fmla="*/ 4292 w 5128"/>
                  <a:gd name="T101" fmla="*/ 556 h 961"/>
                  <a:gd name="T102" fmla="*/ 4378 w 5128"/>
                  <a:gd name="T103" fmla="*/ 597 h 961"/>
                  <a:gd name="T104" fmla="*/ 4464 w 5128"/>
                  <a:gd name="T105" fmla="*/ 639 h 961"/>
                  <a:gd name="T106" fmla="*/ 4550 w 5128"/>
                  <a:gd name="T107" fmla="*/ 680 h 961"/>
                  <a:gd name="T108" fmla="*/ 4637 w 5128"/>
                  <a:gd name="T109" fmla="*/ 722 h 961"/>
                  <a:gd name="T110" fmla="*/ 4723 w 5128"/>
                  <a:gd name="T111" fmla="*/ 763 h 961"/>
                  <a:gd name="T112" fmla="*/ 4809 w 5128"/>
                  <a:gd name="T113" fmla="*/ 805 h 961"/>
                  <a:gd name="T114" fmla="*/ 4895 w 5128"/>
                  <a:gd name="T115" fmla="*/ 847 h 961"/>
                  <a:gd name="T116" fmla="*/ 4981 w 5128"/>
                  <a:gd name="T117" fmla="*/ 889 h 961"/>
                  <a:gd name="T118" fmla="*/ 5067 w 5128"/>
                  <a:gd name="T119" fmla="*/ 931 h 961"/>
                  <a:gd name="T120" fmla="*/ 5128 w 5128"/>
                  <a:gd name="T121" fmla="*/ 961 h 9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128" h="961">
                    <a:moveTo>
                      <a:pt x="0" y="0"/>
                    </a:moveTo>
                    <a:lnTo>
                      <a:pt x="71" y="0"/>
                    </a:lnTo>
                    <a:lnTo>
                      <a:pt x="158" y="0"/>
                    </a:lnTo>
                    <a:lnTo>
                      <a:pt x="244" y="0"/>
                    </a:lnTo>
                    <a:lnTo>
                      <a:pt x="330" y="1"/>
                    </a:lnTo>
                    <a:lnTo>
                      <a:pt x="416" y="1"/>
                    </a:lnTo>
                    <a:lnTo>
                      <a:pt x="502" y="1"/>
                    </a:lnTo>
                    <a:lnTo>
                      <a:pt x="588" y="1"/>
                    </a:lnTo>
                    <a:lnTo>
                      <a:pt x="674" y="1"/>
                    </a:lnTo>
                    <a:lnTo>
                      <a:pt x="761" y="1"/>
                    </a:lnTo>
                    <a:lnTo>
                      <a:pt x="847" y="1"/>
                    </a:lnTo>
                    <a:lnTo>
                      <a:pt x="933" y="1"/>
                    </a:lnTo>
                    <a:lnTo>
                      <a:pt x="1019" y="1"/>
                    </a:lnTo>
                    <a:lnTo>
                      <a:pt x="1105" y="1"/>
                    </a:lnTo>
                    <a:lnTo>
                      <a:pt x="1191" y="1"/>
                    </a:lnTo>
                    <a:lnTo>
                      <a:pt x="1277" y="1"/>
                    </a:lnTo>
                    <a:lnTo>
                      <a:pt x="1364" y="1"/>
                    </a:lnTo>
                    <a:lnTo>
                      <a:pt x="1449" y="1"/>
                    </a:lnTo>
                    <a:lnTo>
                      <a:pt x="1536" y="1"/>
                    </a:lnTo>
                    <a:lnTo>
                      <a:pt x="1622" y="1"/>
                    </a:lnTo>
                    <a:lnTo>
                      <a:pt x="1708" y="2"/>
                    </a:lnTo>
                    <a:lnTo>
                      <a:pt x="1794" y="2"/>
                    </a:lnTo>
                    <a:lnTo>
                      <a:pt x="1880" y="2"/>
                    </a:lnTo>
                    <a:lnTo>
                      <a:pt x="1966" y="3"/>
                    </a:lnTo>
                    <a:lnTo>
                      <a:pt x="2052" y="4"/>
                    </a:lnTo>
                    <a:lnTo>
                      <a:pt x="2139" y="5"/>
                    </a:lnTo>
                    <a:lnTo>
                      <a:pt x="2225" y="7"/>
                    </a:lnTo>
                    <a:lnTo>
                      <a:pt x="2311" y="9"/>
                    </a:lnTo>
                    <a:lnTo>
                      <a:pt x="2397" y="12"/>
                    </a:lnTo>
                    <a:lnTo>
                      <a:pt x="2483" y="16"/>
                    </a:lnTo>
                    <a:lnTo>
                      <a:pt x="2569" y="21"/>
                    </a:lnTo>
                    <a:lnTo>
                      <a:pt x="2655" y="28"/>
                    </a:lnTo>
                    <a:lnTo>
                      <a:pt x="2742" y="36"/>
                    </a:lnTo>
                    <a:lnTo>
                      <a:pt x="2828" y="47"/>
                    </a:lnTo>
                    <a:lnTo>
                      <a:pt x="2914" y="61"/>
                    </a:lnTo>
                    <a:lnTo>
                      <a:pt x="3000" y="77"/>
                    </a:lnTo>
                    <a:lnTo>
                      <a:pt x="3086" y="95"/>
                    </a:lnTo>
                    <a:lnTo>
                      <a:pt x="3172" y="117"/>
                    </a:lnTo>
                    <a:lnTo>
                      <a:pt x="3258" y="140"/>
                    </a:lnTo>
                    <a:lnTo>
                      <a:pt x="3345" y="166"/>
                    </a:lnTo>
                    <a:lnTo>
                      <a:pt x="3431" y="194"/>
                    </a:lnTo>
                    <a:lnTo>
                      <a:pt x="3517" y="224"/>
                    </a:lnTo>
                    <a:lnTo>
                      <a:pt x="3603" y="255"/>
                    </a:lnTo>
                    <a:lnTo>
                      <a:pt x="3689" y="289"/>
                    </a:lnTo>
                    <a:lnTo>
                      <a:pt x="3775" y="324"/>
                    </a:lnTo>
                    <a:lnTo>
                      <a:pt x="3861" y="360"/>
                    </a:lnTo>
                    <a:lnTo>
                      <a:pt x="3947" y="398"/>
                    </a:lnTo>
                    <a:lnTo>
                      <a:pt x="4034" y="436"/>
                    </a:lnTo>
                    <a:lnTo>
                      <a:pt x="4120" y="476"/>
                    </a:lnTo>
                    <a:lnTo>
                      <a:pt x="4206" y="516"/>
                    </a:lnTo>
                    <a:lnTo>
                      <a:pt x="4292" y="556"/>
                    </a:lnTo>
                    <a:lnTo>
                      <a:pt x="4378" y="597"/>
                    </a:lnTo>
                    <a:lnTo>
                      <a:pt x="4464" y="639"/>
                    </a:lnTo>
                    <a:lnTo>
                      <a:pt x="4550" y="680"/>
                    </a:lnTo>
                    <a:lnTo>
                      <a:pt x="4637" y="722"/>
                    </a:lnTo>
                    <a:lnTo>
                      <a:pt x="4723" y="763"/>
                    </a:lnTo>
                    <a:lnTo>
                      <a:pt x="4809" y="805"/>
                    </a:lnTo>
                    <a:lnTo>
                      <a:pt x="4895" y="847"/>
                    </a:lnTo>
                    <a:lnTo>
                      <a:pt x="4981" y="889"/>
                    </a:lnTo>
                    <a:lnTo>
                      <a:pt x="5067" y="931"/>
                    </a:lnTo>
                    <a:lnTo>
                      <a:pt x="5128" y="961"/>
                    </a:lnTo>
                  </a:path>
                </a:pathLst>
              </a:cu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1" name="Rectangle 806"/>
              <p:cNvSpPr>
                <a:spLocks noChangeArrowheads="1"/>
              </p:cNvSpPr>
              <p:nvPr/>
            </p:nvSpPr>
            <p:spPr bwMode="auto">
              <a:xfrm>
                <a:off x="1798" y="1478"/>
                <a:ext cx="564" cy="30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2" name="Rectangle 807"/>
              <p:cNvSpPr>
                <a:spLocks noChangeArrowheads="1"/>
              </p:cNvSpPr>
              <p:nvPr/>
            </p:nvSpPr>
            <p:spPr bwMode="auto">
              <a:xfrm>
                <a:off x="2150" y="1534"/>
                <a:ext cx="51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3" name="Line 808"/>
              <p:cNvSpPr>
                <a:spLocks noChangeShapeType="1"/>
              </p:cNvSpPr>
              <p:nvPr/>
            </p:nvSpPr>
            <p:spPr bwMode="auto">
              <a:xfrm>
                <a:off x="1963" y="1561"/>
                <a:ext cx="173" cy="0"/>
              </a:xfrm>
              <a:prstGeom prst="line">
                <a:avLst/>
              </a:prstGeom>
              <a:noFill/>
              <a:ln w="19050" cap="flat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4" name="Rectangle 809"/>
              <p:cNvSpPr>
                <a:spLocks noChangeArrowheads="1"/>
              </p:cNvSpPr>
              <p:nvPr/>
            </p:nvSpPr>
            <p:spPr bwMode="auto">
              <a:xfrm>
                <a:off x="2150" y="1670"/>
                <a:ext cx="7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kumimoji="1" lang="zh-TW" altLang="zh-TW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5" name="Line 810"/>
              <p:cNvSpPr>
                <a:spLocks noChangeShapeType="1"/>
              </p:cNvSpPr>
              <p:nvPr/>
            </p:nvSpPr>
            <p:spPr bwMode="auto">
              <a:xfrm>
                <a:off x="1963" y="1699"/>
                <a:ext cx="173" cy="0"/>
              </a:xfrm>
              <a:prstGeom prst="line">
                <a:avLst/>
              </a:pr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6" name="Rectangle 811"/>
              <p:cNvSpPr>
                <a:spLocks noChangeArrowheads="1"/>
              </p:cNvSpPr>
              <p:nvPr/>
            </p:nvSpPr>
            <p:spPr bwMode="auto">
              <a:xfrm>
                <a:off x="1798" y="1478"/>
                <a:ext cx="564" cy="303"/>
              </a:xfrm>
              <a:prstGeom prst="rect">
                <a:avLst/>
              </a:prstGeom>
              <a:noFill/>
              <a:ln w="4763" cap="flat">
                <a:solidFill>
                  <a:srgbClr val="26262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7" name="Rectangle 812"/>
              <p:cNvSpPr>
                <a:spLocks noChangeArrowheads="1"/>
              </p:cNvSpPr>
              <p:nvPr/>
            </p:nvSpPr>
            <p:spPr bwMode="auto">
              <a:xfrm>
                <a:off x="392" y="2345"/>
                <a:ext cx="5127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8" name="Rectangle 813"/>
              <p:cNvSpPr>
                <a:spLocks noChangeArrowheads="1"/>
              </p:cNvSpPr>
              <p:nvPr/>
            </p:nvSpPr>
            <p:spPr bwMode="auto">
              <a:xfrm>
                <a:off x="775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39" name="Freeform 814"/>
              <p:cNvSpPr>
                <a:spLocks noEditPoints="1"/>
              </p:cNvSpPr>
              <p:nvPr/>
            </p:nvSpPr>
            <p:spPr bwMode="auto">
              <a:xfrm>
                <a:off x="777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0" name="Rectangle 815"/>
              <p:cNvSpPr>
                <a:spLocks noChangeArrowheads="1"/>
              </p:cNvSpPr>
              <p:nvPr/>
            </p:nvSpPr>
            <p:spPr bwMode="auto">
              <a:xfrm>
                <a:off x="775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1" name="Rectangle 816"/>
              <p:cNvSpPr>
                <a:spLocks noChangeArrowheads="1"/>
              </p:cNvSpPr>
              <p:nvPr/>
            </p:nvSpPr>
            <p:spPr bwMode="auto">
              <a:xfrm>
                <a:off x="1001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2" name="Freeform 817"/>
              <p:cNvSpPr>
                <a:spLocks noEditPoints="1"/>
              </p:cNvSpPr>
              <p:nvPr/>
            </p:nvSpPr>
            <p:spPr bwMode="auto">
              <a:xfrm>
                <a:off x="1002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3" name="Rectangle 818"/>
              <p:cNvSpPr>
                <a:spLocks noChangeArrowheads="1"/>
              </p:cNvSpPr>
              <p:nvPr/>
            </p:nvSpPr>
            <p:spPr bwMode="auto">
              <a:xfrm>
                <a:off x="1001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4" name="Rectangle 819"/>
              <p:cNvSpPr>
                <a:spLocks noChangeArrowheads="1"/>
              </p:cNvSpPr>
              <p:nvPr/>
            </p:nvSpPr>
            <p:spPr bwMode="auto">
              <a:xfrm>
                <a:off x="1162" y="2352"/>
                <a:ext cx="6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5" name="Freeform 820"/>
              <p:cNvSpPr>
                <a:spLocks noEditPoints="1"/>
              </p:cNvSpPr>
              <p:nvPr/>
            </p:nvSpPr>
            <p:spPr bwMode="auto">
              <a:xfrm>
                <a:off x="1163" y="2352"/>
                <a:ext cx="2" cy="1104"/>
              </a:xfrm>
              <a:custGeom>
                <a:avLst/>
                <a:gdLst>
                  <a:gd name="T0" fmla="*/ 2 w 2"/>
                  <a:gd name="T1" fmla="*/ 1073 h 1104"/>
                  <a:gd name="T2" fmla="*/ 0 w 2"/>
                  <a:gd name="T3" fmla="*/ 1062 h 1104"/>
                  <a:gd name="T4" fmla="*/ 2 w 2"/>
                  <a:gd name="T5" fmla="*/ 1034 h 1104"/>
                  <a:gd name="T6" fmla="*/ 0 w 2"/>
                  <a:gd name="T7" fmla="*/ 1017 h 1104"/>
                  <a:gd name="T8" fmla="*/ 2 w 2"/>
                  <a:gd name="T9" fmla="*/ 1006 h 1104"/>
                  <a:gd name="T10" fmla="*/ 2 w 2"/>
                  <a:gd name="T11" fmla="*/ 975 h 1104"/>
                  <a:gd name="T12" fmla="*/ 0 w 2"/>
                  <a:gd name="T13" fmla="*/ 965 h 1104"/>
                  <a:gd name="T14" fmla="*/ 2 w 2"/>
                  <a:gd name="T15" fmla="*/ 937 h 1104"/>
                  <a:gd name="T16" fmla="*/ 0 w 2"/>
                  <a:gd name="T17" fmla="*/ 919 h 1104"/>
                  <a:gd name="T18" fmla="*/ 2 w 2"/>
                  <a:gd name="T19" fmla="*/ 909 h 1104"/>
                  <a:gd name="T20" fmla="*/ 2 w 2"/>
                  <a:gd name="T21" fmla="*/ 878 h 1104"/>
                  <a:gd name="T22" fmla="*/ 0 w 2"/>
                  <a:gd name="T23" fmla="*/ 867 h 1104"/>
                  <a:gd name="T24" fmla="*/ 2 w 2"/>
                  <a:gd name="T25" fmla="*/ 839 h 1104"/>
                  <a:gd name="T26" fmla="*/ 0 w 2"/>
                  <a:gd name="T27" fmla="*/ 822 h 1104"/>
                  <a:gd name="T28" fmla="*/ 2 w 2"/>
                  <a:gd name="T29" fmla="*/ 811 h 1104"/>
                  <a:gd name="T30" fmla="*/ 2 w 2"/>
                  <a:gd name="T31" fmla="*/ 780 h 1104"/>
                  <a:gd name="T32" fmla="*/ 0 w 2"/>
                  <a:gd name="T33" fmla="*/ 770 h 1104"/>
                  <a:gd name="T34" fmla="*/ 2 w 2"/>
                  <a:gd name="T35" fmla="*/ 742 h 1104"/>
                  <a:gd name="T36" fmla="*/ 0 w 2"/>
                  <a:gd name="T37" fmla="*/ 724 h 1104"/>
                  <a:gd name="T38" fmla="*/ 2 w 2"/>
                  <a:gd name="T39" fmla="*/ 714 h 1104"/>
                  <a:gd name="T40" fmla="*/ 2 w 2"/>
                  <a:gd name="T41" fmla="*/ 683 h 1104"/>
                  <a:gd name="T42" fmla="*/ 0 w 2"/>
                  <a:gd name="T43" fmla="*/ 672 h 1104"/>
                  <a:gd name="T44" fmla="*/ 2 w 2"/>
                  <a:gd name="T45" fmla="*/ 644 h 1104"/>
                  <a:gd name="T46" fmla="*/ 0 w 2"/>
                  <a:gd name="T47" fmla="*/ 627 h 1104"/>
                  <a:gd name="T48" fmla="*/ 2 w 2"/>
                  <a:gd name="T49" fmla="*/ 616 h 1104"/>
                  <a:gd name="T50" fmla="*/ 2 w 2"/>
                  <a:gd name="T51" fmla="*/ 585 h 1104"/>
                  <a:gd name="T52" fmla="*/ 0 w 2"/>
                  <a:gd name="T53" fmla="*/ 575 h 1104"/>
                  <a:gd name="T54" fmla="*/ 2 w 2"/>
                  <a:gd name="T55" fmla="*/ 547 h 1104"/>
                  <a:gd name="T56" fmla="*/ 0 w 2"/>
                  <a:gd name="T57" fmla="*/ 529 h 1104"/>
                  <a:gd name="T58" fmla="*/ 2 w 2"/>
                  <a:gd name="T59" fmla="*/ 519 h 1104"/>
                  <a:gd name="T60" fmla="*/ 2 w 2"/>
                  <a:gd name="T61" fmla="*/ 488 h 1104"/>
                  <a:gd name="T62" fmla="*/ 0 w 2"/>
                  <a:gd name="T63" fmla="*/ 477 h 1104"/>
                  <a:gd name="T64" fmla="*/ 2 w 2"/>
                  <a:gd name="T65" fmla="*/ 449 h 1104"/>
                  <a:gd name="T66" fmla="*/ 0 w 2"/>
                  <a:gd name="T67" fmla="*/ 432 h 1104"/>
                  <a:gd name="T68" fmla="*/ 2 w 2"/>
                  <a:gd name="T69" fmla="*/ 422 h 1104"/>
                  <a:gd name="T70" fmla="*/ 2 w 2"/>
                  <a:gd name="T71" fmla="*/ 390 h 1104"/>
                  <a:gd name="T72" fmla="*/ 0 w 2"/>
                  <a:gd name="T73" fmla="*/ 380 h 1104"/>
                  <a:gd name="T74" fmla="*/ 2 w 2"/>
                  <a:gd name="T75" fmla="*/ 352 h 1104"/>
                  <a:gd name="T76" fmla="*/ 0 w 2"/>
                  <a:gd name="T77" fmla="*/ 334 h 1104"/>
                  <a:gd name="T78" fmla="*/ 2 w 2"/>
                  <a:gd name="T79" fmla="*/ 324 h 1104"/>
                  <a:gd name="T80" fmla="*/ 2 w 2"/>
                  <a:gd name="T81" fmla="*/ 293 h 1104"/>
                  <a:gd name="T82" fmla="*/ 0 w 2"/>
                  <a:gd name="T83" fmla="*/ 282 h 1104"/>
                  <a:gd name="T84" fmla="*/ 2 w 2"/>
                  <a:gd name="T85" fmla="*/ 254 h 1104"/>
                  <a:gd name="T86" fmla="*/ 0 w 2"/>
                  <a:gd name="T87" fmla="*/ 237 h 1104"/>
                  <a:gd name="T88" fmla="*/ 2 w 2"/>
                  <a:gd name="T89" fmla="*/ 227 h 1104"/>
                  <a:gd name="T90" fmla="*/ 2 w 2"/>
                  <a:gd name="T91" fmla="*/ 195 h 1104"/>
                  <a:gd name="T92" fmla="*/ 0 w 2"/>
                  <a:gd name="T93" fmla="*/ 185 h 1104"/>
                  <a:gd name="T94" fmla="*/ 2 w 2"/>
                  <a:gd name="T95" fmla="*/ 157 h 1104"/>
                  <a:gd name="T96" fmla="*/ 0 w 2"/>
                  <a:gd name="T97" fmla="*/ 140 h 1104"/>
                  <a:gd name="T98" fmla="*/ 2 w 2"/>
                  <a:gd name="T99" fmla="*/ 129 h 1104"/>
                  <a:gd name="T100" fmla="*/ 2 w 2"/>
                  <a:gd name="T101" fmla="*/ 98 h 1104"/>
                  <a:gd name="T102" fmla="*/ 0 w 2"/>
                  <a:gd name="T103" fmla="*/ 87 h 1104"/>
                  <a:gd name="T104" fmla="*/ 2 w 2"/>
                  <a:gd name="T105" fmla="*/ 59 h 1104"/>
                  <a:gd name="T106" fmla="*/ 0 w 2"/>
                  <a:gd name="T107" fmla="*/ 42 h 1104"/>
                  <a:gd name="T108" fmla="*/ 2 w 2"/>
                  <a:gd name="T109" fmla="*/ 32 h 1104"/>
                  <a:gd name="T110" fmla="*/ 2 w 2"/>
                  <a:gd name="T111" fmla="*/ 0 h 1104"/>
                  <a:gd name="T112" fmla="*/ 0 w 2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" h="1104"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8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2" y="798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2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2" y="422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6" name="Rectangle 821"/>
              <p:cNvSpPr>
                <a:spLocks noChangeArrowheads="1"/>
              </p:cNvSpPr>
              <p:nvPr/>
            </p:nvSpPr>
            <p:spPr bwMode="auto">
              <a:xfrm>
                <a:off x="1162" y="2352"/>
                <a:ext cx="6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7" name="Rectangle 822"/>
              <p:cNvSpPr>
                <a:spLocks noChangeArrowheads="1"/>
              </p:cNvSpPr>
              <p:nvPr/>
            </p:nvSpPr>
            <p:spPr bwMode="auto">
              <a:xfrm>
                <a:off x="128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8" name="Freeform 823"/>
              <p:cNvSpPr>
                <a:spLocks noEditPoints="1"/>
              </p:cNvSpPr>
              <p:nvPr/>
            </p:nvSpPr>
            <p:spPr bwMode="auto">
              <a:xfrm>
                <a:off x="1287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49" name="Rectangle 824"/>
              <p:cNvSpPr>
                <a:spLocks noChangeArrowheads="1"/>
              </p:cNvSpPr>
              <p:nvPr/>
            </p:nvSpPr>
            <p:spPr bwMode="auto">
              <a:xfrm>
                <a:off x="128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0" name="Rectangle 825"/>
              <p:cNvSpPr>
                <a:spLocks noChangeArrowheads="1"/>
              </p:cNvSpPr>
              <p:nvPr/>
            </p:nvSpPr>
            <p:spPr bwMode="auto">
              <a:xfrm>
                <a:off x="1388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1" name="Freeform 826"/>
              <p:cNvSpPr>
                <a:spLocks noEditPoints="1"/>
              </p:cNvSpPr>
              <p:nvPr/>
            </p:nvSpPr>
            <p:spPr bwMode="auto">
              <a:xfrm>
                <a:off x="1388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2" name="Rectangle 827"/>
              <p:cNvSpPr>
                <a:spLocks noChangeArrowheads="1"/>
              </p:cNvSpPr>
              <p:nvPr/>
            </p:nvSpPr>
            <p:spPr bwMode="auto">
              <a:xfrm>
                <a:off x="1388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3" name="Rectangle 828"/>
              <p:cNvSpPr>
                <a:spLocks noChangeArrowheads="1"/>
              </p:cNvSpPr>
              <p:nvPr/>
            </p:nvSpPr>
            <p:spPr bwMode="auto">
              <a:xfrm>
                <a:off x="1471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4" name="Freeform 829"/>
              <p:cNvSpPr>
                <a:spLocks noEditPoints="1"/>
              </p:cNvSpPr>
              <p:nvPr/>
            </p:nvSpPr>
            <p:spPr bwMode="auto">
              <a:xfrm>
                <a:off x="1474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5" name="Rectangle 830"/>
              <p:cNvSpPr>
                <a:spLocks noChangeArrowheads="1"/>
              </p:cNvSpPr>
              <p:nvPr/>
            </p:nvSpPr>
            <p:spPr bwMode="auto">
              <a:xfrm>
                <a:off x="1471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6" name="Rectangle 831"/>
              <p:cNvSpPr>
                <a:spLocks noChangeArrowheads="1"/>
              </p:cNvSpPr>
              <p:nvPr/>
            </p:nvSpPr>
            <p:spPr bwMode="auto">
              <a:xfrm>
                <a:off x="1548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7" name="Freeform 832"/>
              <p:cNvSpPr>
                <a:spLocks noEditPoints="1"/>
              </p:cNvSpPr>
              <p:nvPr/>
            </p:nvSpPr>
            <p:spPr bwMode="auto">
              <a:xfrm>
                <a:off x="1548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8" name="Rectangle 833"/>
              <p:cNvSpPr>
                <a:spLocks noChangeArrowheads="1"/>
              </p:cNvSpPr>
              <p:nvPr/>
            </p:nvSpPr>
            <p:spPr bwMode="auto">
              <a:xfrm>
                <a:off x="1548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59" name="Rectangle 834"/>
              <p:cNvSpPr>
                <a:spLocks noChangeArrowheads="1"/>
              </p:cNvSpPr>
              <p:nvPr/>
            </p:nvSpPr>
            <p:spPr bwMode="auto">
              <a:xfrm>
                <a:off x="1614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0" name="Freeform 835"/>
              <p:cNvSpPr>
                <a:spLocks noEditPoints="1"/>
              </p:cNvSpPr>
              <p:nvPr/>
            </p:nvSpPr>
            <p:spPr bwMode="auto">
              <a:xfrm>
                <a:off x="1614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1" name="Rectangle 836"/>
              <p:cNvSpPr>
                <a:spLocks noChangeArrowheads="1"/>
              </p:cNvSpPr>
              <p:nvPr/>
            </p:nvSpPr>
            <p:spPr bwMode="auto">
              <a:xfrm>
                <a:off x="1614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2" name="Rectangle 837"/>
              <p:cNvSpPr>
                <a:spLocks noChangeArrowheads="1"/>
              </p:cNvSpPr>
              <p:nvPr/>
            </p:nvSpPr>
            <p:spPr bwMode="auto">
              <a:xfrm>
                <a:off x="205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3" name="Freeform 838"/>
              <p:cNvSpPr>
                <a:spLocks noEditPoints="1"/>
              </p:cNvSpPr>
              <p:nvPr/>
            </p:nvSpPr>
            <p:spPr bwMode="auto">
              <a:xfrm>
                <a:off x="2058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4" name="Rectangle 839"/>
              <p:cNvSpPr>
                <a:spLocks noChangeArrowheads="1"/>
              </p:cNvSpPr>
              <p:nvPr/>
            </p:nvSpPr>
            <p:spPr bwMode="auto">
              <a:xfrm>
                <a:off x="205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5" name="Rectangle 840"/>
              <p:cNvSpPr>
                <a:spLocks noChangeArrowheads="1"/>
              </p:cNvSpPr>
              <p:nvPr/>
            </p:nvSpPr>
            <p:spPr bwMode="auto">
              <a:xfrm>
                <a:off x="2282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6" name="Freeform 841"/>
              <p:cNvSpPr>
                <a:spLocks noEditPoints="1"/>
              </p:cNvSpPr>
              <p:nvPr/>
            </p:nvSpPr>
            <p:spPr bwMode="auto">
              <a:xfrm>
                <a:off x="2284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7" name="Rectangle 842"/>
              <p:cNvSpPr>
                <a:spLocks noChangeArrowheads="1"/>
              </p:cNvSpPr>
              <p:nvPr/>
            </p:nvSpPr>
            <p:spPr bwMode="auto">
              <a:xfrm>
                <a:off x="2282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8" name="Rectangle 843"/>
              <p:cNvSpPr>
                <a:spLocks noChangeArrowheads="1"/>
              </p:cNvSpPr>
              <p:nvPr/>
            </p:nvSpPr>
            <p:spPr bwMode="auto">
              <a:xfrm>
                <a:off x="2442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9" name="Freeform 844"/>
              <p:cNvSpPr>
                <a:spLocks noEditPoints="1"/>
              </p:cNvSpPr>
              <p:nvPr/>
            </p:nvSpPr>
            <p:spPr bwMode="auto">
              <a:xfrm>
                <a:off x="2444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0" name="Rectangle 845"/>
              <p:cNvSpPr>
                <a:spLocks noChangeArrowheads="1"/>
              </p:cNvSpPr>
              <p:nvPr/>
            </p:nvSpPr>
            <p:spPr bwMode="auto">
              <a:xfrm>
                <a:off x="2442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1" name="Rectangle 846"/>
              <p:cNvSpPr>
                <a:spLocks noChangeArrowheads="1"/>
              </p:cNvSpPr>
              <p:nvPr/>
            </p:nvSpPr>
            <p:spPr bwMode="auto">
              <a:xfrm>
                <a:off x="2568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2" name="Freeform 847"/>
              <p:cNvSpPr>
                <a:spLocks noEditPoints="1"/>
              </p:cNvSpPr>
              <p:nvPr/>
            </p:nvSpPr>
            <p:spPr bwMode="auto">
              <a:xfrm>
                <a:off x="2568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3" name="Rectangle 848"/>
              <p:cNvSpPr>
                <a:spLocks noChangeArrowheads="1"/>
              </p:cNvSpPr>
              <p:nvPr/>
            </p:nvSpPr>
            <p:spPr bwMode="auto">
              <a:xfrm>
                <a:off x="2568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4" name="Rectangle 849"/>
              <p:cNvSpPr>
                <a:spLocks noChangeArrowheads="1"/>
              </p:cNvSpPr>
              <p:nvPr/>
            </p:nvSpPr>
            <p:spPr bwMode="auto">
              <a:xfrm>
                <a:off x="266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5" name="Freeform 850"/>
              <p:cNvSpPr>
                <a:spLocks noEditPoints="1"/>
              </p:cNvSpPr>
              <p:nvPr/>
            </p:nvSpPr>
            <p:spPr bwMode="auto">
              <a:xfrm>
                <a:off x="2670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6" name="Rectangle 851"/>
              <p:cNvSpPr>
                <a:spLocks noChangeArrowheads="1"/>
              </p:cNvSpPr>
              <p:nvPr/>
            </p:nvSpPr>
            <p:spPr bwMode="auto">
              <a:xfrm>
                <a:off x="266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7" name="Rectangle 852"/>
              <p:cNvSpPr>
                <a:spLocks noChangeArrowheads="1"/>
              </p:cNvSpPr>
              <p:nvPr/>
            </p:nvSpPr>
            <p:spPr bwMode="auto">
              <a:xfrm>
                <a:off x="275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8" name="Freeform 853"/>
              <p:cNvSpPr>
                <a:spLocks noEditPoints="1"/>
              </p:cNvSpPr>
              <p:nvPr/>
            </p:nvSpPr>
            <p:spPr bwMode="auto">
              <a:xfrm>
                <a:off x="2756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79" name="Rectangle 854"/>
              <p:cNvSpPr>
                <a:spLocks noChangeArrowheads="1"/>
              </p:cNvSpPr>
              <p:nvPr/>
            </p:nvSpPr>
            <p:spPr bwMode="auto">
              <a:xfrm>
                <a:off x="275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0" name="Rectangle 855"/>
              <p:cNvSpPr>
                <a:spLocks noChangeArrowheads="1"/>
              </p:cNvSpPr>
              <p:nvPr/>
            </p:nvSpPr>
            <p:spPr bwMode="auto">
              <a:xfrm>
                <a:off x="282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1" name="Freeform 856"/>
              <p:cNvSpPr>
                <a:spLocks noEditPoints="1"/>
              </p:cNvSpPr>
              <p:nvPr/>
            </p:nvSpPr>
            <p:spPr bwMode="auto">
              <a:xfrm>
                <a:off x="2830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2" name="Rectangle 857"/>
              <p:cNvSpPr>
                <a:spLocks noChangeArrowheads="1"/>
              </p:cNvSpPr>
              <p:nvPr/>
            </p:nvSpPr>
            <p:spPr bwMode="auto">
              <a:xfrm>
                <a:off x="282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3" name="Rectangle 858"/>
              <p:cNvSpPr>
                <a:spLocks noChangeArrowheads="1"/>
              </p:cNvSpPr>
              <p:nvPr/>
            </p:nvSpPr>
            <p:spPr bwMode="auto">
              <a:xfrm>
                <a:off x="2895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4" name="Freeform 859"/>
              <p:cNvSpPr>
                <a:spLocks noEditPoints="1"/>
              </p:cNvSpPr>
              <p:nvPr/>
            </p:nvSpPr>
            <p:spPr bwMode="auto">
              <a:xfrm>
                <a:off x="2896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5" name="Rectangle 860"/>
              <p:cNvSpPr>
                <a:spLocks noChangeArrowheads="1"/>
              </p:cNvSpPr>
              <p:nvPr/>
            </p:nvSpPr>
            <p:spPr bwMode="auto">
              <a:xfrm>
                <a:off x="2895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6" name="Rectangle 861"/>
              <p:cNvSpPr>
                <a:spLocks noChangeArrowheads="1"/>
              </p:cNvSpPr>
              <p:nvPr/>
            </p:nvSpPr>
            <p:spPr bwMode="auto">
              <a:xfrm>
                <a:off x="333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7" name="Freeform 862"/>
              <p:cNvSpPr>
                <a:spLocks noEditPoints="1"/>
              </p:cNvSpPr>
              <p:nvPr/>
            </p:nvSpPr>
            <p:spPr bwMode="auto">
              <a:xfrm>
                <a:off x="3340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8" name="Rectangle 863"/>
              <p:cNvSpPr>
                <a:spLocks noChangeArrowheads="1"/>
              </p:cNvSpPr>
              <p:nvPr/>
            </p:nvSpPr>
            <p:spPr bwMode="auto">
              <a:xfrm>
                <a:off x="333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89" name="Rectangle 864"/>
              <p:cNvSpPr>
                <a:spLocks noChangeArrowheads="1"/>
              </p:cNvSpPr>
              <p:nvPr/>
            </p:nvSpPr>
            <p:spPr bwMode="auto">
              <a:xfrm>
                <a:off x="3563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0" name="Freeform 865"/>
              <p:cNvSpPr>
                <a:spLocks noEditPoints="1"/>
              </p:cNvSpPr>
              <p:nvPr/>
            </p:nvSpPr>
            <p:spPr bwMode="auto">
              <a:xfrm>
                <a:off x="3566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1" name="Rectangle 866"/>
              <p:cNvSpPr>
                <a:spLocks noChangeArrowheads="1"/>
              </p:cNvSpPr>
              <p:nvPr/>
            </p:nvSpPr>
            <p:spPr bwMode="auto">
              <a:xfrm>
                <a:off x="3563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2" name="Rectangle 867"/>
              <p:cNvSpPr>
                <a:spLocks noChangeArrowheads="1"/>
              </p:cNvSpPr>
              <p:nvPr/>
            </p:nvSpPr>
            <p:spPr bwMode="auto">
              <a:xfrm>
                <a:off x="3723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3" name="Freeform 868"/>
              <p:cNvSpPr>
                <a:spLocks noEditPoints="1"/>
              </p:cNvSpPr>
              <p:nvPr/>
            </p:nvSpPr>
            <p:spPr bwMode="auto">
              <a:xfrm>
                <a:off x="3726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4" name="Rectangle 869"/>
              <p:cNvSpPr>
                <a:spLocks noChangeArrowheads="1"/>
              </p:cNvSpPr>
              <p:nvPr/>
            </p:nvSpPr>
            <p:spPr bwMode="auto">
              <a:xfrm>
                <a:off x="3723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5" name="Rectangle 870"/>
              <p:cNvSpPr>
                <a:spLocks noChangeArrowheads="1"/>
              </p:cNvSpPr>
              <p:nvPr/>
            </p:nvSpPr>
            <p:spPr bwMode="auto">
              <a:xfrm>
                <a:off x="3848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6" name="Freeform 871"/>
              <p:cNvSpPr>
                <a:spLocks noEditPoints="1"/>
              </p:cNvSpPr>
              <p:nvPr/>
            </p:nvSpPr>
            <p:spPr bwMode="auto">
              <a:xfrm>
                <a:off x="3850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7" name="Rectangle 872"/>
              <p:cNvSpPr>
                <a:spLocks noChangeArrowheads="1"/>
              </p:cNvSpPr>
              <p:nvPr/>
            </p:nvSpPr>
            <p:spPr bwMode="auto">
              <a:xfrm>
                <a:off x="3848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8" name="Rectangle 873"/>
              <p:cNvSpPr>
                <a:spLocks noChangeArrowheads="1"/>
              </p:cNvSpPr>
              <p:nvPr/>
            </p:nvSpPr>
            <p:spPr bwMode="auto">
              <a:xfrm>
                <a:off x="394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99" name="Freeform 874"/>
              <p:cNvSpPr>
                <a:spLocks noEditPoints="1"/>
              </p:cNvSpPr>
              <p:nvPr/>
            </p:nvSpPr>
            <p:spPr bwMode="auto">
              <a:xfrm>
                <a:off x="3952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0" name="Rectangle 875"/>
              <p:cNvSpPr>
                <a:spLocks noChangeArrowheads="1"/>
              </p:cNvSpPr>
              <p:nvPr/>
            </p:nvSpPr>
            <p:spPr bwMode="auto">
              <a:xfrm>
                <a:off x="394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1" name="Rectangle 876"/>
              <p:cNvSpPr>
                <a:spLocks noChangeArrowheads="1"/>
              </p:cNvSpPr>
              <p:nvPr/>
            </p:nvSpPr>
            <p:spPr bwMode="auto">
              <a:xfrm>
                <a:off x="403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2" name="Freeform 877"/>
              <p:cNvSpPr>
                <a:spLocks noEditPoints="1"/>
              </p:cNvSpPr>
              <p:nvPr/>
            </p:nvSpPr>
            <p:spPr bwMode="auto">
              <a:xfrm>
                <a:off x="4037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3" name="Rectangle 878"/>
              <p:cNvSpPr>
                <a:spLocks noChangeArrowheads="1"/>
              </p:cNvSpPr>
              <p:nvPr/>
            </p:nvSpPr>
            <p:spPr bwMode="auto">
              <a:xfrm>
                <a:off x="403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4" name="Rectangle 879"/>
              <p:cNvSpPr>
                <a:spLocks noChangeArrowheads="1"/>
              </p:cNvSpPr>
              <p:nvPr/>
            </p:nvSpPr>
            <p:spPr bwMode="auto">
              <a:xfrm>
                <a:off x="410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5" name="Freeform 880"/>
              <p:cNvSpPr>
                <a:spLocks noEditPoints="1"/>
              </p:cNvSpPr>
              <p:nvPr/>
            </p:nvSpPr>
            <p:spPr bwMode="auto">
              <a:xfrm>
                <a:off x="4112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6" name="Rectangle 881"/>
              <p:cNvSpPr>
                <a:spLocks noChangeArrowheads="1"/>
              </p:cNvSpPr>
              <p:nvPr/>
            </p:nvSpPr>
            <p:spPr bwMode="auto">
              <a:xfrm>
                <a:off x="410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7" name="Rectangle 882"/>
              <p:cNvSpPr>
                <a:spLocks noChangeArrowheads="1"/>
              </p:cNvSpPr>
              <p:nvPr/>
            </p:nvSpPr>
            <p:spPr bwMode="auto">
              <a:xfrm>
                <a:off x="417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8" name="Freeform 883"/>
              <p:cNvSpPr>
                <a:spLocks noEditPoints="1"/>
              </p:cNvSpPr>
              <p:nvPr/>
            </p:nvSpPr>
            <p:spPr bwMode="auto">
              <a:xfrm>
                <a:off x="4177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9" name="Rectangle 884"/>
              <p:cNvSpPr>
                <a:spLocks noChangeArrowheads="1"/>
              </p:cNvSpPr>
              <p:nvPr/>
            </p:nvSpPr>
            <p:spPr bwMode="auto">
              <a:xfrm>
                <a:off x="417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0" name="Rectangle 885"/>
              <p:cNvSpPr>
                <a:spLocks noChangeArrowheads="1"/>
              </p:cNvSpPr>
              <p:nvPr/>
            </p:nvSpPr>
            <p:spPr bwMode="auto">
              <a:xfrm>
                <a:off x="4621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1" name="Freeform 886"/>
              <p:cNvSpPr>
                <a:spLocks noEditPoints="1"/>
              </p:cNvSpPr>
              <p:nvPr/>
            </p:nvSpPr>
            <p:spPr bwMode="auto">
              <a:xfrm>
                <a:off x="4622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2" name="Rectangle 887"/>
              <p:cNvSpPr>
                <a:spLocks noChangeArrowheads="1"/>
              </p:cNvSpPr>
              <p:nvPr/>
            </p:nvSpPr>
            <p:spPr bwMode="auto">
              <a:xfrm>
                <a:off x="4621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3" name="Rectangle 888"/>
              <p:cNvSpPr>
                <a:spLocks noChangeArrowheads="1"/>
              </p:cNvSpPr>
              <p:nvPr/>
            </p:nvSpPr>
            <p:spPr bwMode="auto">
              <a:xfrm>
                <a:off x="484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4" name="Freeform 889"/>
              <p:cNvSpPr>
                <a:spLocks noEditPoints="1"/>
              </p:cNvSpPr>
              <p:nvPr/>
            </p:nvSpPr>
            <p:spPr bwMode="auto">
              <a:xfrm>
                <a:off x="4848" y="2352"/>
                <a:ext cx="2" cy="1104"/>
              </a:xfrm>
              <a:custGeom>
                <a:avLst/>
                <a:gdLst>
                  <a:gd name="T0" fmla="*/ 2 w 2"/>
                  <a:gd name="T1" fmla="*/ 1073 h 1104"/>
                  <a:gd name="T2" fmla="*/ 0 w 2"/>
                  <a:gd name="T3" fmla="*/ 1062 h 1104"/>
                  <a:gd name="T4" fmla="*/ 2 w 2"/>
                  <a:gd name="T5" fmla="*/ 1034 h 1104"/>
                  <a:gd name="T6" fmla="*/ 0 w 2"/>
                  <a:gd name="T7" fmla="*/ 1017 h 1104"/>
                  <a:gd name="T8" fmla="*/ 2 w 2"/>
                  <a:gd name="T9" fmla="*/ 1006 h 1104"/>
                  <a:gd name="T10" fmla="*/ 2 w 2"/>
                  <a:gd name="T11" fmla="*/ 975 h 1104"/>
                  <a:gd name="T12" fmla="*/ 0 w 2"/>
                  <a:gd name="T13" fmla="*/ 965 h 1104"/>
                  <a:gd name="T14" fmla="*/ 2 w 2"/>
                  <a:gd name="T15" fmla="*/ 937 h 1104"/>
                  <a:gd name="T16" fmla="*/ 0 w 2"/>
                  <a:gd name="T17" fmla="*/ 919 h 1104"/>
                  <a:gd name="T18" fmla="*/ 2 w 2"/>
                  <a:gd name="T19" fmla="*/ 909 h 1104"/>
                  <a:gd name="T20" fmla="*/ 2 w 2"/>
                  <a:gd name="T21" fmla="*/ 878 h 1104"/>
                  <a:gd name="T22" fmla="*/ 0 w 2"/>
                  <a:gd name="T23" fmla="*/ 867 h 1104"/>
                  <a:gd name="T24" fmla="*/ 2 w 2"/>
                  <a:gd name="T25" fmla="*/ 839 h 1104"/>
                  <a:gd name="T26" fmla="*/ 0 w 2"/>
                  <a:gd name="T27" fmla="*/ 822 h 1104"/>
                  <a:gd name="T28" fmla="*/ 2 w 2"/>
                  <a:gd name="T29" fmla="*/ 811 h 1104"/>
                  <a:gd name="T30" fmla="*/ 2 w 2"/>
                  <a:gd name="T31" fmla="*/ 780 h 1104"/>
                  <a:gd name="T32" fmla="*/ 0 w 2"/>
                  <a:gd name="T33" fmla="*/ 770 h 1104"/>
                  <a:gd name="T34" fmla="*/ 2 w 2"/>
                  <a:gd name="T35" fmla="*/ 742 h 1104"/>
                  <a:gd name="T36" fmla="*/ 0 w 2"/>
                  <a:gd name="T37" fmla="*/ 724 h 1104"/>
                  <a:gd name="T38" fmla="*/ 2 w 2"/>
                  <a:gd name="T39" fmla="*/ 714 h 1104"/>
                  <a:gd name="T40" fmla="*/ 2 w 2"/>
                  <a:gd name="T41" fmla="*/ 683 h 1104"/>
                  <a:gd name="T42" fmla="*/ 0 w 2"/>
                  <a:gd name="T43" fmla="*/ 672 h 1104"/>
                  <a:gd name="T44" fmla="*/ 2 w 2"/>
                  <a:gd name="T45" fmla="*/ 644 h 1104"/>
                  <a:gd name="T46" fmla="*/ 0 w 2"/>
                  <a:gd name="T47" fmla="*/ 627 h 1104"/>
                  <a:gd name="T48" fmla="*/ 2 w 2"/>
                  <a:gd name="T49" fmla="*/ 616 h 1104"/>
                  <a:gd name="T50" fmla="*/ 2 w 2"/>
                  <a:gd name="T51" fmla="*/ 585 h 1104"/>
                  <a:gd name="T52" fmla="*/ 0 w 2"/>
                  <a:gd name="T53" fmla="*/ 575 h 1104"/>
                  <a:gd name="T54" fmla="*/ 2 w 2"/>
                  <a:gd name="T55" fmla="*/ 547 h 1104"/>
                  <a:gd name="T56" fmla="*/ 0 w 2"/>
                  <a:gd name="T57" fmla="*/ 529 h 1104"/>
                  <a:gd name="T58" fmla="*/ 2 w 2"/>
                  <a:gd name="T59" fmla="*/ 519 h 1104"/>
                  <a:gd name="T60" fmla="*/ 2 w 2"/>
                  <a:gd name="T61" fmla="*/ 488 h 1104"/>
                  <a:gd name="T62" fmla="*/ 0 w 2"/>
                  <a:gd name="T63" fmla="*/ 477 h 1104"/>
                  <a:gd name="T64" fmla="*/ 2 w 2"/>
                  <a:gd name="T65" fmla="*/ 449 h 1104"/>
                  <a:gd name="T66" fmla="*/ 0 w 2"/>
                  <a:gd name="T67" fmla="*/ 432 h 1104"/>
                  <a:gd name="T68" fmla="*/ 2 w 2"/>
                  <a:gd name="T69" fmla="*/ 422 h 1104"/>
                  <a:gd name="T70" fmla="*/ 2 w 2"/>
                  <a:gd name="T71" fmla="*/ 390 h 1104"/>
                  <a:gd name="T72" fmla="*/ 0 w 2"/>
                  <a:gd name="T73" fmla="*/ 380 h 1104"/>
                  <a:gd name="T74" fmla="*/ 2 w 2"/>
                  <a:gd name="T75" fmla="*/ 352 h 1104"/>
                  <a:gd name="T76" fmla="*/ 0 w 2"/>
                  <a:gd name="T77" fmla="*/ 334 h 1104"/>
                  <a:gd name="T78" fmla="*/ 2 w 2"/>
                  <a:gd name="T79" fmla="*/ 324 h 1104"/>
                  <a:gd name="T80" fmla="*/ 2 w 2"/>
                  <a:gd name="T81" fmla="*/ 293 h 1104"/>
                  <a:gd name="T82" fmla="*/ 0 w 2"/>
                  <a:gd name="T83" fmla="*/ 282 h 1104"/>
                  <a:gd name="T84" fmla="*/ 2 w 2"/>
                  <a:gd name="T85" fmla="*/ 254 h 1104"/>
                  <a:gd name="T86" fmla="*/ 0 w 2"/>
                  <a:gd name="T87" fmla="*/ 237 h 1104"/>
                  <a:gd name="T88" fmla="*/ 2 w 2"/>
                  <a:gd name="T89" fmla="*/ 227 h 1104"/>
                  <a:gd name="T90" fmla="*/ 2 w 2"/>
                  <a:gd name="T91" fmla="*/ 195 h 1104"/>
                  <a:gd name="T92" fmla="*/ 0 w 2"/>
                  <a:gd name="T93" fmla="*/ 185 h 1104"/>
                  <a:gd name="T94" fmla="*/ 2 w 2"/>
                  <a:gd name="T95" fmla="*/ 157 h 1104"/>
                  <a:gd name="T96" fmla="*/ 0 w 2"/>
                  <a:gd name="T97" fmla="*/ 140 h 1104"/>
                  <a:gd name="T98" fmla="*/ 2 w 2"/>
                  <a:gd name="T99" fmla="*/ 129 h 1104"/>
                  <a:gd name="T100" fmla="*/ 2 w 2"/>
                  <a:gd name="T101" fmla="*/ 98 h 1104"/>
                  <a:gd name="T102" fmla="*/ 0 w 2"/>
                  <a:gd name="T103" fmla="*/ 87 h 1104"/>
                  <a:gd name="T104" fmla="*/ 2 w 2"/>
                  <a:gd name="T105" fmla="*/ 59 h 1104"/>
                  <a:gd name="T106" fmla="*/ 0 w 2"/>
                  <a:gd name="T107" fmla="*/ 42 h 1104"/>
                  <a:gd name="T108" fmla="*/ 2 w 2"/>
                  <a:gd name="T109" fmla="*/ 32 h 1104"/>
                  <a:gd name="T110" fmla="*/ 2 w 2"/>
                  <a:gd name="T111" fmla="*/ 0 h 1104"/>
                  <a:gd name="T112" fmla="*/ 0 w 2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" h="1104"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8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2" y="798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2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2" y="422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5" name="Rectangle 890"/>
              <p:cNvSpPr>
                <a:spLocks noChangeArrowheads="1"/>
              </p:cNvSpPr>
              <p:nvPr/>
            </p:nvSpPr>
            <p:spPr bwMode="auto">
              <a:xfrm>
                <a:off x="484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6" name="Rectangle 891"/>
              <p:cNvSpPr>
                <a:spLocks noChangeArrowheads="1"/>
              </p:cNvSpPr>
              <p:nvPr/>
            </p:nvSpPr>
            <p:spPr bwMode="auto">
              <a:xfrm>
                <a:off x="500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7" name="Freeform 892"/>
              <p:cNvSpPr>
                <a:spLocks noEditPoints="1"/>
              </p:cNvSpPr>
              <p:nvPr/>
            </p:nvSpPr>
            <p:spPr bwMode="auto">
              <a:xfrm>
                <a:off x="5008" y="2352"/>
                <a:ext cx="2" cy="1104"/>
              </a:xfrm>
              <a:custGeom>
                <a:avLst/>
                <a:gdLst>
                  <a:gd name="T0" fmla="*/ 2 w 2"/>
                  <a:gd name="T1" fmla="*/ 1073 h 1104"/>
                  <a:gd name="T2" fmla="*/ 0 w 2"/>
                  <a:gd name="T3" fmla="*/ 1062 h 1104"/>
                  <a:gd name="T4" fmla="*/ 2 w 2"/>
                  <a:gd name="T5" fmla="*/ 1034 h 1104"/>
                  <a:gd name="T6" fmla="*/ 0 w 2"/>
                  <a:gd name="T7" fmla="*/ 1017 h 1104"/>
                  <a:gd name="T8" fmla="*/ 2 w 2"/>
                  <a:gd name="T9" fmla="*/ 1006 h 1104"/>
                  <a:gd name="T10" fmla="*/ 2 w 2"/>
                  <a:gd name="T11" fmla="*/ 975 h 1104"/>
                  <a:gd name="T12" fmla="*/ 0 w 2"/>
                  <a:gd name="T13" fmla="*/ 965 h 1104"/>
                  <a:gd name="T14" fmla="*/ 2 w 2"/>
                  <a:gd name="T15" fmla="*/ 937 h 1104"/>
                  <a:gd name="T16" fmla="*/ 0 w 2"/>
                  <a:gd name="T17" fmla="*/ 919 h 1104"/>
                  <a:gd name="T18" fmla="*/ 2 w 2"/>
                  <a:gd name="T19" fmla="*/ 909 h 1104"/>
                  <a:gd name="T20" fmla="*/ 2 w 2"/>
                  <a:gd name="T21" fmla="*/ 878 h 1104"/>
                  <a:gd name="T22" fmla="*/ 0 w 2"/>
                  <a:gd name="T23" fmla="*/ 867 h 1104"/>
                  <a:gd name="T24" fmla="*/ 2 w 2"/>
                  <a:gd name="T25" fmla="*/ 839 h 1104"/>
                  <a:gd name="T26" fmla="*/ 0 w 2"/>
                  <a:gd name="T27" fmla="*/ 822 h 1104"/>
                  <a:gd name="T28" fmla="*/ 2 w 2"/>
                  <a:gd name="T29" fmla="*/ 811 h 1104"/>
                  <a:gd name="T30" fmla="*/ 2 w 2"/>
                  <a:gd name="T31" fmla="*/ 780 h 1104"/>
                  <a:gd name="T32" fmla="*/ 0 w 2"/>
                  <a:gd name="T33" fmla="*/ 770 h 1104"/>
                  <a:gd name="T34" fmla="*/ 2 w 2"/>
                  <a:gd name="T35" fmla="*/ 742 h 1104"/>
                  <a:gd name="T36" fmla="*/ 0 w 2"/>
                  <a:gd name="T37" fmla="*/ 724 h 1104"/>
                  <a:gd name="T38" fmla="*/ 2 w 2"/>
                  <a:gd name="T39" fmla="*/ 714 h 1104"/>
                  <a:gd name="T40" fmla="*/ 2 w 2"/>
                  <a:gd name="T41" fmla="*/ 683 h 1104"/>
                  <a:gd name="T42" fmla="*/ 0 w 2"/>
                  <a:gd name="T43" fmla="*/ 672 h 1104"/>
                  <a:gd name="T44" fmla="*/ 2 w 2"/>
                  <a:gd name="T45" fmla="*/ 644 h 1104"/>
                  <a:gd name="T46" fmla="*/ 0 w 2"/>
                  <a:gd name="T47" fmla="*/ 627 h 1104"/>
                  <a:gd name="T48" fmla="*/ 2 w 2"/>
                  <a:gd name="T49" fmla="*/ 616 h 1104"/>
                  <a:gd name="T50" fmla="*/ 2 w 2"/>
                  <a:gd name="T51" fmla="*/ 585 h 1104"/>
                  <a:gd name="T52" fmla="*/ 0 w 2"/>
                  <a:gd name="T53" fmla="*/ 575 h 1104"/>
                  <a:gd name="T54" fmla="*/ 2 w 2"/>
                  <a:gd name="T55" fmla="*/ 547 h 1104"/>
                  <a:gd name="T56" fmla="*/ 0 w 2"/>
                  <a:gd name="T57" fmla="*/ 529 h 1104"/>
                  <a:gd name="T58" fmla="*/ 2 w 2"/>
                  <a:gd name="T59" fmla="*/ 519 h 1104"/>
                  <a:gd name="T60" fmla="*/ 2 w 2"/>
                  <a:gd name="T61" fmla="*/ 488 h 1104"/>
                  <a:gd name="T62" fmla="*/ 0 w 2"/>
                  <a:gd name="T63" fmla="*/ 477 h 1104"/>
                  <a:gd name="T64" fmla="*/ 2 w 2"/>
                  <a:gd name="T65" fmla="*/ 449 h 1104"/>
                  <a:gd name="T66" fmla="*/ 0 w 2"/>
                  <a:gd name="T67" fmla="*/ 432 h 1104"/>
                  <a:gd name="T68" fmla="*/ 2 w 2"/>
                  <a:gd name="T69" fmla="*/ 422 h 1104"/>
                  <a:gd name="T70" fmla="*/ 2 w 2"/>
                  <a:gd name="T71" fmla="*/ 390 h 1104"/>
                  <a:gd name="T72" fmla="*/ 0 w 2"/>
                  <a:gd name="T73" fmla="*/ 380 h 1104"/>
                  <a:gd name="T74" fmla="*/ 2 w 2"/>
                  <a:gd name="T75" fmla="*/ 352 h 1104"/>
                  <a:gd name="T76" fmla="*/ 0 w 2"/>
                  <a:gd name="T77" fmla="*/ 334 h 1104"/>
                  <a:gd name="T78" fmla="*/ 2 w 2"/>
                  <a:gd name="T79" fmla="*/ 324 h 1104"/>
                  <a:gd name="T80" fmla="*/ 2 w 2"/>
                  <a:gd name="T81" fmla="*/ 293 h 1104"/>
                  <a:gd name="T82" fmla="*/ 0 w 2"/>
                  <a:gd name="T83" fmla="*/ 282 h 1104"/>
                  <a:gd name="T84" fmla="*/ 2 w 2"/>
                  <a:gd name="T85" fmla="*/ 254 h 1104"/>
                  <a:gd name="T86" fmla="*/ 0 w 2"/>
                  <a:gd name="T87" fmla="*/ 237 h 1104"/>
                  <a:gd name="T88" fmla="*/ 2 w 2"/>
                  <a:gd name="T89" fmla="*/ 227 h 1104"/>
                  <a:gd name="T90" fmla="*/ 2 w 2"/>
                  <a:gd name="T91" fmla="*/ 195 h 1104"/>
                  <a:gd name="T92" fmla="*/ 0 w 2"/>
                  <a:gd name="T93" fmla="*/ 185 h 1104"/>
                  <a:gd name="T94" fmla="*/ 2 w 2"/>
                  <a:gd name="T95" fmla="*/ 157 h 1104"/>
                  <a:gd name="T96" fmla="*/ 0 w 2"/>
                  <a:gd name="T97" fmla="*/ 140 h 1104"/>
                  <a:gd name="T98" fmla="*/ 2 w 2"/>
                  <a:gd name="T99" fmla="*/ 129 h 1104"/>
                  <a:gd name="T100" fmla="*/ 2 w 2"/>
                  <a:gd name="T101" fmla="*/ 98 h 1104"/>
                  <a:gd name="T102" fmla="*/ 0 w 2"/>
                  <a:gd name="T103" fmla="*/ 87 h 1104"/>
                  <a:gd name="T104" fmla="*/ 2 w 2"/>
                  <a:gd name="T105" fmla="*/ 59 h 1104"/>
                  <a:gd name="T106" fmla="*/ 0 w 2"/>
                  <a:gd name="T107" fmla="*/ 42 h 1104"/>
                  <a:gd name="T108" fmla="*/ 2 w 2"/>
                  <a:gd name="T109" fmla="*/ 32 h 1104"/>
                  <a:gd name="T110" fmla="*/ 2 w 2"/>
                  <a:gd name="T111" fmla="*/ 0 h 1104"/>
                  <a:gd name="T112" fmla="*/ 0 w 2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" h="1104"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8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2" y="798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2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2" y="422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8" name="Rectangle 893"/>
              <p:cNvSpPr>
                <a:spLocks noChangeArrowheads="1"/>
              </p:cNvSpPr>
              <p:nvPr/>
            </p:nvSpPr>
            <p:spPr bwMode="auto">
              <a:xfrm>
                <a:off x="500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19" name="Rectangle 894"/>
              <p:cNvSpPr>
                <a:spLocks noChangeArrowheads="1"/>
              </p:cNvSpPr>
              <p:nvPr/>
            </p:nvSpPr>
            <p:spPr bwMode="auto">
              <a:xfrm>
                <a:off x="512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0" name="Freeform 895"/>
              <p:cNvSpPr>
                <a:spLocks noEditPoints="1"/>
              </p:cNvSpPr>
              <p:nvPr/>
            </p:nvSpPr>
            <p:spPr bwMode="auto">
              <a:xfrm>
                <a:off x="5132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1" name="Rectangle 896"/>
              <p:cNvSpPr>
                <a:spLocks noChangeArrowheads="1"/>
              </p:cNvSpPr>
              <p:nvPr/>
            </p:nvSpPr>
            <p:spPr bwMode="auto">
              <a:xfrm>
                <a:off x="5129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2" name="Rectangle 897"/>
              <p:cNvSpPr>
                <a:spLocks noChangeArrowheads="1"/>
              </p:cNvSpPr>
              <p:nvPr/>
            </p:nvSpPr>
            <p:spPr bwMode="auto">
              <a:xfrm>
                <a:off x="5230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3" name="Freeform 898"/>
              <p:cNvSpPr>
                <a:spLocks noEditPoints="1"/>
              </p:cNvSpPr>
              <p:nvPr/>
            </p:nvSpPr>
            <p:spPr bwMode="auto">
              <a:xfrm>
                <a:off x="5233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4" name="Rectangle 899"/>
              <p:cNvSpPr>
                <a:spLocks noChangeArrowheads="1"/>
              </p:cNvSpPr>
              <p:nvPr/>
            </p:nvSpPr>
            <p:spPr bwMode="auto">
              <a:xfrm>
                <a:off x="5230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5" name="Rectangle 900"/>
              <p:cNvSpPr>
                <a:spLocks noChangeArrowheads="1"/>
              </p:cNvSpPr>
              <p:nvPr/>
            </p:nvSpPr>
            <p:spPr bwMode="auto">
              <a:xfrm>
                <a:off x="531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6" name="Freeform 901"/>
              <p:cNvSpPr>
                <a:spLocks noEditPoints="1"/>
              </p:cNvSpPr>
              <p:nvPr/>
            </p:nvSpPr>
            <p:spPr bwMode="auto">
              <a:xfrm>
                <a:off x="5319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7" name="Rectangle 902"/>
              <p:cNvSpPr>
                <a:spLocks noChangeArrowheads="1"/>
              </p:cNvSpPr>
              <p:nvPr/>
            </p:nvSpPr>
            <p:spPr bwMode="auto">
              <a:xfrm>
                <a:off x="5317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8" name="Rectangle 903"/>
              <p:cNvSpPr>
                <a:spLocks noChangeArrowheads="1"/>
              </p:cNvSpPr>
              <p:nvPr/>
            </p:nvSpPr>
            <p:spPr bwMode="auto">
              <a:xfrm>
                <a:off x="5390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29" name="Freeform 904"/>
              <p:cNvSpPr>
                <a:spLocks noEditPoints="1"/>
              </p:cNvSpPr>
              <p:nvPr/>
            </p:nvSpPr>
            <p:spPr bwMode="auto">
              <a:xfrm>
                <a:off x="5394" y="2352"/>
                <a:ext cx="2" cy="1104"/>
              </a:xfrm>
              <a:custGeom>
                <a:avLst/>
                <a:gdLst>
                  <a:gd name="T0" fmla="*/ 2 w 2"/>
                  <a:gd name="T1" fmla="*/ 1073 h 1104"/>
                  <a:gd name="T2" fmla="*/ 0 w 2"/>
                  <a:gd name="T3" fmla="*/ 1062 h 1104"/>
                  <a:gd name="T4" fmla="*/ 2 w 2"/>
                  <a:gd name="T5" fmla="*/ 1034 h 1104"/>
                  <a:gd name="T6" fmla="*/ 0 w 2"/>
                  <a:gd name="T7" fmla="*/ 1017 h 1104"/>
                  <a:gd name="T8" fmla="*/ 2 w 2"/>
                  <a:gd name="T9" fmla="*/ 1006 h 1104"/>
                  <a:gd name="T10" fmla="*/ 2 w 2"/>
                  <a:gd name="T11" fmla="*/ 975 h 1104"/>
                  <a:gd name="T12" fmla="*/ 0 w 2"/>
                  <a:gd name="T13" fmla="*/ 965 h 1104"/>
                  <a:gd name="T14" fmla="*/ 2 w 2"/>
                  <a:gd name="T15" fmla="*/ 937 h 1104"/>
                  <a:gd name="T16" fmla="*/ 0 w 2"/>
                  <a:gd name="T17" fmla="*/ 919 h 1104"/>
                  <a:gd name="T18" fmla="*/ 2 w 2"/>
                  <a:gd name="T19" fmla="*/ 909 h 1104"/>
                  <a:gd name="T20" fmla="*/ 2 w 2"/>
                  <a:gd name="T21" fmla="*/ 878 h 1104"/>
                  <a:gd name="T22" fmla="*/ 0 w 2"/>
                  <a:gd name="T23" fmla="*/ 867 h 1104"/>
                  <a:gd name="T24" fmla="*/ 2 w 2"/>
                  <a:gd name="T25" fmla="*/ 839 h 1104"/>
                  <a:gd name="T26" fmla="*/ 0 w 2"/>
                  <a:gd name="T27" fmla="*/ 822 h 1104"/>
                  <a:gd name="T28" fmla="*/ 2 w 2"/>
                  <a:gd name="T29" fmla="*/ 811 h 1104"/>
                  <a:gd name="T30" fmla="*/ 2 w 2"/>
                  <a:gd name="T31" fmla="*/ 780 h 1104"/>
                  <a:gd name="T32" fmla="*/ 0 w 2"/>
                  <a:gd name="T33" fmla="*/ 770 h 1104"/>
                  <a:gd name="T34" fmla="*/ 2 w 2"/>
                  <a:gd name="T35" fmla="*/ 742 h 1104"/>
                  <a:gd name="T36" fmla="*/ 0 w 2"/>
                  <a:gd name="T37" fmla="*/ 724 h 1104"/>
                  <a:gd name="T38" fmla="*/ 2 w 2"/>
                  <a:gd name="T39" fmla="*/ 714 h 1104"/>
                  <a:gd name="T40" fmla="*/ 2 w 2"/>
                  <a:gd name="T41" fmla="*/ 683 h 1104"/>
                  <a:gd name="T42" fmla="*/ 0 w 2"/>
                  <a:gd name="T43" fmla="*/ 672 h 1104"/>
                  <a:gd name="T44" fmla="*/ 2 w 2"/>
                  <a:gd name="T45" fmla="*/ 644 h 1104"/>
                  <a:gd name="T46" fmla="*/ 0 w 2"/>
                  <a:gd name="T47" fmla="*/ 627 h 1104"/>
                  <a:gd name="T48" fmla="*/ 2 w 2"/>
                  <a:gd name="T49" fmla="*/ 616 h 1104"/>
                  <a:gd name="T50" fmla="*/ 2 w 2"/>
                  <a:gd name="T51" fmla="*/ 585 h 1104"/>
                  <a:gd name="T52" fmla="*/ 0 w 2"/>
                  <a:gd name="T53" fmla="*/ 575 h 1104"/>
                  <a:gd name="T54" fmla="*/ 2 w 2"/>
                  <a:gd name="T55" fmla="*/ 547 h 1104"/>
                  <a:gd name="T56" fmla="*/ 0 w 2"/>
                  <a:gd name="T57" fmla="*/ 529 h 1104"/>
                  <a:gd name="T58" fmla="*/ 2 w 2"/>
                  <a:gd name="T59" fmla="*/ 519 h 1104"/>
                  <a:gd name="T60" fmla="*/ 2 w 2"/>
                  <a:gd name="T61" fmla="*/ 488 h 1104"/>
                  <a:gd name="T62" fmla="*/ 0 w 2"/>
                  <a:gd name="T63" fmla="*/ 477 h 1104"/>
                  <a:gd name="T64" fmla="*/ 2 w 2"/>
                  <a:gd name="T65" fmla="*/ 449 h 1104"/>
                  <a:gd name="T66" fmla="*/ 0 w 2"/>
                  <a:gd name="T67" fmla="*/ 432 h 1104"/>
                  <a:gd name="T68" fmla="*/ 2 w 2"/>
                  <a:gd name="T69" fmla="*/ 422 h 1104"/>
                  <a:gd name="T70" fmla="*/ 2 w 2"/>
                  <a:gd name="T71" fmla="*/ 390 h 1104"/>
                  <a:gd name="T72" fmla="*/ 0 w 2"/>
                  <a:gd name="T73" fmla="*/ 380 h 1104"/>
                  <a:gd name="T74" fmla="*/ 2 w 2"/>
                  <a:gd name="T75" fmla="*/ 352 h 1104"/>
                  <a:gd name="T76" fmla="*/ 0 w 2"/>
                  <a:gd name="T77" fmla="*/ 334 h 1104"/>
                  <a:gd name="T78" fmla="*/ 2 w 2"/>
                  <a:gd name="T79" fmla="*/ 324 h 1104"/>
                  <a:gd name="T80" fmla="*/ 2 w 2"/>
                  <a:gd name="T81" fmla="*/ 293 h 1104"/>
                  <a:gd name="T82" fmla="*/ 0 w 2"/>
                  <a:gd name="T83" fmla="*/ 282 h 1104"/>
                  <a:gd name="T84" fmla="*/ 2 w 2"/>
                  <a:gd name="T85" fmla="*/ 254 h 1104"/>
                  <a:gd name="T86" fmla="*/ 0 w 2"/>
                  <a:gd name="T87" fmla="*/ 237 h 1104"/>
                  <a:gd name="T88" fmla="*/ 2 w 2"/>
                  <a:gd name="T89" fmla="*/ 227 h 1104"/>
                  <a:gd name="T90" fmla="*/ 2 w 2"/>
                  <a:gd name="T91" fmla="*/ 195 h 1104"/>
                  <a:gd name="T92" fmla="*/ 0 w 2"/>
                  <a:gd name="T93" fmla="*/ 185 h 1104"/>
                  <a:gd name="T94" fmla="*/ 2 w 2"/>
                  <a:gd name="T95" fmla="*/ 157 h 1104"/>
                  <a:gd name="T96" fmla="*/ 0 w 2"/>
                  <a:gd name="T97" fmla="*/ 140 h 1104"/>
                  <a:gd name="T98" fmla="*/ 2 w 2"/>
                  <a:gd name="T99" fmla="*/ 129 h 1104"/>
                  <a:gd name="T100" fmla="*/ 2 w 2"/>
                  <a:gd name="T101" fmla="*/ 98 h 1104"/>
                  <a:gd name="T102" fmla="*/ 0 w 2"/>
                  <a:gd name="T103" fmla="*/ 87 h 1104"/>
                  <a:gd name="T104" fmla="*/ 2 w 2"/>
                  <a:gd name="T105" fmla="*/ 59 h 1104"/>
                  <a:gd name="T106" fmla="*/ 0 w 2"/>
                  <a:gd name="T107" fmla="*/ 42 h 1104"/>
                  <a:gd name="T108" fmla="*/ 2 w 2"/>
                  <a:gd name="T109" fmla="*/ 32 h 1104"/>
                  <a:gd name="T110" fmla="*/ 2 w 2"/>
                  <a:gd name="T111" fmla="*/ 0 h 1104"/>
                  <a:gd name="T112" fmla="*/ 0 w 2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" h="1104">
                    <a:moveTo>
                      <a:pt x="2" y="1090"/>
                    </a:moveTo>
                    <a:lnTo>
                      <a:pt x="2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2" y="1090"/>
                    </a:lnTo>
                    <a:close/>
                    <a:moveTo>
                      <a:pt x="2" y="1076"/>
                    </a:moveTo>
                    <a:lnTo>
                      <a:pt x="2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2" y="1076"/>
                    </a:lnTo>
                    <a:close/>
                    <a:moveTo>
                      <a:pt x="2" y="1062"/>
                    </a:moveTo>
                    <a:lnTo>
                      <a:pt x="2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2" y="1062"/>
                    </a:lnTo>
                    <a:close/>
                    <a:moveTo>
                      <a:pt x="2" y="1048"/>
                    </a:moveTo>
                    <a:lnTo>
                      <a:pt x="2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2" y="1048"/>
                    </a:lnTo>
                    <a:close/>
                    <a:moveTo>
                      <a:pt x="2" y="1034"/>
                    </a:moveTo>
                    <a:lnTo>
                      <a:pt x="2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2" y="1034"/>
                    </a:lnTo>
                    <a:close/>
                    <a:moveTo>
                      <a:pt x="2" y="1020"/>
                    </a:moveTo>
                    <a:lnTo>
                      <a:pt x="2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2" y="1020"/>
                    </a:lnTo>
                    <a:close/>
                    <a:moveTo>
                      <a:pt x="2" y="1006"/>
                    </a:moveTo>
                    <a:lnTo>
                      <a:pt x="2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2" y="1006"/>
                    </a:lnTo>
                    <a:close/>
                    <a:moveTo>
                      <a:pt x="2" y="992"/>
                    </a:moveTo>
                    <a:lnTo>
                      <a:pt x="2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2" y="992"/>
                    </a:lnTo>
                    <a:close/>
                    <a:moveTo>
                      <a:pt x="2" y="979"/>
                    </a:moveTo>
                    <a:lnTo>
                      <a:pt x="2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2" y="979"/>
                    </a:lnTo>
                    <a:close/>
                    <a:moveTo>
                      <a:pt x="2" y="965"/>
                    </a:moveTo>
                    <a:lnTo>
                      <a:pt x="2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2" y="965"/>
                    </a:lnTo>
                    <a:close/>
                    <a:moveTo>
                      <a:pt x="2" y="951"/>
                    </a:moveTo>
                    <a:lnTo>
                      <a:pt x="2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2" y="951"/>
                    </a:lnTo>
                    <a:close/>
                    <a:moveTo>
                      <a:pt x="2" y="937"/>
                    </a:moveTo>
                    <a:lnTo>
                      <a:pt x="2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2" y="937"/>
                    </a:lnTo>
                    <a:close/>
                    <a:moveTo>
                      <a:pt x="2" y="923"/>
                    </a:moveTo>
                    <a:lnTo>
                      <a:pt x="2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2" y="923"/>
                    </a:lnTo>
                    <a:close/>
                    <a:moveTo>
                      <a:pt x="2" y="909"/>
                    </a:moveTo>
                    <a:lnTo>
                      <a:pt x="2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2" y="909"/>
                    </a:lnTo>
                    <a:close/>
                    <a:moveTo>
                      <a:pt x="2" y="895"/>
                    </a:moveTo>
                    <a:lnTo>
                      <a:pt x="2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2" y="895"/>
                    </a:lnTo>
                    <a:close/>
                    <a:moveTo>
                      <a:pt x="2" y="881"/>
                    </a:moveTo>
                    <a:lnTo>
                      <a:pt x="2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2" y="881"/>
                    </a:lnTo>
                    <a:close/>
                    <a:moveTo>
                      <a:pt x="2" y="867"/>
                    </a:moveTo>
                    <a:lnTo>
                      <a:pt x="2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2" y="867"/>
                    </a:lnTo>
                    <a:close/>
                    <a:moveTo>
                      <a:pt x="2" y="853"/>
                    </a:moveTo>
                    <a:lnTo>
                      <a:pt x="2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2" y="853"/>
                    </a:lnTo>
                    <a:close/>
                    <a:moveTo>
                      <a:pt x="2" y="839"/>
                    </a:moveTo>
                    <a:lnTo>
                      <a:pt x="2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2" y="839"/>
                    </a:lnTo>
                    <a:close/>
                    <a:moveTo>
                      <a:pt x="2" y="825"/>
                    </a:moveTo>
                    <a:lnTo>
                      <a:pt x="2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2" y="825"/>
                    </a:lnTo>
                    <a:close/>
                    <a:moveTo>
                      <a:pt x="2" y="811"/>
                    </a:moveTo>
                    <a:lnTo>
                      <a:pt x="2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2" y="811"/>
                    </a:lnTo>
                    <a:close/>
                    <a:moveTo>
                      <a:pt x="2" y="798"/>
                    </a:moveTo>
                    <a:lnTo>
                      <a:pt x="2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2" y="798"/>
                    </a:lnTo>
                    <a:close/>
                    <a:moveTo>
                      <a:pt x="2" y="784"/>
                    </a:moveTo>
                    <a:lnTo>
                      <a:pt x="2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2" y="784"/>
                    </a:lnTo>
                    <a:close/>
                    <a:moveTo>
                      <a:pt x="2" y="770"/>
                    </a:moveTo>
                    <a:lnTo>
                      <a:pt x="2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2" y="770"/>
                    </a:lnTo>
                    <a:close/>
                    <a:moveTo>
                      <a:pt x="2" y="756"/>
                    </a:moveTo>
                    <a:lnTo>
                      <a:pt x="2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2" y="756"/>
                    </a:lnTo>
                    <a:close/>
                    <a:moveTo>
                      <a:pt x="2" y="742"/>
                    </a:moveTo>
                    <a:lnTo>
                      <a:pt x="2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2" y="742"/>
                    </a:lnTo>
                    <a:close/>
                    <a:moveTo>
                      <a:pt x="2" y="728"/>
                    </a:moveTo>
                    <a:lnTo>
                      <a:pt x="2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2" y="728"/>
                    </a:lnTo>
                    <a:close/>
                    <a:moveTo>
                      <a:pt x="2" y="714"/>
                    </a:moveTo>
                    <a:lnTo>
                      <a:pt x="2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2" y="714"/>
                    </a:lnTo>
                    <a:close/>
                    <a:moveTo>
                      <a:pt x="2" y="700"/>
                    </a:moveTo>
                    <a:lnTo>
                      <a:pt x="2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2" y="700"/>
                    </a:lnTo>
                    <a:close/>
                    <a:moveTo>
                      <a:pt x="2" y="686"/>
                    </a:moveTo>
                    <a:lnTo>
                      <a:pt x="2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2" y="686"/>
                    </a:lnTo>
                    <a:close/>
                    <a:moveTo>
                      <a:pt x="2" y="672"/>
                    </a:moveTo>
                    <a:lnTo>
                      <a:pt x="2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2" y="672"/>
                    </a:lnTo>
                    <a:close/>
                    <a:moveTo>
                      <a:pt x="2" y="658"/>
                    </a:moveTo>
                    <a:lnTo>
                      <a:pt x="2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2" y="658"/>
                    </a:lnTo>
                    <a:close/>
                    <a:moveTo>
                      <a:pt x="2" y="644"/>
                    </a:moveTo>
                    <a:lnTo>
                      <a:pt x="2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2" y="644"/>
                    </a:lnTo>
                    <a:close/>
                    <a:moveTo>
                      <a:pt x="2" y="630"/>
                    </a:moveTo>
                    <a:lnTo>
                      <a:pt x="2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2" y="630"/>
                    </a:lnTo>
                    <a:close/>
                    <a:moveTo>
                      <a:pt x="2" y="616"/>
                    </a:moveTo>
                    <a:lnTo>
                      <a:pt x="2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2" y="616"/>
                    </a:lnTo>
                    <a:close/>
                    <a:moveTo>
                      <a:pt x="2" y="603"/>
                    </a:moveTo>
                    <a:lnTo>
                      <a:pt x="2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2" y="603"/>
                    </a:lnTo>
                    <a:close/>
                    <a:moveTo>
                      <a:pt x="2" y="589"/>
                    </a:moveTo>
                    <a:lnTo>
                      <a:pt x="2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2" y="589"/>
                    </a:lnTo>
                    <a:close/>
                    <a:moveTo>
                      <a:pt x="2" y="575"/>
                    </a:moveTo>
                    <a:lnTo>
                      <a:pt x="2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2" y="575"/>
                    </a:lnTo>
                    <a:close/>
                    <a:moveTo>
                      <a:pt x="2" y="561"/>
                    </a:moveTo>
                    <a:lnTo>
                      <a:pt x="2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2" y="561"/>
                    </a:lnTo>
                    <a:close/>
                    <a:moveTo>
                      <a:pt x="2" y="547"/>
                    </a:moveTo>
                    <a:lnTo>
                      <a:pt x="2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2" y="547"/>
                    </a:lnTo>
                    <a:close/>
                    <a:moveTo>
                      <a:pt x="2" y="533"/>
                    </a:moveTo>
                    <a:lnTo>
                      <a:pt x="2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2" y="533"/>
                    </a:lnTo>
                    <a:close/>
                    <a:moveTo>
                      <a:pt x="2" y="519"/>
                    </a:moveTo>
                    <a:lnTo>
                      <a:pt x="2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2" y="519"/>
                    </a:lnTo>
                    <a:close/>
                    <a:moveTo>
                      <a:pt x="2" y="505"/>
                    </a:move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close/>
                    <a:moveTo>
                      <a:pt x="2" y="491"/>
                    </a:moveTo>
                    <a:lnTo>
                      <a:pt x="2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2" y="491"/>
                    </a:lnTo>
                    <a:close/>
                    <a:moveTo>
                      <a:pt x="2" y="477"/>
                    </a:moveTo>
                    <a:lnTo>
                      <a:pt x="2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2" y="477"/>
                    </a:lnTo>
                    <a:close/>
                    <a:moveTo>
                      <a:pt x="2" y="463"/>
                    </a:moveTo>
                    <a:lnTo>
                      <a:pt x="2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2" y="463"/>
                    </a:lnTo>
                    <a:close/>
                    <a:moveTo>
                      <a:pt x="2" y="449"/>
                    </a:moveTo>
                    <a:lnTo>
                      <a:pt x="2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2" y="449"/>
                    </a:lnTo>
                    <a:close/>
                    <a:moveTo>
                      <a:pt x="2" y="435"/>
                    </a:moveTo>
                    <a:lnTo>
                      <a:pt x="2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2" y="435"/>
                    </a:lnTo>
                    <a:close/>
                    <a:moveTo>
                      <a:pt x="2" y="422"/>
                    </a:moveTo>
                    <a:lnTo>
                      <a:pt x="2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2" y="422"/>
                    </a:lnTo>
                    <a:close/>
                    <a:moveTo>
                      <a:pt x="2" y="408"/>
                    </a:moveTo>
                    <a:lnTo>
                      <a:pt x="2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2" y="408"/>
                    </a:lnTo>
                    <a:close/>
                    <a:moveTo>
                      <a:pt x="2" y="394"/>
                    </a:moveTo>
                    <a:lnTo>
                      <a:pt x="2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2" y="394"/>
                    </a:lnTo>
                    <a:close/>
                    <a:moveTo>
                      <a:pt x="2" y="380"/>
                    </a:moveTo>
                    <a:lnTo>
                      <a:pt x="2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2" y="380"/>
                    </a:lnTo>
                    <a:close/>
                    <a:moveTo>
                      <a:pt x="2" y="366"/>
                    </a:moveTo>
                    <a:lnTo>
                      <a:pt x="2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2" y="366"/>
                    </a:lnTo>
                    <a:close/>
                    <a:moveTo>
                      <a:pt x="2" y="352"/>
                    </a:moveTo>
                    <a:lnTo>
                      <a:pt x="2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2" y="352"/>
                    </a:lnTo>
                    <a:close/>
                    <a:moveTo>
                      <a:pt x="2" y="338"/>
                    </a:moveTo>
                    <a:lnTo>
                      <a:pt x="2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2" y="338"/>
                    </a:lnTo>
                    <a:close/>
                    <a:moveTo>
                      <a:pt x="2" y="324"/>
                    </a:moveTo>
                    <a:lnTo>
                      <a:pt x="2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2" y="324"/>
                    </a:lnTo>
                    <a:close/>
                    <a:moveTo>
                      <a:pt x="2" y="310"/>
                    </a:moveTo>
                    <a:lnTo>
                      <a:pt x="2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2" y="310"/>
                    </a:lnTo>
                    <a:close/>
                    <a:moveTo>
                      <a:pt x="2" y="296"/>
                    </a:moveTo>
                    <a:lnTo>
                      <a:pt x="2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2" y="296"/>
                    </a:lnTo>
                    <a:close/>
                    <a:moveTo>
                      <a:pt x="2" y="282"/>
                    </a:moveTo>
                    <a:lnTo>
                      <a:pt x="2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2" y="282"/>
                    </a:lnTo>
                    <a:close/>
                    <a:moveTo>
                      <a:pt x="2" y="268"/>
                    </a:moveTo>
                    <a:lnTo>
                      <a:pt x="2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2" y="268"/>
                    </a:lnTo>
                    <a:close/>
                    <a:moveTo>
                      <a:pt x="2" y="254"/>
                    </a:moveTo>
                    <a:lnTo>
                      <a:pt x="2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2" y="254"/>
                    </a:lnTo>
                    <a:close/>
                    <a:moveTo>
                      <a:pt x="2" y="240"/>
                    </a:moveTo>
                    <a:lnTo>
                      <a:pt x="2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2" y="240"/>
                    </a:lnTo>
                    <a:close/>
                    <a:moveTo>
                      <a:pt x="2" y="227"/>
                    </a:moveTo>
                    <a:lnTo>
                      <a:pt x="2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2" y="227"/>
                    </a:lnTo>
                    <a:close/>
                    <a:moveTo>
                      <a:pt x="2" y="213"/>
                    </a:moveTo>
                    <a:lnTo>
                      <a:pt x="2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2" y="213"/>
                    </a:lnTo>
                    <a:close/>
                    <a:moveTo>
                      <a:pt x="2" y="199"/>
                    </a:moveTo>
                    <a:lnTo>
                      <a:pt x="2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2" y="199"/>
                    </a:lnTo>
                    <a:close/>
                    <a:moveTo>
                      <a:pt x="2" y="185"/>
                    </a:moveTo>
                    <a:lnTo>
                      <a:pt x="2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2" y="185"/>
                    </a:lnTo>
                    <a:close/>
                    <a:moveTo>
                      <a:pt x="2" y="171"/>
                    </a:moveTo>
                    <a:lnTo>
                      <a:pt x="2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2" y="171"/>
                    </a:lnTo>
                    <a:close/>
                    <a:moveTo>
                      <a:pt x="2" y="157"/>
                    </a:moveTo>
                    <a:lnTo>
                      <a:pt x="2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2" y="157"/>
                    </a:lnTo>
                    <a:close/>
                    <a:moveTo>
                      <a:pt x="2" y="143"/>
                    </a:moveTo>
                    <a:lnTo>
                      <a:pt x="2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2" y="143"/>
                    </a:lnTo>
                    <a:close/>
                    <a:moveTo>
                      <a:pt x="2" y="129"/>
                    </a:moveTo>
                    <a:lnTo>
                      <a:pt x="2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2" y="129"/>
                    </a:lnTo>
                    <a:close/>
                    <a:moveTo>
                      <a:pt x="2" y="115"/>
                    </a:moveTo>
                    <a:lnTo>
                      <a:pt x="2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5"/>
                    </a:lnTo>
                    <a:close/>
                    <a:moveTo>
                      <a:pt x="2" y="101"/>
                    </a:moveTo>
                    <a:lnTo>
                      <a:pt x="2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2" y="101"/>
                    </a:lnTo>
                    <a:close/>
                    <a:moveTo>
                      <a:pt x="2" y="87"/>
                    </a:moveTo>
                    <a:lnTo>
                      <a:pt x="2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2" y="87"/>
                    </a:lnTo>
                    <a:close/>
                    <a:moveTo>
                      <a:pt x="2" y="73"/>
                    </a:moveTo>
                    <a:lnTo>
                      <a:pt x="2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  <a:moveTo>
                      <a:pt x="2" y="59"/>
                    </a:moveTo>
                    <a:lnTo>
                      <a:pt x="2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59"/>
                    </a:lnTo>
                    <a:close/>
                    <a:moveTo>
                      <a:pt x="2" y="46"/>
                    </a:moveTo>
                    <a:lnTo>
                      <a:pt x="2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6"/>
                    </a:lnTo>
                    <a:close/>
                    <a:moveTo>
                      <a:pt x="2" y="32"/>
                    </a:moveTo>
                    <a:lnTo>
                      <a:pt x="2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2"/>
                    </a:lnTo>
                    <a:close/>
                    <a:moveTo>
                      <a:pt x="2" y="18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18"/>
                    </a:lnTo>
                    <a:close/>
                    <a:moveTo>
                      <a:pt x="2" y="4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  <a:moveTo>
                      <a:pt x="2" y="1104"/>
                    </a:moveTo>
                    <a:lnTo>
                      <a:pt x="2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2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0" name="Rectangle 905"/>
              <p:cNvSpPr>
                <a:spLocks noChangeArrowheads="1"/>
              </p:cNvSpPr>
              <p:nvPr/>
            </p:nvSpPr>
            <p:spPr bwMode="auto">
              <a:xfrm>
                <a:off x="5390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1" name="Rectangle 906"/>
              <p:cNvSpPr>
                <a:spLocks noChangeArrowheads="1"/>
              </p:cNvSpPr>
              <p:nvPr/>
            </p:nvSpPr>
            <p:spPr bwMode="auto">
              <a:xfrm>
                <a:off x="545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2" name="Freeform 907"/>
              <p:cNvSpPr>
                <a:spLocks noEditPoints="1"/>
              </p:cNvSpPr>
              <p:nvPr/>
            </p:nvSpPr>
            <p:spPr bwMode="auto">
              <a:xfrm>
                <a:off x="5459" y="2352"/>
                <a:ext cx="3" cy="1104"/>
              </a:xfrm>
              <a:custGeom>
                <a:avLst/>
                <a:gdLst>
                  <a:gd name="T0" fmla="*/ 3 w 3"/>
                  <a:gd name="T1" fmla="*/ 1073 h 1104"/>
                  <a:gd name="T2" fmla="*/ 0 w 3"/>
                  <a:gd name="T3" fmla="*/ 1062 h 1104"/>
                  <a:gd name="T4" fmla="*/ 3 w 3"/>
                  <a:gd name="T5" fmla="*/ 1034 h 1104"/>
                  <a:gd name="T6" fmla="*/ 0 w 3"/>
                  <a:gd name="T7" fmla="*/ 1017 h 1104"/>
                  <a:gd name="T8" fmla="*/ 3 w 3"/>
                  <a:gd name="T9" fmla="*/ 1006 h 1104"/>
                  <a:gd name="T10" fmla="*/ 3 w 3"/>
                  <a:gd name="T11" fmla="*/ 975 h 1104"/>
                  <a:gd name="T12" fmla="*/ 0 w 3"/>
                  <a:gd name="T13" fmla="*/ 965 h 1104"/>
                  <a:gd name="T14" fmla="*/ 3 w 3"/>
                  <a:gd name="T15" fmla="*/ 937 h 1104"/>
                  <a:gd name="T16" fmla="*/ 0 w 3"/>
                  <a:gd name="T17" fmla="*/ 919 h 1104"/>
                  <a:gd name="T18" fmla="*/ 3 w 3"/>
                  <a:gd name="T19" fmla="*/ 909 h 1104"/>
                  <a:gd name="T20" fmla="*/ 3 w 3"/>
                  <a:gd name="T21" fmla="*/ 878 h 1104"/>
                  <a:gd name="T22" fmla="*/ 0 w 3"/>
                  <a:gd name="T23" fmla="*/ 867 h 1104"/>
                  <a:gd name="T24" fmla="*/ 3 w 3"/>
                  <a:gd name="T25" fmla="*/ 839 h 1104"/>
                  <a:gd name="T26" fmla="*/ 0 w 3"/>
                  <a:gd name="T27" fmla="*/ 822 h 1104"/>
                  <a:gd name="T28" fmla="*/ 3 w 3"/>
                  <a:gd name="T29" fmla="*/ 811 h 1104"/>
                  <a:gd name="T30" fmla="*/ 3 w 3"/>
                  <a:gd name="T31" fmla="*/ 780 h 1104"/>
                  <a:gd name="T32" fmla="*/ 0 w 3"/>
                  <a:gd name="T33" fmla="*/ 770 h 1104"/>
                  <a:gd name="T34" fmla="*/ 3 w 3"/>
                  <a:gd name="T35" fmla="*/ 742 h 1104"/>
                  <a:gd name="T36" fmla="*/ 0 w 3"/>
                  <a:gd name="T37" fmla="*/ 724 h 1104"/>
                  <a:gd name="T38" fmla="*/ 3 w 3"/>
                  <a:gd name="T39" fmla="*/ 714 h 1104"/>
                  <a:gd name="T40" fmla="*/ 3 w 3"/>
                  <a:gd name="T41" fmla="*/ 683 h 1104"/>
                  <a:gd name="T42" fmla="*/ 0 w 3"/>
                  <a:gd name="T43" fmla="*/ 672 h 1104"/>
                  <a:gd name="T44" fmla="*/ 3 w 3"/>
                  <a:gd name="T45" fmla="*/ 644 h 1104"/>
                  <a:gd name="T46" fmla="*/ 0 w 3"/>
                  <a:gd name="T47" fmla="*/ 627 h 1104"/>
                  <a:gd name="T48" fmla="*/ 3 w 3"/>
                  <a:gd name="T49" fmla="*/ 616 h 1104"/>
                  <a:gd name="T50" fmla="*/ 3 w 3"/>
                  <a:gd name="T51" fmla="*/ 585 h 1104"/>
                  <a:gd name="T52" fmla="*/ 0 w 3"/>
                  <a:gd name="T53" fmla="*/ 575 h 1104"/>
                  <a:gd name="T54" fmla="*/ 3 w 3"/>
                  <a:gd name="T55" fmla="*/ 547 h 1104"/>
                  <a:gd name="T56" fmla="*/ 0 w 3"/>
                  <a:gd name="T57" fmla="*/ 529 h 1104"/>
                  <a:gd name="T58" fmla="*/ 3 w 3"/>
                  <a:gd name="T59" fmla="*/ 519 h 1104"/>
                  <a:gd name="T60" fmla="*/ 3 w 3"/>
                  <a:gd name="T61" fmla="*/ 488 h 1104"/>
                  <a:gd name="T62" fmla="*/ 0 w 3"/>
                  <a:gd name="T63" fmla="*/ 477 h 1104"/>
                  <a:gd name="T64" fmla="*/ 3 w 3"/>
                  <a:gd name="T65" fmla="*/ 449 h 1104"/>
                  <a:gd name="T66" fmla="*/ 0 w 3"/>
                  <a:gd name="T67" fmla="*/ 432 h 1104"/>
                  <a:gd name="T68" fmla="*/ 3 w 3"/>
                  <a:gd name="T69" fmla="*/ 422 h 1104"/>
                  <a:gd name="T70" fmla="*/ 3 w 3"/>
                  <a:gd name="T71" fmla="*/ 390 h 1104"/>
                  <a:gd name="T72" fmla="*/ 0 w 3"/>
                  <a:gd name="T73" fmla="*/ 380 h 1104"/>
                  <a:gd name="T74" fmla="*/ 3 w 3"/>
                  <a:gd name="T75" fmla="*/ 352 h 1104"/>
                  <a:gd name="T76" fmla="*/ 0 w 3"/>
                  <a:gd name="T77" fmla="*/ 334 h 1104"/>
                  <a:gd name="T78" fmla="*/ 3 w 3"/>
                  <a:gd name="T79" fmla="*/ 324 h 1104"/>
                  <a:gd name="T80" fmla="*/ 3 w 3"/>
                  <a:gd name="T81" fmla="*/ 293 h 1104"/>
                  <a:gd name="T82" fmla="*/ 0 w 3"/>
                  <a:gd name="T83" fmla="*/ 282 h 1104"/>
                  <a:gd name="T84" fmla="*/ 3 w 3"/>
                  <a:gd name="T85" fmla="*/ 254 h 1104"/>
                  <a:gd name="T86" fmla="*/ 0 w 3"/>
                  <a:gd name="T87" fmla="*/ 237 h 1104"/>
                  <a:gd name="T88" fmla="*/ 3 w 3"/>
                  <a:gd name="T89" fmla="*/ 227 h 1104"/>
                  <a:gd name="T90" fmla="*/ 3 w 3"/>
                  <a:gd name="T91" fmla="*/ 195 h 1104"/>
                  <a:gd name="T92" fmla="*/ 0 w 3"/>
                  <a:gd name="T93" fmla="*/ 185 h 1104"/>
                  <a:gd name="T94" fmla="*/ 3 w 3"/>
                  <a:gd name="T95" fmla="*/ 157 h 1104"/>
                  <a:gd name="T96" fmla="*/ 0 w 3"/>
                  <a:gd name="T97" fmla="*/ 140 h 1104"/>
                  <a:gd name="T98" fmla="*/ 3 w 3"/>
                  <a:gd name="T99" fmla="*/ 129 h 1104"/>
                  <a:gd name="T100" fmla="*/ 3 w 3"/>
                  <a:gd name="T101" fmla="*/ 98 h 1104"/>
                  <a:gd name="T102" fmla="*/ 0 w 3"/>
                  <a:gd name="T103" fmla="*/ 87 h 1104"/>
                  <a:gd name="T104" fmla="*/ 3 w 3"/>
                  <a:gd name="T105" fmla="*/ 59 h 1104"/>
                  <a:gd name="T106" fmla="*/ 0 w 3"/>
                  <a:gd name="T107" fmla="*/ 42 h 1104"/>
                  <a:gd name="T108" fmla="*/ 3 w 3"/>
                  <a:gd name="T109" fmla="*/ 32 h 1104"/>
                  <a:gd name="T110" fmla="*/ 3 w 3"/>
                  <a:gd name="T111" fmla="*/ 0 h 1104"/>
                  <a:gd name="T112" fmla="*/ 0 w 3"/>
                  <a:gd name="T113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" h="1104">
                    <a:moveTo>
                      <a:pt x="3" y="1090"/>
                    </a:moveTo>
                    <a:lnTo>
                      <a:pt x="3" y="1086"/>
                    </a:lnTo>
                    <a:lnTo>
                      <a:pt x="0" y="1086"/>
                    </a:lnTo>
                    <a:lnTo>
                      <a:pt x="0" y="1090"/>
                    </a:lnTo>
                    <a:lnTo>
                      <a:pt x="3" y="1090"/>
                    </a:lnTo>
                    <a:close/>
                    <a:moveTo>
                      <a:pt x="3" y="1076"/>
                    </a:moveTo>
                    <a:lnTo>
                      <a:pt x="3" y="1073"/>
                    </a:lnTo>
                    <a:lnTo>
                      <a:pt x="0" y="1073"/>
                    </a:lnTo>
                    <a:lnTo>
                      <a:pt x="0" y="1076"/>
                    </a:lnTo>
                    <a:lnTo>
                      <a:pt x="3" y="1076"/>
                    </a:lnTo>
                    <a:close/>
                    <a:moveTo>
                      <a:pt x="3" y="1062"/>
                    </a:moveTo>
                    <a:lnTo>
                      <a:pt x="3" y="1059"/>
                    </a:lnTo>
                    <a:lnTo>
                      <a:pt x="0" y="1059"/>
                    </a:lnTo>
                    <a:lnTo>
                      <a:pt x="0" y="1062"/>
                    </a:lnTo>
                    <a:lnTo>
                      <a:pt x="3" y="1062"/>
                    </a:lnTo>
                    <a:close/>
                    <a:moveTo>
                      <a:pt x="3" y="1048"/>
                    </a:moveTo>
                    <a:lnTo>
                      <a:pt x="3" y="1045"/>
                    </a:lnTo>
                    <a:lnTo>
                      <a:pt x="0" y="1045"/>
                    </a:lnTo>
                    <a:lnTo>
                      <a:pt x="0" y="1048"/>
                    </a:lnTo>
                    <a:lnTo>
                      <a:pt x="3" y="1048"/>
                    </a:lnTo>
                    <a:close/>
                    <a:moveTo>
                      <a:pt x="3" y="1034"/>
                    </a:moveTo>
                    <a:lnTo>
                      <a:pt x="3" y="1031"/>
                    </a:lnTo>
                    <a:lnTo>
                      <a:pt x="0" y="1031"/>
                    </a:lnTo>
                    <a:lnTo>
                      <a:pt x="0" y="1034"/>
                    </a:lnTo>
                    <a:lnTo>
                      <a:pt x="3" y="1034"/>
                    </a:lnTo>
                    <a:close/>
                    <a:moveTo>
                      <a:pt x="3" y="1020"/>
                    </a:moveTo>
                    <a:lnTo>
                      <a:pt x="3" y="1017"/>
                    </a:lnTo>
                    <a:lnTo>
                      <a:pt x="0" y="1017"/>
                    </a:lnTo>
                    <a:lnTo>
                      <a:pt x="0" y="1020"/>
                    </a:lnTo>
                    <a:lnTo>
                      <a:pt x="3" y="1020"/>
                    </a:lnTo>
                    <a:close/>
                    <a:moveTo>
                      <a:pt x="3" y="1006"/>
                    </a:moveTo>
                    <a:lnTo>
                      <a:pt x="3" y="1003"/>
                    </a:lnTo>
                    <a:lnTo>
                      <a:pt x="0" y="1003"/>
                    </a:lnTo>
                    <a:lnTo>
                      <a:pt x="0" y="1006"/>
                    </a:lnTo>
                    <a:lnTo>
                      <a:pt x="3" y="1006"/>
                    </a:lnTo>
                    <a:close/>
                    <a:moveTo>
                      <a:pt x="3" y="992"/>
                    </a:moveTo>
                    <a:lnTo>
                      <a:pt x="3" y="989"/>
                    </a:lnTo>
                    <a:lnTo>
                      <a:pt x="0" y="989"/>
                    </a:lnTo>
                    <a:lnTo>
                      <a:pt x="0" y="992"/>
                    </a:lnTo>
                    <a:lnTo>
                      <a:pt x="3" y="992"/>
                    </a:lnTo>
                    <a:close/>
                    <a:moveTo>
                      <a:pt x="3" y="979"/>
                    </a:moveTo>
                    <a:lnTo>
                      <a:pt x="3" y="975"/>
                    </a:lnTo>
                    <a:lnTo>
                      <a:pt x="0" y="975"/>
                    </a:lnTo>
                    <a:lnTo>
                      <a:pt x="0" y="979"/>
                    </a:lnTo>
                    <a:lnTo>
                      <a:pt x="3" y="979"/>
                    </a:lnTo>
                    <a:close/>
                    <a:moveTo>
                      <a:pt x="3" y="965"/>
                    </a:moveTo>
                    <a:lnTo>
                      <a:pt x="3" y="961"/>
                    </a:lnTo>
                    <a:lnTo>
                      <a:pt x="0" y="961"/>
                    </a:lnTo>
                    <a:lnTo>
                      <a:pt x="0" y="965"/>
                    </a:lnTo>
                    <a:lnTo>
                      <a:pt x="3" y="965"/>
                    </a:lnTo>
                    <a:close/>
                    <a:moveTo>
                      <a:pt x="3" y="951"/>
                    </a:moveTo>
                    <a:lnTo>
                      <a:pt x="3" y="947"/>
                    </a:lnTo>
                    <a:lnTo>
                      <a:pt x="0" y="947"/>
                    </a:lnTo>
                    <a:lnTo>
                      <a:pt x="0" y="951"/>
                    </a:lnTo>
                    <a:lnTo>
                      <a:pt x="3" y="951"/>
                    </a:lnTo>
                    <a:close/>
                    <a:moveTo>
                      <a:pt x="3" y="937"/>
                    </a:moveTo>
                    <a:lnTo>
                      <a:pt x="3" y="933"/>
                    </a:lnTo>
                    <a:lnTo>
                      <a:pt x="0" y="933"/>
                    </a:lnTo>
                    <a:lnTo>
                      <a:pt x="0" y="937"/>
                    </a:lnTo>
                    <a:lnTo>
                      <a:pt x="3" y="937"/>
                    </a:lnTo>
                    <a:close/>
                    <a:moveTo>
                      <a:pt x="3" y="923"/>
                    </a:moveTo>
                    <a:lnTo>
                      <a:pt x="3" y="919"/>
                    </a:lnTo>
                    <a:lnTo>
                      <a:pt x="0" y="919"/>
                    </a:lnTo>
                    <a:lnTo>
                      <a:pt x="0" y="923"/>
                    </a:lnTo>
                    <a:lnTo>
                      <a:pt x="3" y="923"/>
                    </a:lnTo>
                    <a:close/>
                    <a:moveTo>
                      <a:pt x="3" y="909"/>
                    </a:moveTo>
                    <a:lnTo>
                      <a:pt x="3" y="905"/>
                    </a:lnTo>
                    <a:lnTo>
                      <a:pt x="0" y="905"/>
                    </a:lnTo>
                    <a:lnTo>
                      <a:pt x="0" y="909"/>
                    </a:lnTo>
                    <a:lnTo>
                      <a:pt x="3" y="909"/>
                    </a:lnTo>
                    <a:close/>
                    <a:moveTo>
                      <a:pt x="3" y="895"/>
                    </a:moveTo>
                    <a:lnTo>
                      <a:pt x="3" y="891"/>
                    </a:lnTo>
                    <a:lnTo>
                      <a:pt x="0" y="891"/>
                    </a:lnTo>
                    <a:lnTo>
                      <a:pt x="0" y="895"/>
                    </a:lnTo>
                    <a:lnTo>
                      <a:pt x="3" y="895"/>
                    </a:lnTo>
                    <a:close/>
                    <a:moveTo>
                      <a:pt x="3" y="881"/>
                    </a:moveTo>
                    <a:lnTo>
                      <a:pt x="3" y="878"/>
                    </a:lnTo>
                    <a:lnTo>
                      <a:pt x="0" y="878"/>
                    </a:lnTo>
                    <a:lnTo>
                      <a:pt x="0" y="881"/>
                    </a:lnTo>
                    <a:lnTo>
                      <a:pt x="3" y="881"/>
                    </a:lnTo>
                    <a:close/>
                    <a:moveTo>
                      <a:pt x="3" y="867"/>
                    </a:moveTo>
                    <a:lnTo>
                      <a:pt x="3" y="864"/>
                    </a:lnTo>
                    <a:lnTo>
                      <a:pt x="0" y="864"/>
                    </a:lnTo>
                    <a:lnTo>
                      <a:pt x="0" y="867"/>
                    </a:lnTo>
                    <a:lnTo>
                      <a:pt x="3" y="867"/>
                    </a:lnTo>
                    <a:close/>
                    <a:moveTo>
                      <a:pt x="3" y="853"/>
                    </a:moveTo>
                    <a:lnTo>
                      <a:pt x="3" y="850"/>
                    </a:lnTo>
                    <a:lnTo>
                      <a:pt x="0" y="850"/>
                    </a:lnTo>
                    <a:lnTo>
                      <a:pt x="0" y="853"/>
                    </a:lnTo>
                    <a:lnTo>
                      <a:pt x="3" y="853"/>
                    </a:lnTo>
                    <a:close/>
                    <a:moveTo>
                      <a:pt x="3" y="839"/>
                    </a:moveTo>
                    <a:lnTo>
                      <a:pt x="3" y="836"/>
                    </a:lnTo>
                    <a:lnTo>
                      <a:pt x="0" y="836"/>
                    </a:lnTo>
                    <a:lnTo>
                      <a:pt x="0" y="839"/>
                    </a:lnTo>
                    <a:lnTo>
                      <a:pt x="3" y="839"/>
                    </a:lnTo>
                    <a:close/>
                    <a:moveTo>
                      <a:pt x="3" y="825"/>
                    </a:moveTo>
                    <a:lnTo>
                      <a:pt x="3" y="822"/>
                    </a:lnTo>
                    <a:lnTo>
                      <a:pt x="0" y="822"/>
                    </a:lnTo>
                    <a:lnTo>
                      <a:pt x="0" y="825"/>
                    </a:lnTo>
                    <a:lnTo>
                      <a:pt x="3" y="825"/>
                    </a:lnTo>
                    <a:close/>
                    <a:moveTo>
                      <a:pt x="3" y="811"/>
                    </a:moveTo>
                    <a:lnTo>
                      <a:pt x="3" y="808"/>
                    </a:lnTo>
                    <a:lnTo>
                      <a:pt x="0" y="808"/>
                    </a:lnTo>
                    <a:lnTo>
                      <a:pt x="0" y="811"/>
                    </a:lnTo>
                    <a:lnTo>
                      <a:pt x="3" y="811"/>
                    </a:lnTo>
                    <a:close/>
                    <a:moveTo>
                      <a:pt x="3" y="798"/>
                    </a:moveTo>
                    <a:lnTo>
                      <a:pt x="3" y="794"/>
                    </a:lnTo>
                    <a:lnTo>
                      <a:pt x="0" y="794"/>
                    </a:lnTo>
                    <a:lnTo>
                      <a:pt x="0" y="798"/>
                    </a:lnTo>
                    <a:lnTo>
                      <a:pt x="3" y="798"/>
                    </a:lnTo>
                    <a:close/>
                    <a:moveTo>
                      <a:pt x="3" y="784"/>
                    </a:moveTo>
                    <a:lnTo>
                      <a:pt x="3" y="780"/>
                    </a:lnTo>
                    <a:lnTo>
                      <a:pt x="0" y="780"/>
                    </a:lnTo>
                    <a:lnTo>
                      <a:pt x="0" y="784"/>
                    </a:lnTo>
                    <a:lnTo>
                      <a:pt x="3" y="784"/>
                    </a:lnTo>
                    <a:close/>
                    <a:moveTo>
                      <a:pt x="3" y="770"/>
                    </a:moveTo>
                    <a:lnTo>
                      <a:pt x="3" y="766"/>
                    </a:lnTo>
                    <a:lnTo>
                      <a:pt x="0" y="766"/>
                    </a:lnTo>
                    <a:lnTo>
                      <a:pt x="0" y="770"/>
                    </a:lnTo>
                    <a:lnTo>
                      <a:pt x="3" y="770"/>
                    </a:lnTo>
                    <a:close/>
                    <a:moveTo>
                      <a:pt x="3" y="756"/>
                    </a:moveTo>
                    <a:lnTo>
                      <a:pt x="3" y="752"/>
                    </a:lnTo>
                    <a:lnTo>
                      <a:pt x="0" y="752"/>
                    </a:lnTo>
                    <a:lnTo>
                      <a:pt x="0" y="756"/>
                    </a:lnTo>
                    <a:lnTo>
                      <a:pt x="3" y="756"/>
                    </a:lnTo>
                    <a:close/>
                    <a:moveTo>
                      <a:pt x="3" y="742"/>
                    </a:moveTo>
                    <a:lnTo>
                      <a:pt x="3" y="738"/>
                    </a:lnTo>
                    <a:lnTo>
                      <a:pt x="0" y="738"/>
                    </a:lnTo>
                    <a:lnTo>
                      <a:pt x="0" y="742"/>
                    </a:lnTo>
                    <a:lnTo>
                      <a:pt x="3" y="742"/>
                    </a:lnTo>
                    <a:close/>
                    <a:moveTo>
                      <a:pt x="3" y="728"/>
                    </a:moveTo>
                    <a:lnTo>
                      <a:pt x="3" y="724"/>
                    </a:lnTo>
                    <a:lnTo>
                      <a:pt x="0" y="724"/>
                    </a:lnTo>
                    <a:lnTo>
                      <a:pt x="0" y="728"/>
                    </a:lnTo>
                    <a:lnTo>
                      <a:pt x="3" y="728"/>
                    </a:lnTo>
                    <a:close/>
                    <a:moveTo>
                      <a:pt x="3" y="714"/>
                    </a:moveTo>
                    <a:lnTo>
                      <a:pt x="3" y="710"/>
                    </a:lnTo>
                    <a:lnTo>
                      <a:pt x="0" y="710"/>
                    </a:lnTo>
                    <a:lnTo>
                      <a:pt x="0" y="714"/>
                    </a:lnTo>
                    <a:lnTo>
                      <a:pt x="3" y="714"/>
                    </a:lnTo>
                    <a:close/>
                    <a:moveTo>
                      <a:pt x="3" y="700"/>
                    </a:moveTo>
                    <a:lnTo>
                      <a:pt x="3" y="697"/>
                    </a:lnTo>
                    <a:lnTo>
                      <a:pt x="0" y="697"/>
                    </a:lnTo>
                    <a:lnTo>
                      <a:pt x="0" y="700"/>
                    </a:lnTo>
                    <a:lnTo>
                      <a:pt x="3" y="700"/>
                    </a:lnTo>
                    <a:close/>
                    <a:moveTo>
                      <a:pt x="3" y="686"/>
                    </a:moveTo>
                    <a:lnTo>
                      <a:pt x="3" y="683"/>
                    </a:lnTo>
                    <a:lnTo>
                      <a:pt x="0" y="683"/>
                    </a:lnTo>
                    <a:lnTo>
                      <a:pt x="0" y="686"/>
                    </a:lnTo>
                    <a:lnTo>
                      <a:pt x="3" y="686"/>
                    </a:lnTo>
                    <a:close/>
                    <a:moveTo>
                      <a:pt x="3" y="672"/>
                    </a:moveTo>
                    <a:lnTo>
                      <a:pt x="3" y="669"/>
                    </a:lnTo>
                    <a:lnTo>
                      <a:pt x="0" y="669"/>
                    </a:lnTo>
                    <a:lnTo>
                      <a:pt x="0" y="672"/>
                    </a:lnTo>
                    <a:lnTo>
                      <a:pt x="3" y="672"/>
                    </a:lnTo>
                    <a:close/>
                    <a:moveTo>
                      <a:pt x="3" y="658"/>
                    </a:moveTo>
                    <a:lnTo>
                      <a:pt x="3" y="655"/>
                    </a:lnTo>
                    <a:lnTo>
                      <a:pt x="0" y="655"/>
                    </a:lnTo>
                    <a:lnTo>
                      <a:pt x="0" y="658"/>
                    </a:lnTo>
                    <a:lnTo>
                      <a:pt x="3" y="658"/>
                    </a:lnTo>
                    <a:close/>
                    <a:moveTo>
                      <a:pt x="3" y="644"/>
                    </a:moveTo>
                    <a:lnTo>
                      <a:pt x="3" y="641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3" y="644"/>
                    </a:lnTo>
                    <a:close/>
                    <a:moveTo>
                      <a:pt x="3" y="630"/>
                    </a:moveTo>
                    <a:lnTo>
                      <a:pt x="3" y="627"/>
                    </a:lnTo>
                    <a:lnTo>
                      <a:pt x="0" y="627"/>
                    </a:lnTo>
                    <a:lnTo>
                      <a:pt x="0" y="630"/>
                    </a:lnTo>
                    <a:lnTo>
                      <a:pt x="3" y="630"/>
                    </a:lnTo>
                    <a:close/>
                    <a:moveTo>
                      <a:pt x="3" y="616"/>
                    </a:moveTo>
                    <a:lnTo>
                      <a:pt x="3" y="613"/>
                    </a:lnTo>
                    <a:lnTo>
                      <a:pt x="0" y="613"/>
                    </a:lnTo>
                    <a:lnTo>
                      <a:pt x="0" y="616"/>
                    </a:lnTo>
                    <a:lnTo>
                      <a:pt x="3" y="616"/>
                    </a:lnTo>
                    <a:close/>
                    <a:moveTo>
                      <a:pt x="3" y="603"/>
                    </a:moveTo>
                    <a:lnTo>
                      <a:pt x="3" y="599"/>
                    </a:lnTo>
                    <a:lnTo>
                      <a:pt x="0" y="599"/>
                    </a:lnTo>
                    <a:lnTo>
                      <a:pt x="0" y="603"/>
                    </a:lnTo>
                    <a:lnTo>
                      <a:pt x="3" y="603"/>
                    </a:lnTo>
                    <a:close/>
                    <a:moveTo>
                      <a:pt x="3" y="589"/>
                    </a:moveTo>
                    <a:lnTo>
                      <a:pt x="3" y="585"/>
                    </a:lnTo>
                    <a:lnTo>
                      <a:pt x="0" y="585"/>
                    </a:lnTo>
                    <a:lnTo>
                      <a:pt x="0" y="589"/>
                    </a:lnTo>
                    <a:lnTo>
                      <a:pt x="3" y="589"/>
                    </a:lnTo>
                    <a:close/>
                    <a:moveTo>
                      <a:pt x="3" y="575"/>
                    </a:moveTo>
                    <a:lnTo>
                      <a:pt x="3" y="571"/>
                    </a:lnTo>
                    <a:lnTo>
                      <a:pt x="0" y="571"/>
                    </a:lnTo>
                    <a:lnTo>
                      <a:pt x="0" y="575"/>
                    </a:lnTo>
                    <a:lnTo>
                      <a:pt x="3" y="575"/>
                    </a:lnTo>
                    <a:close/>
                    <a:moveTo>
                      <a:pt x="3" y="561"/>
                    </a:moveTo>
                    <a:lnTo>
                      <a:pt x="3" y="557"/>
                    </a:lnTo>
                    <a:lnTo>
                      <a:pt x="0" y="557"/>
                    </a:lnTo>
                    <a:lnTo>
                      <a:pt x="0" y="561"/>
                    </a:lnTo>
                    <a:lnTo>
                      <a:pt x="3" y="561"/>
                    </a:lnTo>
                    <a:close/>
                    <a:moveTo>
                      <a:pt x="3" y="547"/>
                    </a:moveTo>
                    <a:lnTo>
                      <a:pt x="3" y="543"/>
                    </a:lnTo>
                    <a:lnTo>
                      <a:pt x="0" y="543"/>
                    </a:lnTo>
                    <a:lnTo>
                      <a:pt x="0" y="547"/>
                    </a:lnTo>
                    <a:lnTo>
                      <a:pt x="3" y="547"/>
                    </a:lnTo>
                    <a:close/>
                    <a:moveTo>
                      <a:pt x="3" y="533"/>
                    </a:moveTo>
                    <a:lnTo>
                      <a:pt x="3" y="529"/>
                    </a:lnTo>
                    <a:lnTo>
                      <a:pt x="0" y="529"/>
                    </a:lnTo>
                    <a:lnTo>
                      <a:pt x="0" y="533"/>
                    </a:lnTo>
                    <a:lnTo>
                      <a:pt x="3" y="533"/>
                    </a:lnTo>
                    <a:close/>
                    <a:moveTo>
                      <a:pt x="3" y="519"/>
                    </a:moveTo>
                    <a:lnTo>
                      <a:pt x="3" y="516"/>
                    </a:lnTo>
                    <a:lnTo>
                      <a:pt x="0" y="516"/>
                    </a:lnTo>
                    <a:lnTo>
                      <a:pt x="0" y="519"/>
                    </a:lnTo>
                    <a:lnTo>
                      <a:pt x="3" y="519"/>
                    </a:lnTo>
                    <a:close/>
                    <a:moveTo>
                      <a:pt x="3" y="505"/>
                    </a:moveTo>
                    <a:lnTo>
                      <a:pt x="3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3" y="505"/>
                    </a:lnTo>
                    <a:close/>
                    <a:moveTo>
                      <a:pt x="3" y="491"/>
                    </a:moveTo>
                    <a:lnTo>
                      <a:pt x="3" y="488"/>
                    </a:lnTo>
                    <a:lnTo>
                      <a:pt x="0" y="488"/>
                    </a:lnTo>
                    <a:lnTo>
                      <a:pt x="0" y="491"/>
                    </a:lnTo>
                    <a:lnTo>
                      <a:pt x="3" y="491"/>
                    </a:lnTo>
                    <a:close/>
                    <a:moveTo>
                      <a:pt x="3" y="477"/>
                    </a:moveTo>
                    <a:lnTo>
                      <a:pt x="3" y="474"/>
                    </a:lnTo>
                    <a:lnTo>
                      <a:pt x="0" y="474"/>
                    </a:lnTo>
                    <a:lnTo>
                      <a:pt x="0" y="477"/>
                    </a:lnTo>
                    <a:lnTo>
                      <a:pt x="3" y="477"/>
                    </a:lnTo>
                    <a:close/>
                    <a:moveTo>
                      <a:pt x="3" y="463"/>
                    </a:moveTo>
                    <a:lnTo>
                      <a:pt x="3" y="460"/>
                    </a:lnTo>
                    <a:lnTo>
                      <a:pt x="0" y="460"/>
                    </a:lnTo>
                    <a:lnTo>
                      <a:pt x="0" y="463"/>
                    </a:lnTo>
                    <a:lnTo>
                      <a:pt x="3" y="463"/>
                    </a:lnTo>
                    <a:close/>
                    <a:moveTo>
                      <a:pt x="3" y="449"/>
                    </a:moveTo>
                    <a:lnTo>
                      <a:pt x="3" y="446"/>
                    </a:lnTo>
                    <a:lnTo>
                      <a:pt x="0" y="446"/>
                    </a:lnTo>
                    <a:lnTo>
                      <a:pt x="0" y="449"/>
                    </a:lnTo>
                    <a:lnTo>
                      <a:pt x="3" y="449"/>
                    </a:lnTo>
                    <a:close/>
                    <a:moveTo>
                      <a:pt x="3" y="435"/>
                    </a:moveTo>
                    <a:lnTo>
                      <a:pt x="3" y="432"/>
                    </a:lnTo>
                    <a:lnTo>
                      <a:pt x="0" y="432"/>
                    </a:lnTo>
                    <a:lnTo>
                      <a:pt x="0" y="435"/>
                    </a:lnTo>
                    <a:lnTo>
                      <a:pt x="3" y="435"/>
                    </a:lnTo>
                    <a:close/>
                    <a:moveTo>
                      <a:pt x="3" y="422"/>
                    </a:moveTo>
                    <a:lnTo>
                      <a:pt x="3" y="418"/>
                    </a:lnTo>
                    <a:lnTo>
                      <a:pt x="0" y="418"/>
                    </a:lnTo>
                    <a:lnTo>
                      <a:pt x="0" y="422"/>
                    </a:lnTo>
                    <a:lnTo>
                      <a:pt x="3" y="422"/>
                    </a:lnTo>
                    <a:close/>
                    <a:moveTo>
                      <a:pt x="3" y="408"/>
                    </a:moveTo>
                    <a:lnTo>
                      <a:pt x="3" y="404"/>
                    </a:lnTo>
                    <a:lnTo>
                      <a:pt x="0" y="404"/>
                    </a:lnTo>
                    <a:lnTo>
                      <a:pt x="0" y="408"/>
                    </a:lnTo>
                    <a:lnTo>
                      <a:pt x="3" y="408"/>
                    </a:lnTo>
                    <a:close/>
                    <a:moveTo>
                      <a:pt x="3" y="394"/>
                    </a:moveTo>
                    <a:lnTo>
                      <a:pt x="3" y="390"/>
                    </a:lnTo>
                    <a:lnTo>
                      <a:pt x="0" y="390"/>
                    </a:lnTo>
                    <a:lnTo>
                      <a:pt x="0" y="394"/>
                    </a:lnTo>
                    <a:lnTo>
                      <a:pt x="3" y="394"/>
                    </a:lnTo>
                    <a:close/>
                    <a:moveTo>
                      <a:pt x="3" y="380"/>
                    </a:moveTo>
                    <a:lnTo>
                      <a:pt x="3" y="376"/>
                    </a:lnTo>
                    <a:lnTo>
                      <a:pt x="0" y="376"/>
                    </a:lnTo>
                    <a:lnTo>
                      <a:pt x="0" y="380"/>
                    </a:lnTo>
                    <a:lnTo>
                      <a:pt x="3" y="380"/>
                    </a:lnTo>
                    <a:close/>
                    <a:moveTo>
                      <a:pt x="3" y="366"/>
                    </a:moveTo>
                    <a:lnTo>
                      <a:pt x="3" y="362"/>
                    </a:lnTo>
                    <a:lnTo>
                      <a:pt x="0" y="362"/>
                    </a:lnTo>
                    <a:lnTo>
                      <a:pt x="0" y="366"/>
                    </a:lnTo>
                    <a:lnTo>
                      <a:pt x="3" y="366"/>
                    </a:lnTo>
                    <a:close/>
                    <a:moveTo>
                      <a:pt x="3" y="352"/>
                    </a:moveTo>
                    <a:lnTo>
                      <a:pt x="3" y="348"/>
                    </a:lnTo>
                    <a:lnTo>
                      <a:pt x="0" y="348"/>
                    </a:lnTo>
                    <a:lnTo>
                      <a:pt x="0" y="352"/>
                    </a:lnTo>
                    <a:lnTo>
                      <a:pt x="3" y="352"/>
                    </a:lnTo>
                    <a:close/>
                    <a:moveTo>
                      <a:pt x="3" y="338"/>
                    </a:moveTo>
                    <a:lnTo>
                      <a:pt x="3" y="334"/>
                    </a:lnTo>
                    <a:lnTo>
                      <a:pt x="0" y="334"/>
                    </a:lnTo>
                    <a:lnTo>
                      <a:pt x="0" y="338"/>
                    </a:lnTo>
                    <a:lnTo>
                      <a:pt x="3" y="338"/>
                    </a:lnTo>
                    <a:close/>
                    <a:moveTo>
                      <a:pt x="3" y="324"/>
                    </a:moveTo>
                    <a:lnTo>
                      <a:pt x="3" y="321"/>
                    </a:lnTo>
                    <a:lnTo>
                      <a:pt x="0" y="321"/>
                    </a:lnTo>
                    <a:lnTo>
                      <a:pt x="0" y="324"/>
                    </a:lnTo>
                    <a:lnTo>
                      <a:pt x="3" y="324"/>
                    </a:lnTo>
                    <a:close/>
                    <a:moveTo>
                      <a:pt x="3" y="310"/>
                    </a:moveTo>
                    <a:lnTo>
                      <a:pt x="3" y="307"/>
                    </a:lnTo>
                    <a:lnTo>
                      <a:pt x="0" y="307"/>
                    </a:lnTo>
                    <a:lnTo>
                      <a:pt x="0" y="310"/>
                    </a:lnTo>
                    <a:lnTo>
                      <a:pt x="3" y="310"/>
                    </a:lnTo>
                    <a:close/>
                    <a:moveTo>
                      <a:pt x="3" y="296"/>
                    </a:moveTo>
                    <a:lnTo>
                      <a:pt x="3" y="293"/>
                    </a:lnTo>
                    <a:lnTo>
                      <a:pt x="0" y="293"/>
                    </a:lnTo>
                    <a:lnTo>
                      <a:pt x="0" y="296"/>
                    </a:lnTo>
                    <a:lnTo>
                      <a:pt x="3" y="296"/>
                    </a:lnTo>
                    <a:close/>
                    <a:moveTo>
                      <a:pt x="3" y="282"/>
                    </a:moveTo>
                    <a:lnTo>
                      <a:pt x="3" y="279"/>
                    </a:lnTo>
                    <a:lnTo>
                      <a:pt x="0" y="279"/>
                    </a:lnTo>
                    <a:lnTo>
                      <a:pt x="0" y="282"/>
                    </a:lnTo>
                    <a:lnTo>
                      <a:pt x="3" y="282"/>
                    </a:lnTo>
                    <a:close/>
                    <a:moveTo>
                      <a:pt x="3" y="268"/>
                    </a:moveTo>
                    <a:lnTo>
                      <a:pt x="3" y="265"/>
                    </a:lnTo>
                    <a:lnTo>
                      <a:pt x="0" y="265"/>
                    </a:lnTo>
                    <a:lnTo>
                      <a:pt x="0" y="268"/>
                    </a:lnTo>
                    <a:lnTo>
                      <a:pt x="3" y="268"/>
                    </a:lnTo>
                    <a:close/>
                    <a:moveTo>
                      <a:pt x="3" y="254"/>
                    </a:moveTo>
                    <a:lnTo>
                      <a:pt x="3" y="251"/>
                    </a:lnTo>
                    <a:lnTo>
                      <a:pt x="0" y="251"/>
                    </a:lnTo>
                    <a:lnTo>
                      <a:pt x="0" y="254"/>
                    </a:lnTo>
                    <a:lnTo>
                      <a:pt x="3" y="254"/>
                    </a:lnTo>
                    <a:close/>
                    <a:moveTo>
                      <a:pt x="3" y="240"/>
                    </a:moveTo>
                    <a:lnTo>
                      <a:pt x="3" y="237"/>
                    </a:lnTo>
                    <a:lnTo>
                      <a:pt x="0" y="237"/>
                    </a:lnTo>
                    <a:lnTo>
                      <a:pt x="0" y="240"/>
                    </a:lnTo>
                    <a:lnTo>
                      <a:pt x="3" y="240"/>
                    </a:lnTo>
                    <a:close/>
                    <a:moveTo>
                      <a:pt x="3" y="227"/>
                    </a:moveTo>
                    <a:lnTo>
                      <a:pt x="3" y="223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3" y="227"/>
                    </a:lnTo>
                    <a:close/>
                    <a:moveTo>
                      <a:pt x="3" y="213"/>
                    </a:moveTo>
                    <a:lnTo>
                      <a:pt x="3" y="209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3" y="213"/>
                    </a:lnTo>
                    <a:close/>
                    <a:moveTo>
                      <a:pt x="3" y="199"/>
                    </a:moveTo>
                    <a:lnTo>
                      <a:pt x="3" y="195"/>
                    </a:lnTo>
                    <a:lnTo>
                      <a:pt x="0" y="195"/>
                    </a:lnTo>
                    <a:lnTo>
                      <a:pt x="0" y="199"/>
                    </a:lnTo>
                    <a:lnTo>
                      <a:pt x="3" y="199"/>
                    </a:lnTo>
                    <a:close/>
                    <a:moveTo>
                      <a:pt x="3" y="185"/>
                    </a:moveTo>
                    <a:lnTo>
                      <a:pt x="3" y="181"/>
                    </a:lnTo>
                    <a:lnTo>
                      <a:pt x="0" y="181"/>
                    </a:lnTo>
                    <a:lnTo>
                      <a:pt x="0" y="185"/>
                    </a:lnTo>
                    <a:lnTo>
                      <a:pt x="3" y="185"/>
                    </a:lnTo>
                    <a:close/>
                    <a:moveTo>
                      <a:pt x="3" y="171"/>
                    </a:moveTo>
                    <a:lnTo>
                      <a:pt x="3" y="167"/>
                    </a:lnTo>
                    <a:lnTo>
                      <a:pt x="0" y="167"/>
                    </a:lnTo>
                    <a:lnTo>
                      <a:pt x="0" y="171"/>
                    </a:lnTo>
                    <a:lnTo>
                      <a:pt x="3" y="171"/>
                    </a:lnTo>
                    <a:close/>
                    <a:moveTo>
                      <a:pt x="3" y="157"/>
                    </a:moveTo>
                    <a:lnTo>
                      <a:pt x="3" y="15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57"/>
                    </a:lnTo>
                    <a:close/>
                    <a:moveTo>
                      <a:pt x="3" y="143"/>
                    </a:moveTo>
                    <a:lnTo>
                      <a:pt x="3" y="140"/>
                    </a:lnTo>
                    <a:lnTo>
                      <a:pt x="0" y="140"/>
                    </a:lnTo>
                    <a:lnTo>
                      <a:pt x="0" y="143"/>
                    </a:lnTo>
                    <a:lnTo>
                      <a:pt x="3" y="143"/>
                    </a:lnTo>
                    <a:close/>
                    <a:moveTo>
                      <a:pt x="3" y="129"/>
                    </a:moveTo>
                    <a:lnTo>
                      <a:pt x="3" y="126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29"/>
                    </a:lnTo>
                    <a:close/>
                    <a:moveTo>
                      <a:pt x="3" y="115"/>
                    </a:moveTo>
                    <a:lnTo>
                      <a:pt x="3" y="112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3" y="115"/>
                    </a:lnTo>
                    <a:close/>
                    <a:moveTo>
                      <a:pt x="3" y="101"/>
                    </a:moveTo>
                    <a:lnTo>
                      <a:pt x="3" y="98"/>
                    </a:lnTo>
                    <a:lnTo>
                      <a:pt x="0" y="98"/>
                    </a:lnTo>
                    <a:lnTo>
                      <a:pt x="0" y="101"/>
                    </a:lnTo>
                    <a:lnTo>
                      <a:pt x="3" y="101"/>
                    </a:lnTo>
                    <a:close/>
                    <a:moveTo>
                      <a:pt x="3" y="87"/>
                    </a:moveTo>
                    <a:lnTo>
                      <a:pt x="3" y="84"/>
                    </a:lnTo>
                    <a:lnTo>
                      <a:pt x="0" y="84"/>
                    </a:lnTo>
                    <a:lnTo>
                      <a:pt x="0" y="87"/>
                    </a:lnTo>
                    <a:lnTo>
                      <a:pt x="3" y="87"/>
                    </a:lnTo>
                    <a:close/>
                    <a:moveTo>
                      <a:pt x="3" y="73"/>
                    </a:moveTo>
                    <a:lnTo>
                      <a:pt x="3" y="70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3" y="73"/>
                    </a:lnTo>
                    <a:close/>
                    <a:moveTo>
                      <a:pt x="3" y="59"/>
                    </a:moveTo>
                    <a:lnTo>
                      <a:pt x="3" y="56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3" y="59"/>
                    </a:lnTo>
                    <a:close/>
                    <a:moveTo>
                      <a:pt x="3" y="46"/>
                    </a:moveTo>
                    <a:lnTo>
                      <a:pt x="3" y="42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close/>
                    <a:moveTo>
                      <a:pt x="3" y="32"/>
                    </a:moveTo>
                    <a:lnTo>
                      <a:pt x="3" y="28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3" y="32"/>
                    </a:lnTo>
                    <a:close/>
                    <a:moveTo>
                      <a:pt x="3" y="18"/>
                    </a:moveTo>
                    <a:lnTo>
                      <a:pt x="3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18"/>
                    </a:lnTo>
                    <a:close/>
                    <a:moveTo>
                      <a:pt x="3" y="4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  <a:moveTo>
                      <a:pt x="3" y="1104"/>
                    </a:moveTo>
                    <a:lnTo>
                      <a:pt x="3" y="1100"/>
                    </a:lnTo>
                    <a:lnTo>
                      <a:pt x="0" y="1100"/>
                    </a:lnTo>
                    <a:lnTo>
                      <a:pt x="0" y="1104"/>
                    </a:lnTo>
                    <a:lnTo>
                      <a:pt x="3" y="1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3" name="Rectangle 908"/>
              <p:cNvSpPr>
                <a:spLocks noChangeArrowheads="1"/>
              </p:cNvSpPr>
              <p:nvPr/>
            </p:nvSpPr>
            <p:spPr bwMode="auto">
              <a:xfrm>
                <a:off x="5456" y="2352"/>
                <a:ext cx="7" cy="110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4" name="Rectangle 909"/>
              <p:cNvSpPr>
                <a:spLocks noChangeArrowheads="1"/>
              </p:cNvSpPr>
              <p:nvPr/>
            </p:nvSpPr>
            <p:spPr bwMode="auto">
              <a:xfrm>
                <a:off x="389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5" name="Rectangle 910"/>
              <p:cNvSpPr>
                <a:spLocks noChangeArrowheads="1"/>
              </p:cNvSpPr>
              <p:nvPr/>
            </p:nvSpPr>
            <p:spPr bwMode="auto">
              <a:xfrm>
                <a:off x="391" y="2345"/>
                <a:ext cx="3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6" name="Rectangle 911"/>
              <p:cNvSpPr>
                <a:spLocks noChangeArrowheads="1"/>
              </p:cNvSpPr>
              <p:nvPr/>
            </p:nvSpPr>
            <p:spPr bwMode="auto">
              <a:xfrm>
                <a:off x="389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7" name="Rectangle 912"/>
              <p:cNvSpPr>
                <a:spLocks noChangeArrowheads="1"/>
              </p:cNvSpPr>
              <p:nvPr/>
            </p:nvSpPr>
            <p:spPr bwMode="auto">
              <a:xfrm>
                <a:off x="1670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8" name="Rectangle 913"/>
              <p:cNvSpPr>
                <a:spLocks noChangeArrowheads="1"/>
              </p:cNvSpPr>
              <p:nvPr/>
            </p:nvSpPr>
            <p:spPr bwMode="auto">
              <a:xfrm>
                <a:off x="1672" y="2345"/>
                <a:ext cx="4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39" name="Rectangle 914"/>
              <p:cNvSpPr>
                <a:spLocks noChangeArrowheads="1"/>
              </p:cNvSpPr>
              <p:nvPr/>
            </p:nvSpPr>
            <p:spPr bwMode="auto">
              <a:xfrm>
                <a:off x="1670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0" name="Rectangle 915"/>
              <p:cNvSpPr>
                <a:spLocks noChangeArrowheads="1"/>
              </p:cNvSpPr>
              <p:nvPr/>
            </p:nvSpPr>
            <p:spPr bwMode="auto">
              <a:xfrm>
                <a:off x="2954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1" name="Rectangle 916"/>
              <p:cNvSpPr>
                <a:spLocks noChangeArrowheads="1"/>
              </p:cNvSpPr>
              <p:nvPr/>
            </p:nvSpPr>
            <p:spPr bwMode="auto">
              <a:xfrm>
                <a:off x="2954" y="2345"/>
                <a:ext cx="3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2" name="Rectangle 917"/>
              <p:cNvSpPr>
                <a:spLocks noChangeArrowheads="1"/>
              </p:cNvSpPr>
              <p:nvPr/>
            </p:nvSpPr>
            <p:spPr bwMode="auto">
              <a:xfrm>
                <a:off x="2954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3" name="Rectangle 918"/>
              <p:cNvSpPr>
                <a:spLocks noChangeArrowheads="1"/>
              </p:cNvSpPr>
              <p:nvPr/>
            </p:nvSpPr>
            <p:spPr bwMode="auto">
              <a:xfrm>
                <a:off x="4235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4" name="Rectangle 919"/>
              <p:cNvSpPr>
                <a:spLocks noChangeArrowheads="1"/>
              </p:cNvSpPr>
              <p:nvPr/>
            </p:nvSpPr>
            <p:spPr bwMode="auto">
              <a:xfrm>
                <a:off x="4236" y="2345"/>
                <a:ext cx="3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5" name="Rectangle 920"/>
              <p:cNvSpPr>
                <a:spLocks noChangeArrowheads="1"/>
              </p:cNvSpPr>
              <p:nvPr/>
            </p:nvSpPr>
            <p:spPr bwMode="auto">
              <a:xfrm>
                <a:off x="4235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6" name="Rectangle 921"/>
              <p:cNvSpPr>
                <a:spLocks noChangeArrowheads="1"/>
              </p:cNvSpPr>
              <p:nvPr/>
            </p:nvSpPr>
            <p:spPr bwMode="auto">
              <a:xfrm>
                <a:off x="5516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7" name="Rectangle 922"/>
              <p:cNvSpPr>
                <a:spLocks noChangeArrowheads="1"/>
              </p:cNvSpPr>
              <p:nvPr/>
            </p:nvSpPr>
            <p:spPr bwMode="auto">
              <a:xfrm>
                <a:off x="5517" y="2345"/>
                <a:ext cx="4" cy="11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8" name="Rectangle 923"/>
              <p:cNvSpPr>
                <a:spLocks noChangeArrowheads="1"/>
              </p:cNvSpPr>
              <p:nvPr/>
            </p:nvSpPr>
            <p:spPr bwMode="auto">
              <a:xfrm>
                <a:off x="5516" y="2345"/>
                <a:ext cx="7" cy="111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49" name="Rectangle 924"/>
              <p:cNvSpPr>
                <a:spLocks noChangeArrowheads="1"/>
              </p:cNvSpPr>
              <p:nvPr/>
            </p:nvSpPr>
            <p:spPr bwMode="auto">
              <a:xfrm>
                <a:off x="392" y="3442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0" name="Rectangle 925"/>
              <p:cNvSpPr>
                <a:spLocks noChangeArrowheads="1"/>
              </p:cNvSpPr>
              <p:nvPr/>
            </p:nvSpPr>
            <p:spPr bwMode="auto">
              <a:xfrm>
                <a:off x="392" y="3443"/>
                <a:ext cx="512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1" name="Rectangle 926"/>
              <p:cNvSpPr>
                <a:spLocks noChangeArrowheads="1"/>
              </p:cNvSpPr>
              <p:nvPr/>
            </p:nvSpPr>
            <p:spPr bwMode="auto">
              <a:xfrm>
                <a:off x="392" y="3442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2" name="Rectangle 927"/>
              <p:cNvSpPr>
                <a:spLocks noChangeArrowheads="1"/>
              </p:cNvSpPr>
              <p:nvPr/>
            </p:nvSpPr>
            <p:spPr bwMode="auto">
              <a:xfrm>
                <a:off x="392" y="2899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3" name="Rectangle 928"/>
              <p:cNvSpPr>
                <a:spLocks noChangeArrowheads="1"/>
              </p:cNvSpPr>
              <p:nvPr/>
            </p:nvSpPr>
            <p:spPr bwMode="auto">
              <a:xfrm>
                <a:off x="392" y="2899"/>
                <a:ext cx="5127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4" name="Rectangle 929"/>
              <p:cNvSpPr>
                <a:spLocks noChangeArrowheads="1"/>
              </p:cNvSpPr>
              <p:nvPr/>
            </p:nvSpPr>
            <p:spPr bwMode="auto">
              <a:xfrm>
                <a:off x="392" y="2899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5" name="Rectangle 930"/>
              <p:cNvSpPr>
                <a:spLocks noChangeArrowheads="1"/>
              </p:cNvSpPr>
              <p:nvPr/>
            </p:nvSpPr>
            <p:spPr bwMode="auto">
              <a:xfrm>
                <a:off x="392" y="2352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6" name="Rectangle 931"/>
              <p:cNvSpPr>
                <a:spLocks noChangeArrowheads="1"/>
              </p:cNvSpPr>
              <p:nvPr/>
            </p:nvSpPr>
            <p:spPr bwMode="auto">
              <a:xfrm>
                <a:off x="392" y="2355"/>
                <a:ext cx="5127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7" name="Rectangle 932"/>
              <p:cNvSpPr>
                <a:spLocks noChangeArrowheads="1"/>
              </p:cNvSpPr>
              <p:nvPr/>
            </p:nvSpPr>
            <p:spPr bwMode="auto">
              <a:xfrm>
                <a:off x="392" y="2352"/>
                <a:ext cx="5131" cy="7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8" name="Line 933"/>
              <p:cNvSpPr>
                <a:spLocks noChangeShapeType="1"/>
              </p:cNvSpPr>
              <p:nvPr/>
            </p:nvSpPr>
            <p:spPr bwMode="auto">
              <a:xfrm>
                <a:off x="392" y="3456"/>
                <a:ext cx="5127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59" name="Line 934"/>
              <p:cNvSpPr>
                <a:spLocks noChangeShapeType="1"/>
              </p:cNvSpPr>
              <p:nvPr/>
            </p:nvSpPr>
            <p:spPr bwMode="auto">
              <a:xfrm>
                <a:off x="392" y="2345"/>
                <a:ext cx="5127" cy="0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60" name="Line 935"/>
              <p:cNvSpPr>
                <a:spLocks noChangeShapeType="1"/>
              </p:cNvSpPr>
              <p:nvPr/>
            </p:nvSpPr>
            <p:spPr bwMode="auto">
              <a:xfrm flipV="1">
                <a:off x="392" y="3405"/>
                <a:ext cx="0" cy="51"/>
              </a:xfrm>
              <a:prstGeom prst="line">
                <a:avLst/>
              </a:prstGeom>
              <a:noFill/>
              <a:ln w="4763" cap="flat">
                <a:solidFill>
                  <a:srgbClr val="6666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9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877" name="Line 937"/>
            <p:cNvSpPr>
              <a:spLocks noChangeShapeType="1"/>
            </p:cNvSpPr>
            <p:nvPr/>
          </p:nvSpPr>
          <p:spPr bwMode="auto">
            <a:xfrm flipV="1">
              <a:off x="2657477" y="5405420"/>
              <a:ext cx="0" cy="80962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878" name="Line 938"/>
            <p:cNvSpPr>
              <a:spLocks noChangeShapeType="1"/>
            </p:cNvSpPr>
            <p:nvPr/>
          </p:nvSpPr>
          <p:spPr bwMode="auto">
            <a:xfrm flipV="1">
              <a:off x="4692654" y="5405420"/>
              <a:ext cx="0" cy="80962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879" name="Line 939"/>
            <p:cNvSpPr>
              <a:spLocks noChangeShapeType="1"/>
            </p:cNvSpPr>
            <p:nvPr/>
          </p:nvSpPr>
          <p:spPr bwMode="auto">
            <a:xfrm flipV="1">
              <a:off x="6726243" y="5405420"/>
              <a:ext cx="0" cy="80962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44" name="Line 940"/>
            <p:cNvSpPr>
              <a:spLocks noChangeShapeType="1"/>
            </p:cNvSpPr>
            <p:nvPr/>
          </p:nvSpPr>
          <p:spPr bwMode="auto">
            <a:xfrm flipV="1">
              <a:off x="8761419" y="5405420"/>
              <a:ext cx="0" cy="80962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45" name="Line 941"/>
            <p:cNvSpPr>
              <a:spLocks noChangeShapeType="1"/>
            </p:cNvSpPr>
            <p:nvPr/>
          </p:nvSpPr>
          <p:spPr bwMode="auto">
            <a:xfrm>
              <a:off x="622301" y="3722676"/>
              <a:ext cx="0" cy="8255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46" name="Line 942"/>
            <p:cNvSpPr>
              <a:spLocks noChangeShapeType="1"/>
            </p:cNvSpPr>
            <p:nvPr/>
          </p:nvSpPr>
          <p:spPr bwMode="auto">
            <a:xfrm>
              <a:off x="2657477" y="3722676"/>
              <a:ext cx="0" cy="8255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47" name="Line 943"/>
            <p:cNvSpPr>
              <a:spLocks noChangeShapeType="1"/>
            </p:cNvSpPr>
            <p:nvPr/>
          </p:nvSpPr>
          <p:spPr bwMode="auto">
            <a:xfrm>
              <a:off x="4692654" y="3722676"/>
              <a:ext cx="0" cy="8255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48" name="Line 944"/>
            <p:cNvSpPr>
              <a:spLocks noChangeShapeType="1"/>
            </p:cNvSpPr>
            <p:nvPr/>
          </p:nvSpPr>
          <p:spPr bwMode="auto">
            <a:xfrm>
              <a:off x="6726243" y="3722676"/>
              <a:ext cx="0" cy="8255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49" name="Line 945"/>
            <p:cNvSpPr>
              <a:spLocks noChangeShapeType="1"/>
            </p:cNvSpPr>
            <p:nvPr/>
          </p:nvSpPr>
          <p:spPr bwMode="auto">
            <a:xfrm>
              <a:off x="8761419" y="3722676"/>
              <a:ext cx="0" cy="8255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0" name="Line 946"/>
            <p:cNvSpPr>
              <a:spLocks noChangeShapeType="1"/>
            </p:cNvSpPr>
            <p:nvPr/>
          </p:nvSpPr>
          <p:spPr bwMode="auto">
            <a:xfrm flipV="1">
              <a:off x="622301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1" name="Line 947"/>
            <p:cNvSpPr>
              <a:spLocks noChangeShapeType="1"/>
            </p:cNvSpPr>
            <p:nvPr/>
          </p:nvSpPr>
          <p:spPr bwMode="auto">
            <a:xfrm flipV="1">
              <a:off x="1235076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2" name="Line 948"/>
            <p:cNvSpPr>
              <a:spLocks noChangeShapeType="1"/>
            </p:cNvSpPr>
            <p:nvPr/>
          </p:nvSpPr>
          <p:spPr bwMode="auto">
            <a:xfrm flipV="1">
              <a:off x="1593852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3" name="Line 949"/>
            <p:cNvSpPr>
              <a:spLocks noChangeShapeType="1"/>
            </p:cNvSpPr>
            <p:nvPr/>
          </p:nvSpPr>
          <p:spPr bwMode="auto">
            <a:xfrm flipV="1">
              <a:off x="1847852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4" name="Line 950"/>
            <p:cNvSpPr>
              <a:spLocks noChangeShapeType="1"/>
            </p:cNvSpPr>
            <p:nvPr/>
          </p:nvSpPr>
          <p:spPr bwMode="auto">
            <a:xfrm flipV="1">
              <a:off x="2044702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5" name="Line 951"/>
            <p:cNvSpPr>
              <a:spLocks noChangeShapeType="1"/>
            </p:cNvSpPr>
            <p:nvPr/>
          </p:nvSpPr>
          <p:spPr bwMode="auto">
            <a:xfrm flipV="1">
              <a:off x="2206627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6" name="Line 952"/>
            <p:cNvSpPr>
              <a:spLocks noChangeShapeType="1"/>
            </p:cNvSpPr>
            <p:nvPr/>
          </p:nvSpPr>
          <p:spPr bwMode="auto">
            <a:xfrm flipV="1">
              <a:off x="2343152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7" name="Line 953"/>
            <p:cNvSpPr>
              <a:spLocks noChangeShapeType="1"/>
            </p:cNvSpPr>
            <p:nvPr/>
          </p:nvSpPr>
          <p:spPr bwMode="auto">
            <a:xfrm flipV="1">
              <a:off x="2460627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8" name="Line 954"/>
            <p:cNvSpPr>
              <a:spLocks noChangeShapeType="1"/>
            </p:cNvSpPr>
            <p:nvPr/>
          </p:nvSpPr>
          <p:spPr bwMode="auto">
            <a:xfrm flipV="1">
              <a:off x="2563815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59" name="Line 955"/>
            <p:cNvSpPr>
              <a:spLocks noChangeShapeType="1"/>
            </p:cNvSpPr>
            <p:nvPr/>
          </p:nvSpPr>
          <p:spPr bwMode="auto">
            <a:xfrm flipV="1">
              <a:off x="2657477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60" name="Line 956"/>
            <p:cNvSpPr>
              <a:spLocks noChangeShapeType="1"/>
            </p:cNvSpPr>
            <p:nvPr/>
          </p:nvSpPr>
          <p:spPr bwMode="auto">
            <a:xfrm flipV="1">
              <a:off x="3270253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61" name="Line 957"/>
            <p:cNvSpPr>
              <a:spLocks noChangeShapeType="1"/>
            </p:cNvSpPr>
            <p:nvPr/>
          </p:nvSpPr>
          <p:spPr bwMode="auto">
            <a:xfrm flipV="1">
              <a:off x="3629028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62" name="Line 958"/>
            <p:cNvSpPr>
              <a:spLocks noChangeShapeType="1"/>
            </p:cNvSpPr>
            <p:nvPr/>
          </p:nvSpPr>
          <p:spPr bwMode="auto">
            <a:xfrm flipV="1">
              <a:off x="3883028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64" name="Line 959"/>
            <p:cNvSpPr>
              <a:spLocks noChangeShapeType="1"/>
            </p:cNvSpPr>
            <p:nvPr/>
          </p:nvSpPr>
          <p:spPr bwMode="auto">
            <a:xfrm flipV="1">
              <a:off x="4079878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65" name="Line 960"/>
            <p:cNvSpPr>
              <a:spLocks noChangeShapeType="1"/>
            </p:cNvSpPr>
            <p:nvPr/>
          </p:nvSpPr>
          <p:spPr bwMode="auto">
            <a:xfrm flipV="1">
              <a:off x="4240216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66" name="Line 961"/>
            <p:cNvSpPr>
              <a:spLocks noChangeShapeType="1"/>
            </p:cNvSpPr>
            <p:nvPr/>
          </p:nvSpPr>
          <p:spPr bwMode="auto">
            <a:xfrm flipV="1">
              <a:off x="4376741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67" name="Line 962"/>
            <p:cNvSpPr>
              <a:spLocks noChangeShapeType="1"/>
            </p:cNvSpPr>
            <p:nvPr/>
          </p:nvSpPr>
          <p:spPr bwMode="auto">
            <a:xfrm flipV="1">
              <a:off x="4494216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68" name="Line 963"/>
            <p:cNvSpPr>
              <a:spLocks noChangeShapeType="1"/>
            </p:cNvSpPr>
            <p:nvPr/>
          </p:nvSpPr>
          <p:spPr bwMode="auto">
            <a:xfrm flipV="1">
              <a:off x="4598991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69" name="Line 964"/>
            <p:cNvSpPr>
              <a:spLocks noChangeShapeType="1"/>
            </p:cNvSpPr>
            <p:nvPr/>
          </p:nvSpPr>
          <p:spPr bwMode="auto">
            <a:xfrm flipV="1">
              <a:off x="4692654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0" name="Line 965"/>
            <p:cNvSpPr>
              <a:spLocks noChangeShapeType="1"/>
            </p:cNvSpPr>
            <p:nvPr/>
          </p:nvSpPr>
          <p:spPr bwMode="auto">
            <a:xfrm flipV="1">
              <a:off x="5305429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1" name="Line 966"/>
            <p:cNvSpPr>
              <a:spLocks noChangeShapeType="1"/>
            </p:cNvSpPr>
            <p:nvPr/>
          </p:nvSpPr>
          <p:spPr bwMode="auto">
            <a:xfrm flipV="1">
              <a:off x="5662617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2" name="Line 967"/>
            <p:cNvSpPr>
              <a:spLocks noChangeShapeType="1"/>
            </p:cNvSpPr>
            <p:nvPr/>
          </p:nvSpPr>
          <p:spPr bwMode="auto">
            <a:xfrm flipV="1">
              <a:off x="5916617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3" name="Line 968"/>
            <p:cNvSpPr>
              <a:spLocks noChangeShapeType="1"/>
            </p:cNvSpPr>
            <p:nvPr/>
          </p:nvSpPr>
          <p:spPr bwMode="auto">
            <a:xfrm flipV="1">
              <a:off x="6115055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4" name="Line 969"/>
            <p:cNvSpPr>
              <a:spLocks noChangeShapeType="1"/>
            </p:cNvSpPr>
            <p:nvPr/>
          </p:nvSpPr>
          <p:spPr bwMode="auto">
            <a:xfrm flipV="1">
              <a:off x="6275393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5" name="Line 970"/>
            <p:cNvSpPr>
              <a:spLocks noChangeShapeType="1"/>
            </p:cNvSpPr>
            <p:nvPr/>
          </p:nvSpPr>
          <p:spPr bwMode="auto">
            <a:xfrm flipV="1">
              <a:off x="6411918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6" name="Line 971"/>
            <p:cNvSpPr>
              <a:spLocks noChangeShapeType="1"/>
            </p:cNvSpPr>
            <p:nvPr/>
          </p:nvSpPr>
          <p:spPr bwMode="auto">
            <a:xfrm flipV="1">
              <a:off x="6529393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7" name="Line 972"/>
            <p:cNvSpPr>
              <a:spLocks noChangeShapeType="1"/>
            </p:cNvSpPr>
            <p:nvPr/>
          </p:nvSpPr>
          <p:spPr bwMode="auto">
            <a:xfrm flipV="1">
              <a:off x="6634168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8" name="Line 973"/>
            <p:cNvSpPr>
              <a:spLocks noChangeShapeType="1"/>
            </p:cNvSpPr>
            <p:nvPr/>
          </p:nvSpPr>
          <p:spPr bwMode="auto">
            <a:xfrm flipV="1">
              <a:off x="6726243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79" name="Line 974"/>
            <p:cNvSpPr>
              <a:spLocks noChangeShapeType="1"/>
            </p:cNvSpPr>
            <p:nvPr/>
          </p:nvSpPr>
          <p:spPr bwMode="auto">
            <a:xfrm flipV="1">
              <a:off x="7339018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0" name="Line 975"/>
            <p:cNvSpPr>
              <a:spLocks noChangeShapeType="1"/>
            </p:cNvSpPr>
            <p:nvPr/>
          </p:nvSpPr>
          <p:spPr bwMode="auto">
            <a:xfrm flipV="1">
              <a:off x="7697794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1" name="Line 976"/>
            <p:cNvSpPr>
              <a:spLocks noChangeShapeType="1"/>
            </p:cNvSpPr>
            <p:nvPr/>
          </p:nvSpPr>
          <p:spPr bwMode="auto">
            <a:xfrm flipV="1">
              <a:off x="7951794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2" name="Line 977"/>
            <p:cNvSpPr>
              <a:spLocks noChangeShapeType="1"/>
            </p:cNvSpPr>
            <p:nvPr/>
          </p:nvSpPr>
          <p:spPr bwMode="auto">
            <a:xfrm flipV="1">
              <a:off x="8148644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3" name="Line 978"/>
            <p:cNvSpPr>
              <a:spLocks noChangeShapeType="1"/>
            </p:cNvSpPr>
            <p:nvPr/>
          </p:nvSpPr>
          <p:spPr bwMode="auto">
            <a:xfrm flipV="1">
              <a:off x="8310569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4" name="Line 979"/>
            <p:cNvSpPr>
              <a:spLocks noChangeShapeType="1"/>
            </p:cNvSpPr>
            <p:nvPr/>
          </p:nvSpPr>
          <p:spPr bwMode="auto">
            <a:xfrm flipV="1">
              <a:off x="8447094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5" name="Line 980"/>
            <p:cNvSpPr>
              <a:spLocks noChangeShapeType="1"/>
            </p:cNvSpPr>
            <p:nvPr/>
          </p:nvSpPr>
          <p:spPr bwMode="auto">
            <a:xfrm flipV="1">
              <a:off x="8564569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6" name="Line 981"/>
            <p:cNvSpPr>
              <a:spLocks noChangeShapeType="1"/>
            </p:cNvSpPr>
            <p:nvPr/>
          </p:nvSpPr>
          <p:spPr bwMode="auto">
            <a:xfrm flipV="1">
              <a:off x="8669344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7" name="Line 982"/>
            <p:cNvSpPr>
              <a:spLocks noChangeShapeType="1"/>
            </p:cNvSpPr>
            <p:nvPr/>
          </p:nvSpPr>
          <p:spPr bwMode="auto">
            <a:xfrm flipV="1">
              <a:off x="8761419" y="5445107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8" name="Line 983"/>
            <p:cNvSpPr>
              <a:spLocks noChangeShapeType="1"/>
            </p:cNvSpPr>
            <p:nvPr/>
          </p:nvSpPr>
          <p:spPr bwMode="auto">
            <a:xfrm>
              <a:off x="622301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89" name="Line 984"/>
            <p:cNvSpPr>
              <a:spLocks noChangeShapeType="1"/>
            </p:cNvSpPr>
            <p:nvPr/>
          </p:nvSpPr>
          <p:spPr bwMode="auto">
            <a:xfrm>
              <a:off x="1235076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0" name="Line 985"/>
            <p:cNvSpPr>
              <a:spLocks noChangeShapeType="1"/>
            </p:cNvSpPr>
            <p:nvPr/>
          </p:nvSpPr>
          <p:spPr bwMode="auto">
            <a:xfrm>
              <a:off x="1593852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1" name="Line 986"/>
            <p:cNvSpPr>
              <a:spLocks noChangeShapeType="1"/>
            </p:cNvSpPr>
            <p:nvPr/>
          </p:nvSpPr>
          <p:spPr bwMode="auto">
            <a:xfrm>
              <a:off x="1847852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2" name="Line 987"/>
            <p:cNvSpPr>
              <a:spLocks noChangeShapeType="1"/>
            </p:cNvSpPr>
            <p:nvPr/>
          </p:nvSpPr>
          <p:spPr bwMode="auto">
            <a:xfrm>
              <a:off x="2044702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3" name="Line 988"/>
            <p:cNvSpPr>
              <a:spLocks noChangeShapeType="1"/>
            </p:cNvSpPr>
            <p:nvPr/>
          </p:nvSpPr>
          <p:spPr bwMode="auto">
            <a:xfrm>
              <a:off x="2206627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4" name="Line 989"/>
            <p:cNvSpPr>
              <a:spLocks noChangeShapeType="1"/>
            </p:cNvSpPr>
            <p:nvPr/>
          </p:nvSpPr>
          <p:spPr bwMode="auto">
            <a:xfrm>
              <a:off x="2343152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5" name="Line 990"/>
            <p:cNvSpPr>
              <a:spLocks noChangeShapeType="1"/>
            </p:cNvSpPr>
            <p:nvPr/>
          </p:nvSpPr>
          <p:spPr bwMode="auto">
            <a:xfrm>
              <a:off x="2460627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6" name="Line 991"/>
            <p:cNvSpPr>
              <a:spLocks noChangeShapeType="1"/>
            </p:cNvSpPr>
            <p:nvPr/>
          </p:nvSpPr>
          <p:spPr bwMode="auto">
            <a:xfrm>
              <a:off x="2563815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7" name="Line 992"/>
            <p:cNvSpPr>
              <a:spLocks noChangeShapeType="1"/>
            </p:cNvSpPr>
            <p:nvPr/>
          </p:nvSpPr>
          <p:spPr bwMode="auto">
            <a:xfrm>
              <a:off x="2657477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8" name="Line 993"/>
            <p:cNvSpPr>
              <a:spLocks noChangeShapeType="1"/>
            </p:cNvSpPr>
            <p:nvPr/>
          </p:nvSpPr>
          <p:spPr bwMode="auto">
            <a:xfrm>
              <a:off x="3270253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99" name="Line 994"/>
            <p:cNvSpPr>
              <a:spLocks noChangeShapeType="1"/>
            </p:cNvSpPr>
            <p:nvPr/>
          </p:nvSpPr>
          <p:spPr bwMode="auto">
            <a:xfrm>
              <a:off x="3629028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0" name="Line 995"/>
            <p:cNvSpPr>
              <a:spLocks noChangeShapeType="1"/>
            </p:cNvSpPr>
            <p:nvPr/>
          </p:nvSpPr>
          <p:spPr bwMode="auto">
            <a:xfrm>
              <a:off x="3883028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1" name="Line 996"/>
            <p:cNvSpPr>
              <a:spLocks noChangeShapeType="1"/>
            </p:cNvSpPr>
            <p:nvPr/>
          </p:nvSpPr>
          <p:spPr bwMode="auto">
            <a:xfrm>
              <a:off x="4079878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2" name="Line 997"/>
            <p:cNvSpPr>
              <a:spLocks noChangeShapeType="1"/>
            </p:cNvSpPr>
            <p:nvPr/>
          </p:nvSpPr>
          <p:spPr bwMode="auto">
            <a:xfrm>
              <a:off x="4240216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3" name="Line 998"/>
            <p:cNvSpPr>
              <a:spLocks noChangeShapeType="1"/>
            </p:cNvSpPr>
            <p:nvPr/>
          </p:nvSpPr>
          <p:spPr bwMode="auto">
            <a:xfrm>
              <a:off x="4376741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4" name="Line 999"/>
            <p:cNvSpPr>
              <a:spLocks noChangeShapeType="1"/>
            </p:cNvSpPr>
            <p:nvPr/>
          </p:nvSpPr>
          <p:spPr bwMode="auto">
            <a:xfrm>
              <a:off x="4494216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5" name="Line 1000"/>
            <p:cNvSpPr>
              <a:spLocks noChangeShapeType="1"/>
            </p:cNvSpPr>
            <p:nvPr/>
          </p:nvSpPr>
          <p:spPr bwMode="auto">
            <a:xfrm>
              <a:off x="4598991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6" name="Line 1001"/>
            <p:cNvSpPr>
              <a:spLocks noChangeShapeType="1"/>
            </p:cNvSpPr>
            <p:nvPr/>
          </p:nvSpPr>
          <p:spPr bwMode="auto">
            <a:xfrm>
              <a:off x="4692654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7" name="Line 1002"/>
            <p:cNvSpPr>
              <a:spLocks noChangeShapeType="1"/>
            </p:cNvSpPr>
            <p:nvPr/>
          </p:nvSpPr>
          <p:spPr bwMode="auto">
            <a:xfrm>
              <a:off x="5305429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8" name="Line 1003"/>
            <p:cNvSpPr>
              <a:spLocks noChangeShapeType="1"/>
            </p:cNvSpPr>
            <p:nvPr/>
          </p:nvSpPr>
          <p:spPr bwMode="auto">
            <a:xfrm>
              <a:off x="5662617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09" name="Line 1004"/>
            <p:cNvSpPr>
              <a:spLocks noChangeShapeType="1"/>
            </p:cNvSpPr>
            <p:nvPr/>
          </p:nvSpPr>
          <p:spPr bwMode="auto">
            <a:xfrm>
              <a:off x="5916617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0" name="Line 1005"/>
            <p:cNvSpPr>
              <a:spLocks noChangeShapeType="1"/>
            </p:cNvSpPr>
            <p:nvPr/>
          </p:nvSpPr>
          <p:spPr bwMode="auto">
            <a:xfrm>
              <a:off x="6115055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1" name="Line 1006"/>
            <p:cNvSpPr>
              <a:spLocks noChangeShapeType="1"/>
            </p:cNvSpPr>
            <p:nvPr/>
          </p:nvSpPr>
          <p:spPr bwMode="auto">
            <a:xfrm>
              <a:off x="6275393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2" name="Line 1007"/>
            <p:cNvSpPr>
              <a:spLocks noChangeShapeType="1"/>
            </p:cNvSpPr>
            <p:nvPr/>
          </p:nvSpPr>
          <p:spPr bwMode="auto">
            <a:xfrm>
              <a:off x="6411918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3" name="Line 1008"/>
            <p:cNvSpPr>
              <a:spLocks noChangeShapeType="1"/>
            </p:cNvSpPr>
            <p:nvPr/>
          </p:nvSpPr>
          <p:spPr bwMode="auto">
            <a:xfrm>
              <a:off x="6529393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4" name="Line 1009"/>
            <p:cNvSpPr>
              <a:spLocks noChangeShapeType="1"/>
            </p:cNvSpPr>
            <p:nvPr/>
          </p:nvSpPr>
          <p:spPr bwMode="auto">
            <a:xfrm>
              <a:off x="6634168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5" name="Line 1010"/>
            <p:cNvSpPr>
              <a:spLocks noChangeShapeType="1"/>
            </p:cNvSpPr>
            <p:nvPr/>
          </p:nvSpPr>
          <p:spPr bwMode="auto">
            <a:xfrm>
              <a:off x="6726243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6" name="Line 1011"/>
            <p:cNvSpPr>
              <a:spLocks noChangeShapeType="1"/>
            </p:cNvSpPr>
            <p:nvPr/>
          </p:nvSpPr>
          <p:spPr bwMode="auto">
            <a:xfrm>
              <a:off x="7339018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7" name="Line 1012"/>
            <p:cNvSpPr>
              <a:spLocks noChangeShapeType="1"/>
            </p:cNvSpPr>
            <p:nvPr/>
          </p:nvSpPr>
          <p:spPr bwMode="auto">
            <a:xfrm>
              <a:off x="7697794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8" name="Line 1013"/>
            <p:cNvSpPr>
              <a:spLocks noChangeShapeType="1"/>
            </p:cNvSpPr>
            <p:nvPr/>
          </p:nvSpPr>
          <p:spPr bwMode="auto">
            <a:xfrm>
              <a:off x="7951794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19" name="Line 1014"/>
            <p:cNvSpPr>
              <a:spLocks noChangeShapeType="1"/>
            </p:cNvSpPr>
            <p:nvPr/>
          </p:nvSpPr>
          <p:spPr bwMode="auto">
            <a:xfrm>
              <a:off x="8148644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0" name="Line 1015"/>
            <p:cNvSpPr>
              <a:spLocks noChangeShapeType="1"/>
            </p:cNvSpPr>
            <p:nvPr/>
          </p:nvSpPr>
          <p:spPr bwMode="auto">
            <a:xfrm>
              <a:off x="8310569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1" name="Line 1016"/>
            <p:cNvSpPr>
              <a:spLocks noChangeShapeType="1"/>
            </p:cNvSpPr>
            <p:nvPr/>
          </p:nvSpPr>
          <p:spPr bwMode="auto">
            <a:xfrm>
              <a:off x="8447094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2" name="Line 1017"/>
            <p:cNvSpPr>
              <a:spLocks noChangeShapeType="1"/>
            </p:cNvSpPr>
            <p:nvPr/>
          </p:nvSpPr>
          <p:spPr bwMode="auto">
            <a:xfrm>
              <a:off x="8564569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3" name="Line 1018"/>
            <p:cNvSpPr>
              <a:spLocks noChangeShapeType="1"/>
            </p:cNvSpPr>
            <p:nvPr/>
          </p:nvSpPr>
          <p:spPr bwMode="auto">
            <a:xfrm>
              <a:off x="8669344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4" name="Line 1019"/>
            <p:cNvSpPr>
              <a:spLocks noChangeShapeType="1"/>
            </p:cNvSpPr>
            <p:nvPr/>
          </p:nvSpPr>
          <p:spPr bwMode="auto">
            <a:xfrm>
              <a:off x="8761419" y="3722676"/>
              <a:ext cx="0" cy="41275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5" name="Rectangle 1020"/>
            <p:cNvSpPr>
              <a:spLocks noChangeArrowheads="1"/>
            </p:cNvSpPr>
            <p:nvPr/>
          </p:nvSpPr>
          <p:spPr bwMode="auto">
            <a:xfrm>
              <a:off x="523876" y="5568932"/>
              <a:ext cx="120744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6" name="Rectangle 1021"/>
            <p:cNvSpPr>
              <a:spLocks noChangeArrowheads="1"/>
            </p:cNvSpPr>
            <p:nvPr/>
          </p:nvSpPr>
          <p:spPr bwMode="auto">
            <a:xfrm>
              <a:off x="639764" y="5535594"/>
              <a:ext cx="100620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7" name="Rectangle 1022"/>
            <p:cNvSpPr>
              <a:spLocks noChangeArrowheads="1"/>
            </p:cNvSpPr>
            <p:nvPr/>
          </p:nvSpPr>
          <p:spPr bwMode="auto">
            <a:xfrm>
              <a:off x="2573340" y="5568932"/>
              <a:ext cx="120744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8" name="Rectangle 1023"/>
            <p:cNvSpPr>
              <a:spLocks noChangeArrowheads="1"/>
            </p:cNvSpPr>
            <p:nvPr/>
          </p:nvSpPr>
          <p:spPr bwMode="auto">
            <a:xfrm>
              <a:off x="2689227" y="5535594"/>
              <a:ext cx="60372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29" name="Rectangle 1024"/>
            <p:cNvSpPr>
              <a:spLocks noChangeArrowheads="1"/>
            </p:cNvSpPr>
            <p:nvPr/>
          </p:nvSpPr>
          <p:spPr bwMode="auto">
            <a:xfrm>
              <a:off x="4611691" y="5568932"/>
              <a:ext cx="120744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0" name="Rectangle 1025"/>
            <p:cNvSpPr>
              <a:spLocks noChangeArrowheads="1"/>
            </p:cNvSpPr>
            <p:nvPr/>
          </p:nvSpPr>
          <p:spPr bwMode="auto">
            <a:xfrm>
              <a:off x="4727579" y="5535594"/>
              <a:ext cx="60372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1" name="Rectangle 1026"/>
            <p:cNvSpPr>
              <a:spLocks noChangeArrowheads="1"/>
            </p:cNvSpPr>
            <p:nvPr/>
          </p:nvSpPr>
          <p:spPr bwMode="auto">
            <a:xfrm>
              <a:off x="6645280" y="5568932"/>
              <a:ext cx="120744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2" name="Rectangle 1027"/>
            <p:cNvSpPr>
              <a:spLocks noChangeArrowheads="1"/>
            </p:cNvSpPr>
            <p:nvPr/>
          </p:nvSpPr>
          <p:spPr bwMode="auto">
            <a:xfrm>
              <a:off x="6761169" y="5535594"/>
              <a:ext cx="60372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3" name="Rectangle 1028"/>
            <p:cNvSpPr>
              <a:spLocks noChangeArrowheads="1"/>
            </p:cNvSpPr>
            <p:nvPr/>
          </p:nvSpPr>
          <p:spPr bwMode="auto">
            <a:xfrm>
              <a:off x="8678869" y="5568932"/>
              <a:ext cx="120744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4" name="Rectangle 1029"/>
            <p:cNvSpPr>
              <a:spLocks noChangeArrowheads="1"/>
            </p:cNvSpPr>
            <p:nvPr/>
          </p:nvSpPr>
          <p:spPr bwMode="auto">
            <a:xfrm>
              <a:off x="8794757" y="5535594"/>
              <a:ext cx="60372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5" name="Line 1030"/>
            <p:cNvSpPr>
              <a:spLocks noChangeShapeType="1"/>
            </p:cNvSpPr>
            <p:nvPr/>
          </p:nvSpPr>
          <p:spPr bwMode="auto">
            <a:xfrm flipV="1">
              <a:off x="622301" y="3722676"/>
              <a:ext cx="0" cy="1763706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6" name="Line 1031"/>
            <p:cNvSpPr>
              <a:spLocks noChangeShapeType="1"/>
            </p:cNvSpPr>
            <p:nvPr/>
          </p:nvSpPr>
          <p:spPr bwMode="auto">
            <a:xfrm flipV="1">
              <a:off x="8761419" y="3722676"/>
              <a:ext cx="0" cy="1763706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7" name="Line 1032"/>
            <p:cNvSpPr>
              <a:spLocks noChangeShapeType="1"/>
            </p:cNvSpPr>
            <p:nvPr/>
          </p:nvSpPr>
          <p:spPr bwMode="auto">
            <a:xfrm>
              <a:off x="622301" y="5468919"/>
              <a:ext cx="8255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8" name="Line 1033"/>
            <p:cNvSpPr>
              <a:spLocks noChangeShapeType="1"/>
            </p:cNvSpPr>
            <p:nvPr/>
          </p:nvSpPr>
          <p:spPr bwMode="auto">
            <a:xfrm>
              <a:off x="622301" y="4605323"/>
              <a:ext cx="8255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39" name="Line 1034"/>
            <p:cNvSpPr>
              <a:spLocks noChangeShapeType="1"/>
            </p:cNvSpPr>
            <p:nvPr/>
          </p:nvSpPr>
          <p:spPr bwMode="auto">
            <a:xfrm>
              <a:off x="622301" y="3740138"/>
              <a:ext cx="82550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0" name="Line 1035"/>
            <p:cNvSpPr>
              <a:spLocks noChangeShapeType="1"/>
            </p:cNvSpPr>
            <p:nvPr/>
          </p:nvSpPr>
          <p:spPr bwMode="auto">
            <a:xfrm flipH="1">
              <a:off x="8680457" y="5468919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1" name="Line 1036"/>
            <p:cNvSpPr>
              <a:spLocks noChangeShapeType="1"/>
            </p:cNvSpPr>
            <p:nvPr/>
          </p:nvSpPr>
          <p:spPr bwMode="auto">
            <a:xfrm flipH="1">
              <a:off x="8680457" y="4605323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2" name="Line 1037"/>
            <p:cNvSpPr>
              <a:spLocks noChangeShapeType="1"/>
            </p:cNvSpPr>
            <p:nvPr/>
          </p:nvSpPr>
          <p:spPr bwMode="auto">
            <a:xfrm flipH="1">
              <a:off x="8680457" y="3740138"/>
              <a:ext cx="80963" cy="0"/>
            </a:xfrm>
            <a:prstGeom prst="line">
              <a:avLst/>
            </a:prstGeom>
            <a:noFill/>
            <a:ln w="4763" cap="flat">
              <a:solidFill>
                <a:srgbClr val="66666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3" name="Rectangle 1038"/>
            <p:cNvSpPr>
              <a:spLocks noChangeArrowheads="1"/>
            </p:cNvSpPr>
            <p:nvPr/>
          </p:nvSpPr>
          <p:spPr bwMode="auto">
            <a:xfrm>
              <a:off x="434976" y="5414945"/>
              <a:ext cx="160993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-90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4" name="Rectangle 1039"/>
            <p:cNvSpPr>
              <a:spLocks noChangeArrowheads="1"/>
            </p:cNvSpPr>
            <p:nvPr/>
          </p:nvSpPr>
          <p:spPr bwMode="auto">
            <a:xfrm>
              <a:off x="434976" y="4552935"/>
              <a:ext cx="160993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-45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5" name="Rectangle 1040"/>
            <p:cNvSpPr>
              <a:spLocks noChangeArrowheads="1"/>
            </p:cNvSpPr>
            <p:nvPr/>
          </p:nvSpPr>
          <p:spPr bwMode="auto">
            <a:xfrm>
              <a:off x="523876" y="3684576"/>
              <a:ext cx="60372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666666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6" name="Rectangle 1041"/>
            <p:cNvSpPr>
              <a:spLocks noChangeArrowheads="1"/>
            </p:cNvSpPr>
            <p:nvPr/>
          </p:nvSpPr>
          <p:spPr bwMode="auto">
            <a:xfrm rot="16200000">
              <a:off x="324879" y="4757508"/>
              <a:ext cx="69382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7" name="Rectangle 1042"/>
            <p:cNvSpPr>
              <a:spLocks noChangeArrowheads="1"/>
            </p:cNvSpPr>
            <p:nvPr/>
          </p:nvSpPr>
          <p:spPr bwMode="auto">
            <a:xfrm rot="16200000">
              <a:off x="328826" y="4694007"/>
              <a:ext cx="63075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8" name="Rectangle 1043"/>
            <p:cNvSpPr>
              <a:spLocks noChangeArrowheads="1"/>
            </p:cNvSpPr>
            <p:nvPr/>
          </p:nvSpPr>
          <p:spPr bwMode="auto">
            <a:xfrm rot="16200000">
              <a:off x="331981" y="4636857"/>
              <a:ext cx="56767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49" name="Rectangle 1044"/>
            <p:cNvSpPr>
              <a:spLocks noChangeArrowheads="1"/>
            </p:cNvSpPr>
            <p:nvPr/>
          </p:nvSpPr>
          <p:spPr bwMode="auto">
            <a:xfrm rot="16200000">
              <a:off x="338288" y="4581295"/>
              <a:ext cx="44152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0" name="Rectangle 1045"/>
            <p:cNvSpPr>
              <a:spLocks noChangeArrowheads="1"/>
            </p:cNvSpPr>
            <p:nvPr/>
          </p:nvSpPr>
          <p:spPr bwMode="auto">
            <a:xfrm rot="16200000">
              <a:off x="335134" y="4525734"/>
              <a:ext cx="50460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1" name="Rectangle 1046"/>
            <p:cNvSpPr>
              <a:spLocks noChangeArrowheads="1"/>
            </p:cNvSpPr>
            <p:nvPr/>
          </p:nvSpPr>
          <p:spPr bwMode="auto">
            <a:xfrm rot="16200000">
              <a:off x="345377" y="4482870"/>
              <a:ext cx="28384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2" name="Rectangle 1047"/>
            <p:cNvSpPr>
              <a:spLocks noChangeArrowheads="1"/>
            </p:cNvSpPr>
            <p:nvPr/>
          </p:nvSpPr>
          <p:spPr bwMode="auto">
            <a:xfrm rot="16200000">
              <a:off x="341441" y="4454296"/>
              <a:ext cx="37845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3" name="Rectangle 1048"/>
            <p:cNvSpPr>
              <a:spLocks noChangeArrowheads="1"/>
            </p:cNvSpPr>
            <p:nvPr/>
          </p:nvSpPr>
          <p:spPr bwMode="auto">
            <a:xfrm rot="16200000">
              <a:off x="328826" y="4406670"/>
              <a:ext cx="63075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4" name="Rectangle 1049"/>
            <p:cNvSpPr>
              <a:spLocks noChangeArrowheads="1"/>
            </p:cNvSpPr>
            <p:nvPr/>
          </p:nvSpPr>
          <p:spPr bwMode="auto">
            <a:xfrm rot="16200000">
              <a:off x="335134" y="4349521"/>
              <a:ext cx="50460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5" name="Rectangle 1050"/>
            <p:cNvSpPr>
              <a:spLocks noChangeArrowheads="1"/>
            </p:cNvSpPr>
            <p:nvPr/>
          </p:nvSpPr>
          <p:spPr bwMode="auto">
            <a:xfrm rot="16200000">
              <a:off x="331980" y="4290784"/>
              <a:ext cx="56767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6" name="Rectangle 1051"/>
            <p:cNvSpPr>
              <a:spLocks noChangeArrowheads="1"/>
            </p:cNvSpPr>
            <p:nvPr/>
          </p:nvSpPr>
          <p:spPr bwMode="auto">
            <a:xfrm rot="16200000">
              <a:off x="341441" y="4244747"/>
              <a:ext cx="37845" cy="14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7" name="Freeform 1052"/>
            <p:cNvSpPr>
              <a:spLocks/>
            </p:cNvSpPr>
            <p:nvPr/>
          </p:nvSpPr>
          <p:spPr bwMode="auto">
            <a:xfrm>
              <a:off x="622301" y="3740138"/>
              <a:ext cx="8140706" cy="1663694"/>
            </a:xfrm>
            <a:custGeom>
              <a:avLst/>
              <a:gdLst>
                <a:gd name="T0" fmla="*/ 0 w 5128"/>
                <a:gd name="T1" fmla="*/ 0 h 1048"/>
                <a:gd name="T2" fmla="*/ 71 w 5128"/>
                <a:gd name="T3" fmla="*/ 0 h 1048"/>
                <a:gd name="T4" fmla="*/ 158 w 5128"/>
                <a:gd name="T5" fmla="*/ 0 h 1048"/>
                <a:gd name="T6" fmla="*/ 244 w 5128"/>
                <a:gd name="T7" fmla="*/ 0 h 1048"/>
                <a:gd name="T8" fmla="*/ 330 w 5128"/>
                <a:gd name="T9" fmla="*/ 0 h 1048"/>
                <a:gd name="T10" fmla="*/ 416 w 5128"/>
                <a:gd name="T11" fmla="*/ 0 h 1048"/>
                <a:gd name="T12" fmla="*/ 502 w 5128"/>
                <a:gd name="T13" fmla="*/ 0 h 1048"/>
                <a:gd name="T14" fmla="*/ 588 w 5128"/>
                <a:gd name="T15" fmla="*/ 0 h 1048"/>
                <a:gd name="T16" fmla="*/ 674 w 5128"/>
                <a:gd name="T17" fmla="*/ 0 h 1048"/>
                <a:gd name="T18" fmla="*/ 761 w 5128"/>
                <a:gd name="T19" fmla="*/ 0 h 1048"/>
                <a:gd name="T20" fmla="*/ 847 w 5128"/>
                <a:gd name="T21" fmla="*/ 0 h 1048"/>
                <a:gd name="T22" fmla="*/ 933 w 5128"/>
                <a:gd name="T23" fmla="*/ 0 h 1048"/>
                <a:gd name="T24" fmla="*/ 1019 w 5128"/>
                <a:gd name="T25" fmla="*/ 0 h 1048"/>
                <a:gd name="T26" fmla="*/ 1105 w 5128"/>
                <a:gd name="T27" fmla="*/ 0 h 1048"/>
                <a:gd name="T28" fmla="*/ 1191 w 5128"/>
                <a:gd name="T29" fmla="*/ 0 h 1048"/>
                <a:gd name="T30" fmla="*/ 1277 w 5128"/>
                <a:gd name="T31" fmla="*/ 1 h 1048"/>
                <a:gd name="T32" fmla="*/ 1364 w 5128"/>
                <a:gd name="T33" fmla="*/ 1 h 1048"/>
                <a:gd name="T34" fmla="*/ 1449 w 5128"/>
                <a:gd name="T35" fmla="*/ 1 h 1048"/>
                <a:gd name="T36" fmla="*/ 1536 w 5128"/>
                <a:gd name="T37" fmla="*/ 1 h 1048"/>
                <a:gd name="T38" fmla="*/ 1622 w 5128"/>
                <a:gd name="T39" fmla="*/ 1 h 1048"/>
                <a:gd name="T40" fmla="*/ 1708 w 5128"/>
                <a:gd name="T41" fmla="*/ 1 h 1048"/>
                <a:gd name="T42" fmla="*/ 1794 w 5128"/>
                <a:gd name="T43" fmla="*/ 1 h 1048"/>
                <a:gd name="T44" fmla="*/ 1880 w 5128"/>
                <a:gd name="T45" fmla="*/ 2 h 1048"/>
                <a:gd name="T46" fmla="*/ 1966 w 5128"/>
                <a:gd name="T47" fmla="*/ 3 h 1048"/>
                <a:gd name="T48" fmla="*/ 2052 w 5128"/>
                <a:gd name="T49" fmla="*/ 3 h 1048"/>
                <a:gd name="T50" fmla="*/ 2139 w 5128"/>
                <a:gd name="T51" fmla="*/ 5 h 1048"/>
                <a:gd name="T52" fmla="*/ 2225 w 5128"/>
                <a:gd name="T53" fmla="*/ 7 h 1048"/>
                <a:gd name="T54" fmla="*/ 2311 w 5128"/>
                <a:gd name="T55" fmla="*/ 11 h 1048"/>
                <a:gd name="T56" fmla="*/ 2397 w 5128"/>
                <a:gd name="T57" fmla="*/ 16 h 1048"/>
                <a:gd name="T58" fmla="*/ 2483 w 5128"/>
                <a:gd name="T59" fmla="*/ 23 h 1048"/>
                <a:gd name="T60" fmla="*/ 2569 w 5128"/>
                <a:gd name="T61" fmla="*/ 33 h 1048"/>
                <a:gd name="T62" fmla="*/ 2655 w 5128"/>
                <a:gd name="T63" fmla="*/ 48 h 1048"/>
                <a:gd name="T64" fmla="*/ 2742 w 5128"/>
                <a:gd name="T65" fmla="*/ 67 h 1048"/>
                <a:gd name="T66" fmla="*/ 2828 w 5128"/>
                <a:gd name="T67" fmla="*/ 92 h 1048"/>
                <a:gd name="T68" fmla="*/ 2914 w 5128"/>
                <a:gd name="T69" fmla="*/ 123 h 1048"/>
                <a:gd name="T70" fmla="*/ 3000 w 5128"/>
                <a:gd name="T71" fmla="*/ 161 h 1048"/>
                <a:gd name="T72" fmla="*/ 3086 w 5128"/>
                <a:gd name="T73" fmla="*/ 206 h 1048"/>
                <a:gd name="T74" fmla="*/ 3172 w 5128"/>
                <a:gd name="T75" fmla="*/ 257 h 1048"/>
                <a:gd name="T76" fmla="*/ 3258 w 5128"/>
                <a:gd name="T77" fmla="*/ 312 h 1048"/>
                <a:gd name="T78" fmla="*/ 3345 w 5128"/>
                <a:gd name="T79" fmla="*/ 371 h 1048"/>
                <a:gd name="T80" fmla="*/ 3431 w 5128"/>
                <a:gd name="T81" fmla="*/ 432 h 1048"/>
                <a:gd name="T82" fmla="*/ 3517 w 5128"/>
                <a:gd name="T83" fmla="*/ 494 h 1048"/>
                <a:gd name="T84" fmla="*/ 3603 w 5128"/>
                <a:gd name="T85" fmla="*/ 555 h 1048"/>
                <a:gd name="T86" fmla="*/ 3689 w 5128"/>
                <a:gd name="T87" fmla="*/ 614 h 1048"/>
                <a:gd name="T88" fmla="*/ 3775 w 5128"/>
                <a:gd name="T89" fmla="*/ 670 h 1048"/>
                <a:gd name="T90" fmla="*/ 3861 w 5128"/>
                <a:gd name="T91" fmla="*/ 721 h 1048"/>
                <a:gd name="T92" fmla="*/ 3947 w 5128"/>
                <a:gd name="T93" fmla="*/ 768 h 1048"/>
                <a:gd name="T94" fmla="*/ 4034 w 5128"/>
                <a:gd name="T95" fmla="*/ 810 h 1048"/>
                <a:gd name="T96" fmla="*/ 4120 w 5128"/>
                <a:gd name="T97" fmla="*/ 848 h 1048"/>
                <a:gd name="T98" fmla="*/ 4206 w 5128"/>
                <a:gd name="T99" fmla="*/ 881 h 1048"/>
                <a:gd name="T100" fmla="*/ 4292 w 5128"/>
                <a:gd name="T101" fmla="*/ 909 h 1048"/>
                <a:gd name="T102" fmla="*/ 4378 w 5128"/>
                <a:gd name="T103" fmla="*/ 934 h 1048"/>
                <a:gd name="T104" fmla="*/ 4464 w 5128"/>
                <a:gd name="T105" fmla="*/ 956 h 1048"/>
                <a:gd name="T106" fmla="*/ 4550 w 5128"/>
                <a:gd name="T107" fmla="*/ 975 h 1048"/>
                <a:gd name="T108" fmla="*/ 4637 w 5128"/>
                <a:gd name="T109" fmla="*/ 991 h 1048"/>
                <a:gd name="T110" fmla="*/ 4723 w 5128"/>
                <a:gd name="T111" fmla="*/ 1005 h 1048"/>
                <a:gd name="T112" fmla="*/ 4809 w 5128"/>
                <a:gd name="T113" fmla="*/ 1017 h 1048"/>
                <a:gd name="T114" fmla="*/ 4895 w 5128"/>
                <a:gd name="T115" fmla="*/ 1027 h 1048"/>
                <a:gd name="T116" fmla="*/ 4981 w 5128"/>
                <a:gd name="T117" fmla="*/ 1036 h 1048"/>
                <a:gd name="T118" fmla="*/ 5067 w 5128"/>
                <a:gd name="T119" fmla="*/ 1044 h 1048"/>
                <a:gd name="T120" fmla="*/ 5128 w 5128"/>
                <a:gd name="T121" fmla="*/ 104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28" h="1048">
                  <a:moveTo>
                    <a:pt x="0" y="0"/>
                  </a:moveTo>
                  <a:lnTo>
                    <a:pt x="71" y="0"/>
                  </a:lnTo>
                  <a:lnTo>
                    <a:pt x="158" y="0"/>
                  </a:lnTo>
                  <a:lnTo>
                    <a:pt x="244" y="0"/>
                  </a:lnTo>
                  <a:lnTo>
                    <a:pt x="330" y="0"/>
                  </a:lnTo>
                  <a:lnTo>
                    <a:pt x="416" y="0"/>
                  </a:lnTo>
                  <a:lnTo>
                    <a:pt x="502" y="0"/>
                  </a:lnTo>
                  <a:lnTo>
                    <a:pt x="588" y="0"/>
                  </a:lnTo>
                  <a:lnTo>
                    <a:pt x="674" y="0"/>
                  </a:lnTo>
                  <a:lnTo>
                    <a:pt x="761" y="0"/>
                  </a:lnTo>
                  <a:lnTo>
                    <a:pt x="847" y="0"/>
                  </a:lnTo>
                  <a:lnTo>
                    <a:pt x="933" y="0"/>
                  </a:lnTo>
                  <a:lnTo>
                    <a:pt x="1019" y="0"/>
                  </a:lnTo>
                  <a:lnTo>
                    <a:pt x="1105" y="0"/>
                  </a:lnTo>
                  <a:lnTo>
                    <a:pt x="1191" y="0"/>
                  </a:lnTo>
                  <a:lnTo>
                    <a:pt x="1277" y="1"/>
                  </a:lnTo>
                  <a:lnTo>
                    <a:pt x="1364" y="1"/>
                  </a:lnTo>
                  <a:lnTo>
                    <a:pt x="1449" y="1"/>
                  </a:lnTo>
                  <a:lnTo>
                    <a:pt x="1536" y="1"/>
                  </a:lnTo>
                  <a:lnTo>
                    <a:pt x="1622" y="1"/>
                  </a:lnTo>
                  <a:lnTo>
                    <a:pt x="1708" y="1"/>
                  </a:lnTo>
                  <a:lnTo>
                    <a:pt x="1794" y="1"/>
                  </a:lnTo>
                  <a:lnTo>
                    <a:pt x="1880" y="2"/>
                  </a:lnTo>
                  <a:lnTo>
                    <a:pt x="1966" y="3"/>
                  </a:lnTo>
                  <a:lnTo>
                    <a:pt x="2052" y="3"/>
                  </a:lnTo>
                  <a:lnTo>
                    <a:pt x="2139" y="5"/>
                  </a:lnTo>
                  <a:lnTo>
                    <a:pt x="2225" y="7"/>
                  </a:lnTo>
                  <a:lnTo>
                    <a:pt x="2311" y="11"/>
                  </a:lnTo>
                  <a:lnTo>
                    <a:pt x="2397" y="16"/>
                  </a:lnTo>
                  <a:lnTo>
                    <a:pt x="2483" y="23"/>
                  </a:lnTo>
                  <a:lnTo>
                    <a:pt x="2569" y="33"/>
                  </a:lnTo>
                  <a:lnTo>
                    <a:pt x="2655" y="48"/>
                  </a:lnTo>
                  <a:lnTo>
                    <a:pt x="2742" y="67"/>
                  </a:lnTo>
                  <a:lnTo>
                    <a:pt x="2828" y="92"/>
                  </a:lnTo>
                  <a:lnTo>
                    <a:pt x="2914" y="123"/>
                  </a:lnTo>
                  <a:lnTo>
                    <a:pt x="3000" y="161"/>
                  </a:lnTo>
                  <a:lnTo>
                    <a:pt x="3086" y="206"/>
                  </a:lnTo>
                  <a:lnTo>
                    <a:pt x="3172" y="257"/>
                  </a:lnTo>
                  <a:lnTo>
                    <a:pt x="3258" y="312"/>
                  </a:lnTo>
                  <a:lnTo>
                    <a:pt x="3345" y="371"/>
                  </a:lnTo>
                  <a:lnTo>
                    <a:pt x="3431" y="432"/>
                  </a:lnTo>
                  <a:lnTo>
                    <a:pt x="3517" y="494"/>
                  </a:lnTo>
                  <a:lnTo>
                    <a:pt x="3603" y="555"/>
                  </a:lnTo>
                  <a:lnTo>
                    <a:pt x="3689" y="614"/>
                  </a:lnTo>
                  <a:lnTo>
                    <a:pt x="3775" y="670"/>
                  </a:lnTo>
                  <a:lnTo>
                    <a:pt x="3861" y="721"/>
                  </a:lnTo>
                  <a:lnTo>
                    <a:pt x="3947" y="768"/>
                  </a:lnTo>
                  <a:lnTo>
                    <a:pt x="4034" y="810"/>
                  </a:lnTo>
                  <a:lnTo>
                    <a:pt x="4120" y="848"/>
                  </a:lnTo>
                  <a:lnTo>
                    <a:pt x="4206" y="881"/>
                  </a:lnTo>
                  <a:lnTo>
                    <a:pt x="4292" y="909"/>
                  </a:lnTo>
                  <a:lnTo>
                    <a:pt x="4378" y="934"/>
                  </a:lnTo>
                  <a:lnTo>
                    <a:pt x="4464" y="956"/>
                  </a:lnTo>
                  <a:lnTo>
                    <a:pt x="4550" y="975"/>
                  </a:lnTo>
                  <a:lnTo>
                    <a:pt x="4637" y="991"/>
                  </a:lnTo>
                  <a:lnTo>
                    <a:pt x="4723" y="1005"/>
                  </a:lnTo>
                  <a:lnTo>
                    <a:pt x="4809" y="1017"/>
                  </a:lnTo>
                  <a:lnTo>
                    <a:pt x="4895" y="1027"/>
                  </a:lnTo>
                  <a:lnTo>
                    <a:pt x="4981" y="1036"/>
                  </a:lnTo>
                  <a:lnTo>
                    <a:pt x="5067" y="1044"/>
                  </a:lnTo>
                  <a:lnTo>
                    <a:pt x="5128" y="1048"/>
                  </a:lnTo>
                </a:path>
              </a:pathLst>
            </a:custGeom>
            <a:noFill/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8" name="Freeform 1053"/>
            <p:cNvSpPr>
              <a:spLocks/>
            </p:cNvSpPr>
            <p:nvPr/>
          </p:nvSpPr>
          <p:spPr bwMode="auto">
            <a:xfrm>
              <a:off x="622301" y="3744901"/>
              <a:ext cx="8140706" cy="1685919"/>
            </a:xfrm>
            <a:custGeom>
              <a:avLst/>
              <a:gdLst>
                <a:gd name="T0" fmla="*/ 0 w 5128"/>
                <a:gd name="T1" fmla="*/ 0 h 1062"/>
                <a:gd name="T2" fmla="*/ 71 w 5128"/>
                <a:gd name="T3" fmla="*/ 0 h 1062"/>
                <a:gd name="T4" fmla="*/ 158 w 5128"/>
                <a:gd name="T5" fmla="*/ 1 h 1062"/>
                <a:gd name="T6" fmla="*/ 244 w 5128"/>
                <a:gd name="T7" fmla="*/ 1 h 1062"/>
                <a:gd name="T8" fmla="*/ 330 w 5128"/>
                <a:gd name="T9" fmla="*/ 2 h 1062"/>
                <a:gd name="T10" fmla="*/ 416 w 5128"/>
                <a:gd name="T11" fmla="*/ 3 h 1062"/>
                <a:gd name="T12" fmla="*/ 502 w 5128"/>
                <a:gd name="T13" fmla="*/ 4 h 1062"/>
                <a:gd name="T14" fmla="*/ 588 w 5128"/>
                <a:gd name="T15" fmla="*/ 5 h 1062"/>
                <a:gd name="T16" fmla="*/ 674 w 5128"/>
                <a:gd name="T17" fmla="*/ 6 h 1062"/>
                <a:gd name="T18" fmla="*/ 761 w 5128"/>
                <a:gd name="T19" fmla="*/ 8 h 1062"/>
                <a:gd name="T20" fmla="*/ 847 w 5128"/>
                <a:gd name="T21" fmla="*/ 9 h 1062"/>
                <a:gd name="T22" fmla="*/ 933 w 5128"/>
                <a:gd name="T23" fmla="*/ 11 h 1062"/>
                <a:gd name="T24" fmla="*/ 1019 w 5128"/>
                <a:gd name="T25" fmla="*/ 14 h 1062"/>
                <a:gd name="T26" fmla="*/ 1105 w 5128"/>
                <a:gd name="T27" fmla="*/ 16 h 1062"/>
                <a:gd name="T28" fmla="*/ 1191 w 5128"/>
                <a:gd name="T29" fmla="*/ 20 h 1062"/>
                <a:gd name="T30" fmla="*/ 1277 w 5128"/>
                <a:gd name="T31" fmla="*/ 23 h 1062"/>
                <a:gd name="T32" fmla="*/ 1364 w 5128"/>
                <a:gd name="T33" fmla="*/ 28 h 1062"/>
                <a:gd name="T34" fmla="*/ 1449 w 5128"/>
                <a:gd name="T35" fmla="*/ 33 h 1062"/>
                <a:gd name="T36" fmla="*/ 1536 w 5128"/>
                <a:gd name="T37" fmla="*/ 39 h 1062"/>
                <a:gd name="T38" fmla="*/ 1622 w 5128"/>
                <a:gd name="T39" fmla="*/ 46 h 1062"/>
                <a:gd name="T40" fmla="*/ 1708 w 5128"/>
                <a:gd name="T41" fmla="*/ 54 h 1062"/>
                <a:gd name="T42" fmla="*/ 1794 w 5128"/>
                <a:gd name="T43" fmla="*/ 63 h 1062"/>
                <a:gd name="T44" fmla="*/ 1880 w 5128"/>
                <a:gd name="T45" fmla="*/ 74 h 1062"/>
                <a:gd name="T46" fmla="*/ 1966 w 5128"/>
                <a:gd name="T47" fmla="*/ 87 h 1062"/>
                <a:gd name="T48" fmla="*/ 2052 w 5128"/>
                <a:gd name="T49" fmla="*/ 102 h 1062"/>
                <a:gd name="T50" fmla="*/ 2139 w 5128"/>
                <a:gd name="T51" fmla="*/ 119 h 1062"/>
                <a:gd name="T52" fmla="*/ 2225 w 5128"/>
                <a:gd name="T53" fmla="*/ 138 h 1062"/>
                <a:gd name="T54" fmla="*/ 2311 w 5128"/>
                <a:gd name="T55" fmla="*/ 161 h 1062"/>
                <a:gd name="T56" fmla="*/ 2397 w 5128"/>
                <a:gd name="T57" fmla="*/ 187 h 1062"/>
                <a:gd name="T58" fmla="*/ 2483 w 5128"/>
                <a:gd name="T59" fmla="*/ 217 h 1062"/>
                <a:gd name="T60" fmla="*/ 2569 w 5128"/>
                <a:gd name="T61" fmla="*/ 250 h 1062"/>
                <a:gd name="T62" fmla="*/ 2655 w 5128"/>
                <a:gd name="T63" fmla="*/ 287 h 1062"/>
                <a:gd name="T64" fmla="*/ 2742 w 5128"/>
                <a:gd name="T65" fmla="*/ 327 h 1062"/>
                <a:gd name="T66" fmla="*/ 2828 w 5128"/>
                <a:gd name="T67" fmla="*/ 371 h 1062"/>
                <a:gd name="T68" fmla="*/ 2914 w 5128"/>
                <a:gd name="T69" fmla="*/ 416 h 1062"/>
                <a:gd name="T70" fmla="*/ 3000 w 5128"/>
                <a:gd name="T71" fmla="*/ 463 h 1062"/>
                <a:gd name="T72" fmla="*/ 3086 w 5128"/>
                <a:gd name="T73" fmla="*/ 510 h 1062"/>
                <a:gd name="T74" fmla="*/ 3172 w 5128"/>
                <a:gd name="T75" fmla="*/ 557 h 1062"/>
                <a:gd name="T76" fmla="*/ 3258 w 5128"/>
                <a:gd name="T77" fmla="*/ 602 h 1062"/>
                <a:gd name="T78" fmla="*/ 3345 w 5128"/>
                <a:gd name="T79" fmla="*/ 646 h 1062"/>
                <a:gd name="T80" fmla="*/ 3431 w 5128"/>
                <a:gd name="T81" fmla="*/ 688 h 1062"/>
                <a:gd name="T82" fmla="*/ 3517 w 5128"/>
                <a:gd name="T83" fmla="*/ 729 h 1062"/>
                <a:gd name="T84" fmla="*/ 3603 w 5128"/>
                <a:gd name="T85" fmla="*/ 767 h 1062"/>
                <a:gd name="T86" fmla="*/ 3689 w 5128"/>
                <a:gd name="T87" fmla="*/ 803 h 1062"/>
                <a:gd name="T88" fmla="*/ 3775 w 5128"/>
                <a:gd name="T89" fmla="*/ 837 h 1062"/>
                <a:gd name="T90" fmla="*/ 3861 w 5128"/>
                <a:gd name="T91" fmla="*/ 868 h 1062"/>
                <a:gd name="T92" fmla="*/ 3947 w 5128"/>
                <a:gd name="T93" fmla="*/ 896 h 1062"/>
                <a:gd name="T94" fmla="*/ 4034 w 5128"/>
                <a:gd name="T95" fmla="*/ 920 h 1062"/>
                <a:gd name="T96" fmla="*/ 4120 w 5128"/>
                <a:gd name="T97" fmla="*/ 943 h 1062"/>
                <a:gd name="T98" fmla="*/ 4206 w 5128"/>
                <a:gd name="T99" fmla="*/ 962 h 1062"/>
                <a:gd name="T100" fmla="*/ 4292 w 5128"/>
                <a:gd name="T101" fmla="*/ 979 h 1062"/>
                <a:gd name="T102" fmla="*/ 4378 w 5128"/>
                <a:gd name="T103" fmla="*/ 994 h 1062"/>
                <a:gd name="T104" fmla="*/ 4464 w 5128"/>
                <a:gd name="T105" fmla="*/ 1007 h 1062"/>
                <a:gd name="T106" fmla="*/ 4550 w 5128"/>
                <a:gd name="T107" fmla="*/ 1018 h 1062"/>
                <a:gd name="T108" fmla="*/ 4637 w 5128"/>
                <a:gd name="T109" fmla="*/ 1028 h 1062"/>
                <a:gd name="T110" fmla="*/ 4723 w 5128"/>
                <a:gd name="T111" fmla="*/ 1036 h 1062"/>
                <a:gd name="T112" fmla="*/ 4809 w 5128"/>
                <a:gd name="T113" fmla="*/ 1043 h 1062"/>
                <a:gd name="T114" fmla="*/ 4895 w 5128"/>
                <a:gd name="T115" fmla="*/ 1049 h 1062"/>
                <a:gd name="T116" fmla="*/ 4981 w 5128"/>
                <a:gd name="T117" fmla="*/ 1055 h 1062"/>
                <a:gd name="T118" fmla="*/ 5067 w 5128"/>
                <a:gd name="T119" fmla="*/ 1059 h 1062"/>
                <a:gd name="T120" fmla="*/ 5128 w 5128"/>
                <a:gd name="T121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28" h="1062">
                  <a:moveTo>
                    <a:pt x="0" y="0"/>
                  </a:moveTo>
                  <a:lnTo>
                    <a:pt x="71" y="0"/>
                  </a:lnTo>
                  <a:lnTo>
                    <a:pt x="158" y="1"/>
                  </a:lnTo>
                  <a:lnTo>
                    <a:pt x="244" y="1"/>
                  </a:lnTo>
                  <a:lnTo>
                    <a:pt x="330" y="2"/>
                  </a:lnTo>
                  <a:lnTo>
                    <a:pt x="416" y="3"/>
                  </a:lnTo>
                  <a:lnTo>
                    <a:pt x="502" y="4"/>
                  </a:lnTo>
                  <a:lnTo>
                    <a:pt x="588" y="5"/>
                  </a:lnTo>
                  <a:lnTo>
                    <a:pt x="674" y="6"/>
                  </a:lnTo>
                  <a:lnTo>
                    <a:pt x="761" y="8"/>
                  </a:lnTo>
                  <a:lnTo>
                    <a:pt x="847" y="9"/>
                  </a:lnTo>
                  <a:lnTo>
                    <a:pt x="933" y="11"/>
                  </a:lnTo>
                  <a:lnTo>
                    <a:pt x="1019" y="14"/>
                  </a:lnTo>
                  <a:lnTo>
                    <a:pt x="1105" y="16"/>
                  </a:lnTo>
                  <a:lnTo>
                    <a:pt x="1191" y="20"/>
                  </a:lnTo>
                  <a:lnTo>
                    <a:pt x="1277" y="23"/>
                  </a:lnTo>
                  <a:lnTo>
                    <a:pt x="1364" y="28"/>
                  </a:lnTo>
                  <a:lnTo>
                    <a:pt x="1449" y="33"/>
                  </a:lnTo>
                  <a:lnTo>
                    <a:pt x="1536" y="39"/>
                  </a:lnTo>
                  <a:lnTo>
                    <a:pt x="1622" y="46"/>
                  </a:lnTo>
                  <a:lnTo>
                    <a:pt x="1708" y="54"/>
                  </a:lnTo>
                  <a:lnTo>
                    <a:pt x="1794" y="63"/>
                  </a:lnTo>
                  <a:lnTo>
                    <a:pt x="1880" y="74"/>
                  </a:lnTo>
                  <a:lnTo>
                    <a:pt x="1966" y="87"/>
                  </a:lnTo>
                  <a:lnTo>
                    <a:pt x="2052" y="102"/>
                  </a:lnTo>
                  <a:lnTo>
                    <a:pt x="2139" y="119"/>
                  </a:lnTo>
                  <a:lnTo>
                    <a:pt x="2225" y="138"/>
                  </a:lnTo>
                  <a:lnTo>
                    <a:pt x="2311" y="161"/>
                  </a:lnTo>
                  <a:lnTo>
                    <a:pt x="2397" y="187"/>
                  </a:lnTo>
                  <a:lnTo>
                    <a:pt x="2483" y="217"/>
                  </a:lnTo>
                  <a:lnTo>
                    <a:pt x="2569" y="250"/>
                  </a:lnTo>
                  <a:lnTo>
                    <a:pt x="2655" y="287"/>
                  </a:lnTo>
                  <a:lnTo>
                    <a:pt x="2742" y="327"/>
                  </a:lnTo>
                  <a:lnTo>
                    <a:pt x="2828" y="371"/>
                  </a:lnTo>
                  <a:lnTo>
                    <a:pt x="2914" y="416"/>
                  </a:lnTo>
                  <a:lnTo>
                    <a:pt x="3000" y="463"/>
                  </a:lnTo>
                  <a:lnTo>
                    <a:pt x="3086" y="510"/>
                  </a:lnTo>
                  <a:lnTo>
                    <a:pt x="3172" y="557"/>
                  </a:lnTo>
                  <a:lnTo>
                    <a:pt x="3258" y="602"/>
                  </a:lnTo>
                  <a:lnTo>
                    <a:pt x="3345" y="646"/>
                  </a:lnTo>
                  <a:lnTo>
                    <a:pt x="3431" y="688"/>
                  </a:lnTo>
                  <a:lnTo>
                    <a:pt x="3517" y="729"/>
                  </a:lnTo>
                  <a:lnTo>
                    <a:pt x="3603" y="767"/>
                  </a:lnTo>
                  <a:lnTo>
                    <a:pt x="3689" y="803"/>
                  </a:lnTo>
                  <a:lnTo>
                    <a:pt x="3775" y="837"/>
                  </a:lnTo>
                  <a:lnTo>
                    <a:pt x="3861" y="868"/>
                  </a:lnTo>
                  <a:lnTo>
                    <a:pt x="3947" y="896"/>
                  </a:lnTo>
                  <a:lnTo>
                    <a:pt x="4034" y="920"/>
                  </a:lnTo>
                  <a:lnTo>
                    <a:pt x="4120" y="943"/>
                  </a:lnTo>
                  <a:lnTo>
                    <a:pt x="4206" y="962"/>
                  </a:lnTo>
                  <a:lnTo>
                    <a:pt x="4292" y="979"/>
                  </a:lnTo>
                  <a:lnTo>
                    <a:pt x="4378" y="994"/>
                  </a:lnTo>
                  <a:lnTo>
                    <a:pt x="4464" y="1007"/>
                  </a:lnTo>
                  <a:lnTo>
                    <a:pt x="4550" y="1018"/>
                  </a:lnTo>
                  <a:lnTo>
                    <a:pt x="4637" y="1028"/>
                  </a:lnTo>
                  <a:lnTo>
                    <a:pt x="4723" y="1036"/>
                  </a:lnTo>
                  <a:lnTo>
                    <a:pt x="4809" y="1043"/>
                  </a:lnTo>
                  <a:lnTo>
                    <a:pt x="4895" y="1049"/>
                  </a:lnTo>
                  <a:lnTo>
                    <a:pt x="4981" y="1055"/>
                  </a:lnTo>
                  <a:lnTo>
                    <a:pt x="5067" y="1059"/>
                  </a:lnTo>
                  <a:lnTo>
                    <a:pt x="5128" y="1062"/>
                  </a:ln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59" name="Rectangle 1054"/>
            <p:cNvSpPr>
              <a:spLocks noChangeArrowheads="1"/>
            </p:cNvSpPr>
            <p:nvPr/>
          </p:nvSpPr>
          <p:spPr bwMode="auto">
            <a:xfrm>
              <a:off x="4313241" y="1485896"/>
              <a:ext cx="815026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Speed Tracking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60" name="Rectangle 1055"/>
            <p:cNvSpPr>
              <a:spLocks noChangeArrowheads="1"/>
            </p:cNvSpPr>
            <p:nvPr/>
          </p:nvSpPr>
          <p:spPr bwMode="auto">
            <a:xfrm>
              <a:off x="4308479" y="5691169"/>
              <a:ext cx="838504" cy="13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Frequency  (Hz)</a:t>
              </a:r>
              <a:endParaRPr kumimoji="1" lang="zh-TW" altLang="zh-TW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08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63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8047225" y="6452121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A_sensor1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69333" y="0"/>
            <a:ext cx="2631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98" y="417667"/>
            <a:ext cx="7391401" cy="586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5268351" y="2194560"/>
            <a:ext cx="970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SVPWM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294228" y="3594295"/>
            <a:ext cx="1978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Axis-transformation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846319" y="5978771"/>
            <a:ext cx="1815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controller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515772" y="6124137"/>
            <a:ext cx="1625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 controller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788855" y="450166"/>
            <a:ext cx="17075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 Load</a:t>
            </a:r>
          </a:p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Equivalent CKT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4417255" y="569741"/>
            <a:ext cx="7441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Motor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2370407" y="443133"/>
            <a:ext cx="915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Inverter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659218" y="4901608"/>
            <a:ext cx="1435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/Dec</a:t>
            </a:r>
          </a:p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 Limiter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76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64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541867" y="304800"/>
            <a:ext cx="3211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 (1/3)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330200" y="1131357"/>
            <a:ext cx="8365067" cy="4896909"/>
            <a:chOff x="330200" y="1131357"/>
            <a:chExt cx="8365067" cy="4896909"/>
          </a:xfrm>
        </p:grpSpPr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00" y="1131357"/>
              <a:ext cx="8365067" cy="4896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字方塊 2"/>
            <p:cNvSpPr txBox="1"/>
            <p:nvPr/>
          </p:nvSpPr>
          <p:spPr>
            <a:xfrm>
              <a:off x="3636498" y="1301262"/>
              <a:ext cx="11416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speed(RPM)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3535680" y="2853398"/>
              <a:ext cx="29851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Speed feedback and speed command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3373043" y="4663509"/>
              <a:ext cx="21001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d-q axis current tracking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278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65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541867" y="304800"/>
            <a:ext cx="3211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 (2/3)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245535" y="1011765"/>
            <a:ext cx="8639444" cy="4711702"/>
            <a:chOff x="245535" y="1011765"/>
            <a:chExt cx="8639444" cy="4711702"/>
          </a:xfrm>
        </p:grpSpPr>
        <p:pic>
          <p:nvPicPr>
            <p:cNvPr id="1638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535" y="1011765"/>
              <a:ext cx="8639444" cy="4711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字方塊 4"/>
            <p:cNvSpPr txBox="1"/>
            <p:nvPr/>
          </p:nvSpPr>
          <p:spPr>
            <a:xfrm>
              <a:off x="3474721" y="1230923"/>
              <a:ext cx="12906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Motor current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4100733" y="2715064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Symbol" panose="05050102010706020507" pitchFamily="18" charset="2"/>
                  <a:ea typeface="標楷體" panose="03000509000000000000" pitchFamily="65" charset="-120"/>
                  <a:cs typeface="Times New Roman" panose="02020603050405020304" pitchFamily="18" charset="0"/>
                </a:rPr>
                <a:t>q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2081880" y="4397060"/>
              <a:ext cx="34746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Real torque(</a:t>
              </a:r>
              <a:r>
                <a:rPr lang="en-US" altLang="zh-TW" sz="1400" b="1" dirty="0" err="1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Te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 and calculated torque(Tec)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47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66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541867" y="304800"/>
            <a:ext cx="3211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 (3/3)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364068" y="802218"/>
            <a:ext cx="8390467" cy="5114074"/>
            <a:chOff x="364068" y="802218"/>
            <a:chExt cx="8390467" cy="5114074"/>
          </a:xfrm>
        </p:grpSpPr>
        <p:pic>
          <p:nvPicPr>
            <p:cNvPr id="1741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068" y="802218"/>
              <a:ext cx="8390467" cy="5114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259632" y="1211553"/>
              <a:ext cx="129061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Motor current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1844258" y="3516853"/>
              <a:ext cx="49711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Control voltage (Vcona1)</a:t>
              </a:r>
              <a:r>
                <a:rPr lang="zh-TW" altLang="en-US" sz="1400" b="1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 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and SVPWM control voltage(</a:t>
              </a:r>
              <a:r>
                <a:rPr lang="en-US" altLang="zh-TW" sz="1400" b="1" dirty="0" err="1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Vcona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260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dynapar.com/uploadedImages/_Site_Root/Technology/Encoder_Basics/quadra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000" y="887388"/>
            <a:ext cx="333375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s://www.usdigital.com/assets/images/originals/PC6-84_Timing_Diagra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784887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352425" y="123825"/>
            <a:ext cx="6378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 Measurement with Incremental Encoder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67</a:t>
            </a:fld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237067" y="5130800"/>
            <a:ext cx="1024466" cy="38946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145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68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300358" y="224492"/>
            <a:ext cx="4571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Speed and Angle Calculation(1/2)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41" y="836083"/>
            <a:ext cx="8499894" cy="5437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5203646" y="133705"/>
            <a:ext cx="2398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Encoder = 2500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/rev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185539" y="509760"/>
            <a:ext cx="3466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 = =2500 x 4 = 10000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/rev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19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69</a:t>
            </a:fld>
            <a:endParaRPr lang="zh-TW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220134" y="1139825"/>
            <a:ext cx="8738484" cy="4465108"/>
            <a:chOff x="220134" y="1139825"/>
            <a:chExt cx="8738484" cy="4465108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134" y="1139825"/>
              <a:ext cx="8738484" cy="4465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橢圓 3"/>
            <p:cNvSpPr/>
            <p:nvPr/>
          </p:nvSpPr>
          <p:spPr>
            <a:xfrm>
              <a:off x="2878668" y="2658533"/>
              <a:ext cx="118532" cy="127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solidFill>
                  <a:srgbClr val="0000FF"/>
                </a:solidFill>
              </a:endParaRPr>
            </a:p>
          </p:txBody>
        </p:sp>
        <p:sp>
          <p:nvSpPr>
            <p:cNvPr id="7" name="橢圓 6"/>
            <p:cNvSpPr/>
            <p:nvPr/>
          </p:nvSpPr>
          <p:spPr>
            <a:xfrm>
              <a:off x="3369735" y="2294467"/>
              <a:ext cx="118532" cy="127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>
                <a:solidFill>
                  <a:srgbClr val="0000FF"/>
                </a:solidFill>
              </a:endParaRPr>
            </a:p>
          </p:txBody>
        </p:sp>
        <p:cxnSp>
          <p:nvCxnSpPr>
            <p:cNvPr id="8" name="直線接點 7"/>
            <p:cNvCxnSpPr/>
            <p:nvPr/>
          </p:nvCxnSpPr>
          <p:spPr>
            <a:xfrm>
              <a:off x="2937933" y="2810933"/>
              <a:ext cx="0" cy="313267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線接點 9"/>
            <p:cNvCxnSpPr/>
            <p:nvPr/>
          </p:nvCxnSpPr>
          <p:spPr>
            <a:xfrm>
              <a:off x="3454399" y="2421466"/>
              <a:ext cx="0" cy="67733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線單箭頭接點 11"/>
            <p:cNvCxnSpPr/>
            <p:nvPr/>
          </p:nvCxnSpPr>
          <p:spPr>
            <a:xfrm>
              <a:off x="2946400" y="2946400"/>
              <a:ext cx="499533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字方塊 12"/>
            <p:cNvSpPr txBox="1"/>
            <p:nvPr/>
          </p:nvSpPr>
          <p:spPr>
            <a:xfrm>
              <a:off x="2650067" y="2260599"/>
              <a:ext cx="4347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C1</a:t>
              </a:r>
              <a:endParaRPr lang="zh-TW" altLang="en-US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3166534" y="1913465"/>
              <a:ext cx="4347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C2</a:t>
              </a:r>
              <a:endParaRPr lang="zh-TW" altLang="en-US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3039533" y="2946401"/>
              <a:ext cx="3549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zh-TW" sz="1600" b="1" baseline="-250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600" b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字方塊 16"/>
              <p:cNvSpPr txBox="1"/>
              <p:nvPr/>
            </p:nvSpPr>
            <p:spPr>
              <a:xfrm>
                <a:off x="5625220" y="322319"/>
                <a:ext cx="2316660" cy="5264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b="1" i="1" smtClean="0">
                        <a:solidFill>
                          <a:srgbClr val="0000FF"/>
                        </a:solidFill>
                        <a:latin typeface="Cambria Math"/>
                      </a:rPr>
                      <m:t>𝑵</m:t>
                    </m:r>
                    <m:r>
                      <a:rPr lang="en-US" altLang="zh-TW" b="1" i="1" smtClean="0">
                        <a:solidFill>
                          <a:srgbClr val="0000FF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  <m:t>𝑪</m:t>
                        </m:r>
                        <m:r>
                          <a:rPr lang="en-US" altLang="zh-TW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altLang="zh-TW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TW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  <m:t>𝑪</m:t>
                        </m:r>
                        <m:r>
                          <a:rPr lang="en-US" altLang="zh-TW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altLang="zh-TW" b="1" i="1" smtClean="0">
                                <a:solidFill>
                                  <a:srgbClr val="0000FF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1" i="1" smtClean="0">
                                <a:solidFill>
                                  <a:srgbClr val="0000FF"/>
                                </a:solidFill>
                                <a:latin typeface="Cambria Math"/>
                              </a:rPr>
                              <m:t>𝑻</m:t>
                            </m:r>
                          </m:e>
                          <m:sub>
                            <m:r>
                              <a:rPr lang="en-US" altLang="zh-TW" b="1" i="1" smtClean="0">
                                <a:solidFill>
                                  <a:srgbClr val="0000FF"/>
                                </a:solidFill>
                                <a:latin typeface="Cambria Math"/>
                              </a:rPr>
                              <m:t>𝒔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altLang="zh-TW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  <m:t>𝟔𝟎</m:t>
                        </m:r>
                      </m:num>
                      <m:den>
                        <m:r>
                          <a:rPr lang="en-US" altLang="zh-TW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  <m:t>𝟏𝟎𝟎𝟎𝟎</m:t>
                        </m:r>
                      </m:den>
                    </m:f>
                  </m:oMath>
                </a14:m>
                <a:r>
                  <a:rPr lang="en-US" altLang="zh-TW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(rpm)</a:t>
                </a:r>
                <a:endParaRPr lang="zh-TW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文字方塊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220" y="322319"/>
                <a:ext cx="2316660" cy="526491"/>
              </a:xfrm>
              <a:prstGeom prst="rect">
                <a:avLst/>
              </a:prstGeom>
              <a:blipFill rotWithShape="1">
                <a:blip r:embed="rId3"/>
                <a:stretch>
                  <a:fillRect r="-157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字方塊 15"/>
          <p:cNvSpPr txBox="1"/>
          <p:nvPr/>
        </p:nvSpPr>
        <p:spPr>
          <a:xfrm>
            <a:off x="445214" y="305973"/>
            <a:ext cx="4571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Speed and Angle Calculation(2/2)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55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3166"/>
            <a:ext cx="4191000" cy="2860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181085" y="450333"/>
            <a:ext cx="3179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in Continuous Domain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35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549" y="941916"/>
            <a:ext cx="4308451" cy="336761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35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3760770"/>
            <a:ext cx="4468283" cy="309723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809066" y="5558135"/>
            <a:ext cx="416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SimCoder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Code Generation of Hardware Target</a:t>
            </a:r>
            <a:endParaRPr lang="zh-TW" altLang="en-US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1600" y="545868"/>
            <a:ext cx="34628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in Discrete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Domain</a:t>
            </a:r>
            <a:endParaRPr lang="zh-TW" altLang="en-US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762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Code Generation - A Step-by-Step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Approach</a:t>
            </a:r>
            <a:endParaRPr lang="zh-TW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向右箭號 6"/>
          <p:cNvSpPr/>
          <p:nvPr/>
        </p:nvSpPr>
        <p:spPr>
          <a:xfrm>
            <a:off x="4157133" y="1862667"/>
            <a:ext cx="651933" cy="49106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右彎箭號 7"/>
          <p:cNvSpPr/>
          <p:nvPr/>
        </p:nvSpPr>
        <p:spPr>
          <a:xfrm rot="10800000">
            <a:off x="5232400" y="4682067"/>
            <a:ext cx="829733" cy="770466"/>
          </a:xfrm>
          <a:prstGeom prst="ben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79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70</a:t>
            </a:fld>
            <a:endParaRPr lang="zh-TW" altLang="en-US"/>
          </a:p>
        </p:txBody>
      </p:sp>
      <p:sp>
        <p:nvSpPr>
          <p:cNvPr id="3" name="Text Box 27"/>
          <p:cNvSpPr txBox="1">
            <a:spLocks noChangeArrowheads="1"/>
          </p:cNvSpPr>
          <p:nvPr/>
        </p:nvSpPr>
        <p:spPr bwMode="auto">
          <a:xfrm>
            <a:off x="583441" y="458075"/>
            <a:ext cx="52832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Electrical and Mechanical Duality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37658" y="1549402"/>
            <a:ext cx="2667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 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37658" y="2859089"/>
            <a:ext cx="2667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 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37658" y="3514727"/>
            <a:ext cx="2667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 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37658" y="4170364"/>
            <a:ext cx="2667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 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4559895" y="969060"/>
            <a:ext cx="3694113" cy="1595439"/>
            <a:chOff x="5167313" y="1381125"/>
            <a:chExt cx="3694113" cy="1595439"/>
          </a:xfrm>
        </p:grpSpPr>
        <p:grpSp>
          <p:nvGrpSpPr>
            <p:cNvPr id="9" name="群組 8"/>
            <p:cNvGrpSpPr/>
            <p:nvPr/>
          </p:nvGrpSpPr>
          <p:grpSpPr>
            <a:xfrm>
              <a:off x="5167313" y="1654176"/>
              <a:ext cx="3694113" cy="1322388"/>
              <a:chOff x="4624388" y="4102101"/>
              <a:chExt cx="3694113" cy="1322388"/>
            </a:xfrm>
          </p:grpSpPr>
          <p:pic>
            <p:nvPicPr>
              <p:cNvPr id="11" name="Picture 9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4388" y="4102101"/>
                <a:ext cx="3694113" cy="1158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文字方塊 11"/>
              <p:cNvSpPr txBox="1"/>
              <p:nvPr/>
            </p:nvSpPr>
            <p:spPr>
              <a:xfrm>
                <a:off x="4733925" y="4457700"/>
                <a:ext cx="4026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altLang="zh-TW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TW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Rectangle 94"/>
              <p:cNvSpPr>
                <a:spLocks noChangeArrowheads="1"/>
              </p:cNvSpPr>
              <p:nvPr/>
            </p:nvSpPr>
            <p:spPr bwMode="auto">
              <a:xfrm>
                <a:off x="6238875" y="5213351"/>
                <a:ext cx="128588" cy="21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1200" b="0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新細明體" pitchFamily="18" charset="-120"/>
                    <a:cs typeface="新細明體" pitchFamily="18" charset="-120"/>
                  </a:rPr>
                  <a:t>e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14" name="Rectangle 95"/>
              <p:cNvSpPr>
                <a:spLocks noChangeArrowheads="1"/>
              </p:cNvSpPr>
              <p:nvPr/>
            </p:nvSpPr>
            <p:spPr bwMode="auto">
              <a:xfrm>
                <a:off x="6105525" y="5027613"/>
                <a:ext cx="311150" cy="361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2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itchFamily="18" charset="2"/>
                    <a:ea typeface="新細明體" pitchFamily="18" charset="-120"/>
                    <a:cs typeface="新細明體" pitchFamily="18" charset="-120"/>
                  </a:rPr>
                  <a:t>T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15" name="Rectangle 96"/>
              <p:cNvSpPr>
                <a:spLocks noChangeArrowheads="1"/>
              </p:cNvSpPr>
              <p:nvPr/>
            </p:nvSpPr>
            <p:spPr bwMode="auto">
              <a:xfrm>
                <a:off x="6670675" y="5213351"/>
                <a:ext cx="146050" cy="21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1200" b="0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新細明體" pitchFamily="18" charset="-120"/>
                    <a:cs typeface="新細明體" pitchFamily="18" charset="-120"/>
                  </a:rPr>
                  <a:t>L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16" name="Rectangle 97"/>
              <p:cNvSpPr>
                <a:spLocks noChangeArrowheads="1"/>
              </p:cNvSpPr>
              <p:nvPr/>
            </p:nvSpPr>
            <p:spPr bwMode="auto">
              <a:xfrm>
                <a:off x="6529388" y="5027613"/>
                <a:ext cx="311150" cy="361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2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itchFamily="18" charset="2"/>
                    <a:ea typeface="新細明體" pitchFamily="18" charset="-120"/>
                    <a:cs typeface="新細明體" pitchFamily="18" charset="-120"/>
                  </a:rPr>
                  <a:t>T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17" name="Rectangle 98"/>
              <p:cNvSpPr>
                <a:spLocks noChangeArrowheads="1"/>
              </p:cNvSpPr>
              <p:nvPr/>
            </p:nvSpPr>
            <p:spPr bwMode="auto">
              <a:xfrm>
                <a:off x="5811838" y="5186363"/>
                <a:ext cx="11060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en-US" altLang="zh-TW" sz="1200" b="0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新細明體" pitchFamily="18" charset="-120"/>
                    <a:cs typeface="新細明體" pitchFamily="18" charset="-120"/>
                  </a:rPr>
                  <a:t>m</a:t>
                </a:r>
                <a:endParaRPr kumimoji="1" lang="zh-TW" altLang="zh-TW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18" name="Rectangle 99"/>
              <p:cNvSpPr>
                <a:spLocks noChangeArrowheads="1"/>
              </p:cNvSpPr>
              <p:nvPr/>
            </p:nvSpPr>
            <p:spPr bwMode="auto">
              <a:xfrm>
                <a:off x="5627688" y="4997451"/>
                <a:ext cx="333375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2000" b="0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itchFamily="18" charset="2"/>
                    <a:ea typeface="新細明體" pitchFamily="18" charset="-120"/>
                    <a:cs typeface="新細明體" pitchFamily="18" charset="-120"/>
                  </a:rPr>
                  <a:t>w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19" name="Rectangle 100"/>
              <p:cNvSpPr>
                <a:spLocks noChangeArrowheads="1"/>
              </p:cNvSpPr>
              <p:nvPr/>
            </p:nvSpPr>
            <p:spPr bwMode="auto">
              <a:xfrm>
                <a:off x="8032750" y="4886326"/>
                <a:ext cx="258763" cy="347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2000" b="0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新細明體" pitchFamily="18" charset="-120"/>
                    <a:cs typeface="新細明體" pitchFamily="18" charset="-120"/>
                  </a:rPr>
                  <a:t>B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</p:grpSp>
        <p:sp>
          <p:nvSpPr>
            <p:cNvPr id="10" name="文字方塊 9"/>
            <p:cNvSpPr txBox="1"/>
            <p:nvPr/>
          </p:nvSpPr>
          <p:spPr>
            <a:xfrm>
              <a:off x="7715250" y="1381125"/>
              <a:ext cx="2872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  <a:endParaRPr lang="zh-TW" altLang="en-US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/>
              <p:cNvSpPr txBox="1"/>
              <p:nvPr/>
            </p:nvSpPr>
            <p:spPr>
              <a:xfrm>
                <a:off x="1128183" y="1819276"/>
                <a:ext cx="2605520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r>
                        <a:rPr lang="en-US" altLang="zh-TW" b="0" i="1" smtClean="0">
                          <a:latin typeface="Cambria Math"/>
                        </a:rPr>
                        <m:t>𝐽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r>
                        <a:rPr lang="en-US" altLang="zh-TW" b="0" i="1" smtClean="0">
                          <a:latin typeface="Cambria Math"/>
                        </a:rPr>
                        <m:t>𝐵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20" name="文字方塊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8183" y="1819276"/>
                <a:ext cx="2605520" cy="61824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向下箭號 20"/>
          <p:cNvSpPr/>
          <p:nvPr/>
        </p:nvSpPr>
        <p:spPr>
          <a:xfrm>
            <a:off x="5985933" y="2667001"/>
            <a:ext cx="552450" cy="504825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向下箭號 21"/>
          <p:cNvSpPr/>
          <p:nvPr/>
        </p:nvSpPr>
        <p:spPr>
          <a:xfrm>
            <a:off x="1994958" y="2714626"/>
            <a:ext cx="552450" cy="504825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字方塊 22"/>
              <p:cNvSpPr txBox="1"/>
              <p:nvPr/>
            </p:nvSpPr>
            <p:spPr>
              <a:xfrm>
                <a:off x="1061508" y="3619501"/>
                <a:ext cx="2376163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r>
                        <a:rPr lang="en-US" altLang="zh-TW" b="0" i="1" smtClean="0">
                          <a:latin typeface="Cambria Math"/>
                        </a:rPr>
                        <m:t>𝐶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𝑜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23" name="文字方塊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1508" y="3619501"/>
                <a:ext cx="2376163" cy="61824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群組 32"/>
          <p:cNvGrpSpPr/>
          <p:nvPr/>
        </p:nvGrpSpPr>
        <p:grpSpPr>
          <a:xfrm>
            <a:off x="4290937" y="3471865"/>
            <a:ext cx="3590471" cy="1566862"/>
            <a:chOff x="4290937" y="3471865"/>
            <a:chExt cx="3590471" cy="1566862"/>
          </a:xfrm>
        </p:grpSpPr>
        <p:pic>
          <p:nvPicPr>
            <p:cNvPr id="24" name="Picture 1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5296" y="3471865"/>
              <a:ext cx="3186112" cy="1566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矩形 24"/>
                <p:cNvSpPr/>
                <p:nvPr/>
              </p:nvSpPr>
              <p:spPr>
                <a:xfrm>
                  <a:off x="4290937" y="3939660"/>
                  <a:ext cx="41819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25" name="矩形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90937" y="3939660"/>
                  <a:ext cx="418191" cy="369332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矩形 25"/>
                <p:cNvSpPr/>
                <p:nvPr/>
              </p:nvSpPr>
              <p:spPr>
                <a:xfrm>
                  <a:off x="5335955" y="3949185"/>
                  <a:ext cx="385555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i="1">
                            <a:latin typeface="Cambria Math"/>
                          </a:rPr>
                          <m:t>𝐶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26" name="矩形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5955" y="3949185"/>
                  <a:ext cx="385555" cy="36933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矩形 26"/>
                <p:cNvSpPr/>
                <p:nvPr/>
              </p:nvSpPr>
              <p:spPr>
                <a:xfrm>
                  <a:off x="6171046" y="3939660"/>
                  <a:ext cx="39177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i="1">
                            <a:latin typeface="Cambria Math"/>
                          </a:rPr>
                          <m:t>𝑅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27" name="矩形 2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71046" y="3939660"/>
                  <a:ext cx="391774" cy="369332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矩形 27"/>
                <p:cNvSpPr/>
                <p:nvPr/>
              </p:nvSpPr>
              <p:spPr>
                <a:xfrm>
                  <a:off x="7101100" y="3930135"/>
                  <a:ext cx="417615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28" name="矩形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01100" y="3930135"/>
                  <a:ext cx="417615" cy="36933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矩形 28"/>
                <p:cNvSpPr/>
                <p:nvPr/>
              </p:nvSpPr>
              <p:spPr>
                <a:xfrm>
                  <a:off x="5841944" y="3939660"/>
                  <a:ext cx="44037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𝑜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29" name="矩形 2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41944" y="3939660"/>
                  <a:ext cx="440377" cy="369332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文字方塊 29"/>
            <p:cNvSpPr txBox="1"/>
            <p:nvPr/>
          </p:nvSpPr>
          <p:spPr>
            <a:xfrm>
              <a:off x="5862108" y="3657601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+</a:t>
              </a:r>
              <a:endParaRPr lang="zh-TW" altLang="en-US" dirty="0"/>
            </a:p>
          </p:txBody>
        </p:sp>
        <p:sp>
          <p:nvSpPr>
            <p:cNvPr id="31" name="文字方塊 30"/>
            <p:cNvSpPr txBox="1"/>
            <p:nvPr/>
          </p:nvSpPr>
          <p:spPr>
            <a:xfrm>
              <a:off x="5909733" y="4314826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-</a:t>
              </a:r>
              <a:endParaRPr lang="zh-TW" altLang="en-US" dirty="0"/>
            </a:p>
          </p:txBody>
        </p:sp>
      </p:grpSp>
      <p:sp>
        <p:nvSpPr>
          <p:cNvPr id="32" name="文字方塊 31"/>
          <p:cNvSpPr txBox="1"/>
          <p:nvPr/>
        </p:nvSpPr>
        <p:spPr>
          <a:xfrm>
            <a:off x="413777" y="5325200"/>
            <a:ext cx="830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The electrical equivalent circuit will be used as to model the mechanical load in PSIM simulation</a:t>
            </a:r>
            <a:endParaRPr lang="zh-TW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71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18534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99" y="440266"/>
            <a:ext cx="8966201" cy="628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7035802" y="6265333"/>
            <a:ext cx="1404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Lab1_sensor1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65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72</a:t>
            </a:fld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7" y="916517"/>
            <a:ext cx="8072549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541867" y="304800"/>
            <a:ext cx="3211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 (1/3)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544024" y="1004935"/>
            <a:ext cx="3873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 </a:t>
            </a:r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peed and measured speed(rpm)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234697" y="2533462"/>
            <a:ext cx="3499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peed and speed command(rad/s)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2546252" y="4389120"/>
            <a:ext cx="2687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-axis  current tracking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91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73</a:t>
            </a:fld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00" y="796924"/>
            <a:ext cx="8221133" cy="516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541867" y="304800"/>
            <a:ext cx="3211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 (2/3)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890911" y="1041009"/>
            <a:ext cx="1335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Motor current </a:t>
            </a:r>
            <a:endParaRPr lang="zh-TW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010486" y="2539219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Counter</a:t>
            </a:r>
            <a:endParaRPr lang="zh-TW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360985" y="2890911"/>
            <a:ext cx="277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i="1" dirty="0" smtClean="0">
                <a:latin typeface="Symbol" panose="05050102010706020507" pitchFamily="18" charset="2"/>
              </a:rPr>
              <a:t>q</a:t>
            </a:r>
            <a:endParaRPr lang="zh-TW" altLang="en-US" sz="1400" b="1" i="1" dirty="0">
              <a:latin typeface="Symbol" panose="05050102010706020507" pitchFamily="18" charset="2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2089053" y="4536831"/>
            <a:ext cx="2690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 torque and calculate torque</a:t>
            </a:r>
            <a:endParaRPr lang="zh-TW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74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74</a:t>
            </a:fld>
            <a:endParaRPr lang="zh-TW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814917"/>
            <a:ext cx="7984067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541867" y="304800"/>
            <a:ext cx="3211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 (3/3)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799471" y="1252024"/>
            <a:ext cx="1335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Motor current </a:t>
            </a:r>
            <a:endParaRPr lang="zh-TW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152357" y="3770142"/>
            <a:ext cx="2100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SVPWM control voltage </a:t>
            </a:r>
            <a:endParaRPr lang="zh-TW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49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7700" y="381685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2: Initial Angle Detection and Starting of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PMSM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6" y="3031596"/>
            <a:ext cx="3453637" cy="298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349" y="1526119"/>
            <a:ext cx="1466318" cy="1098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935" y="1471615"/>
            <a:ext cx="2209800" cy="68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2227265"/>
            <a:ext cx="1528762" cy="45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75</a:t>
            </a:fld>
            <a:endParaRPr lang="zh-TW" altLang="en-US"/>
          </a:p>
        </p:txBody>
      </p:sp>
      <p:sp>
        <p:nvSpPr>
          <p:cNvPr id="6" name="向右箭號 5"/>
          <p:cNvSpPr/>
          <p:nvPr/>
        </p:nvSpPr>
        <p:spPr>
          <a:xfrm>
            <a:off x="4292600" y="4097867"/>
            <a:ext cx="508000" cy="601133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1060010" y="99496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By using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向右箭號 7"/>
          <p:cNvSpPr/>
          <p:nvPr/>
        </p:nvSpPr>
        <p:spPr>
          <a:xfrm>
            <a:off x="3141133" y="2167467"/>
            <a:ext cx="406400" cy="431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2484422" y="1686627"/>
            <a:ext cx="151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Equivalent to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右彎箭號 9"/>
          <p:cNvSpPr/>
          <p:nvPr/>
        </p:nvSpPr>
        <p:spPr>
          <a:xfrm rot="5400000">
            <a:off x="6121402" y="2302932"/>
            <a:ext cx="711200" cy="753534"/>
          </a:xfrm>
          <a:prstGeom prst="ben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6965721" y="1887059"/>
            <a:ext cx="18161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Rotor N pole will be reset to be electrical zero degree</a:t>
            </a:r>
          </a:p>
        </p:txBody>
      </p:sp>
      <p:grpSp>
        <p:nvGrpSpPr>
          <p:cNvPr id="17" name="群組 16"/>
          <p:cNvGrpSpPr/>
          <p:nvPr/>
        </p:nvGrpSpPr>
        <p:grpSpPr>
          <a:xfrm>
            <a:off x="5087408" y="3159125"/>
            <a:ext cx="3550067" cy="2733675"/>
            <a:chOff x="5087408" y="3159125"/>
            <a:chExt cx="3550067" cy="2733675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7408" y="3159125"/>
              <a:ext cx="3550067" cy="273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" name="群組 12"/>
            <p:cNvGrpSpPr/>
            <p:nvPr/>
          </p:nvGrpSpPr>
          <p:grpSpPr>
            <a:xfrm>
              <a:off x="6382692" y="5368705"/>
              <a:ext cx="314510" cy="307777"/>
              <a:chOff x="7478161" y="1068308"/>
              <a:chExt cx="314510" cy="307777"/>
            </a:xfrm>
          </p:grpSpPr>
          <p:sp>
            <p:nvSpPr>
              <p:cNvPr id="3" name="橢圓 2"/>
              <p:cNvSpPr/>
              <p:nvPr/>
            </p:nvSpPr>
            <p:spPr>
              <a:xfrm>
                <a:off x="7478162" y="1077362"/>
                <a:ext cx="298766" cy="26255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400"/>
              </a:p>
            </p:txBody>
          </p:sp>
          <p:sp>
            <p:nvSpPr>
              <p:cNvPr id="4" name="文字方塊 3"/>
              <p:cNvSpPr txBox="1"/>
              <p:nvPr/>
            </p:nvSpPr>
            <p:spPr>
              <a:xfrm>
                <a:off x="7478161" y="1068308"/>
                <a:ext cx="3145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群組 18"/>
            <p:cNvGrpSpPr/>
            <p:nvPr/>
          </p:nvGrpSpPr>
          <p:grpSpPr>
            <a:xfrm>
              <a:off x="5512049" y="4896416"/>
              <a:ext cx="314510" cy="307777"/>
              <a:chOff x="7478161" y="1068308"/>
              <a:chExt cx="314510" cy="307777"/>
            </a:xfrm>
          </p:grpSpPr>
          <p:sp>
            <p:nvSpPr>
              <p:cNvPr id="20" name="橢圓 19"/>
              <p:cNvSpPr/>
              <p:nvPr/>
            </p:nvSpPr>
            <p:spPr>
              <a:xfrm>
                <a:off x="7478162" y="1077362"/>
                <a:ext cx="298766" cy="26255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400"/>
              </a:p>
            </p:txBody>
          </p:sp>
          <p:sp>
            <p:nvSpPr>
              <p:cNvPr id="21" name="文字方塊 20"/>
              <p:cNvSpPr txBox="1"/>
              <p:nvPr/>
            </p:nvSpPr>
            <p:spPr>
              <a:xfrm>
                <a:off x="7478161" y="1068308"/>
                <a:ext cx="3145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" name="群組 21"/>
            <p:cNvGrpSpPr/>
            <p:nvPr/>
          </p:nvGrpSpPr>
          <p:grpSpPr>
            <a:xfrm>
              <a:off x="7241262" y="4878308"/>
              <a:ext cx="314510" cy="307777"/>
              <a:chOff x="7478161" y="1068308"/>
              <a:chExt cx="314510" cy="307777"/>
            </a:xfrm>
          </p:grpSpPr>
          <p:sp>
            <p:nvSpPr>
              <p:cNvPr id="23" name="橢圓 22"/>
              <p:cNvSpPr/>
              <p:nvPr/>
            </p:nvSpPr>
            <p:spPr>
              <a:xfrm>
                <a:off x="7478162" y="1077362"/>
                <a:ext cx="298766" cy="26255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400"/>
              </a:p>
            </p:txBody>
          </p:sp>
          <p:sp>
            <p:nvSpPr>
              <p:cNvPr id="24" name="文字方塊 23"/>
              <p:cNvSpPr txBox="1"/>
              <p:nvPr/>
            </p:nvSpPr>
            <p:spPr>
              <a:xfrm>
                <a:off x="7478161" y="1068308"/>
                <a:ext cx="3145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5" name="群組 14"/>
            <p:cNvGrpSpPr/>
            <p:nvPr/>
          </p:nvGrpSpPr>
          <p:grpSpPr>
            <a:xfrm>
              <a:off x="6326864" y="3293953"/>
              <a:ext cx="298766" cy="262551"/>
              <a:chOff x="7494761" y="1030587"/>
              <a:chExt cx="298766" cy="262551"/>
            </a:xfrm>
          </p:grpSpPr>
          <p:sp>
            <p:nvSpPr>
              <p:cNvPr id="26" name="橢圓 25"/>
              <p:cNvSpPr/>
              <p:nvPr/>
            </p:nvSpPr>
            <p:spPr>
              <a:xfrm>
                <a:off x="7494761" y="1030587"/>
                <a:ext cx="298766" cy="26255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400"/>
              </a:p>
            </p:txBody>
          </p:sp>
          <p:sp>
            <p:nvSpPr>
              <p:cNvPr id="14" name="橢圓 13"/>
              <p:cNvSpPr/>
              <p:nvPr/>
            </p:nvSpPr>
            <p:spPr>
              <a:xfrm>
                <a:off x="7604910" y="1113575"/>
                <a:ext cx="99588" cy="10864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33" name="群組 32"/>
            <p:cNvGrpSpPr/>
            <p:nvPr/>
          </p:nvGrpSpPr>
          <p:grpSpPr>
            <a:xfrm>
              <a:off x="7203541" y="3862813"/>
              <a:ext cx="298766" cy="262551"/>
              <a:chOff x="7494761" y="1030587"/>
              <a:chExt cx="298766" cy="262551"/>
            </a:xfrm>
          </p:grpSpPr>
          <p:sp>
            <p:nvSpPr>
              <p:cNvPr id="34" name="橢圓 33"/>
              <p:cNvSpPr/>
              <p:nvPr/>
            </p:nvSpPr>
            <p:spPr>
              <a:xfrm>
                <a:off x="7494761" y="1030587"/>
                <a:ext cx="298766" cy="26255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400"/>
              </a:p>
            </p:txBody>
          </p:sp>
          <p:sp>
            <p:nvSpPr>
              <p:cNvPr id="35" name="橢圓 34"/>
              <p:cNvSpPr/>
              <p:nvPr/>
            </p:nvSpPr>
            <p:spPr>
              <a:xfrm>
                <a:off x="7604910" y="1113575"/>
                <a:ext cx="99588" cy="10864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36" name="群組 35"/>
            <p:cNvGrpSpPr/>
            <p:nvPr/>
          </p:nvGrpSpPr>
          <p:grpSpPr>
            <a:xfrm>
              <a:off x="5483383" y="3853759"/>
              <a:ext cx="298766" cy="262551"/>
              <a:chOff x="7494761" y="1030587"/>
              <a:chExt cx="298766" cy="262551"/>
            </a:xfrm>
          </p:grpSpPr>
          <p:sp>
            <p:nvSpPr>
              <p:cNvPr id="37" name="橢圓 36"/>
              <p:cNvSpPr/>
              <p:nvPr/>
            </p:nvSpPr>
            <p:spPr>
              <a:xfrm>
                <a:off x="7494761" y="1030587"/>
                <a:ext cx="298766" cy="26255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400"/>
              </a:p>
            </p:txBody>
          </p:sp>
          <p:sp>
            <p:nvSpPr>
              <p:cNvPr id="38" name="橢圓 37"/>
              <p:cNvSpPr/>
              <p:nvPr/>
            </p:nvSpPr>
            <p:spPr>
              <a:xfrm>
                <a:off x="7604910" y="1113575"/>
                <a:ext cx="99588" cy="108642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6" name="向右箭號 15"/>
            <p:cNvSpPr/>
            <p:nvPr/>
          </p:nvSpPr>
          <p:spPr>
            <a:xfrm>
              <a:off x="7043596" y="4381878"/>
              <a:ext cx="407406" cy="20822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6449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76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431800" y="177800"/>
            <a:ext cx="2631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6727484" y="6412262"/>
            <a:ext cx="1611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A_sensor_start1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89477" y="647115"/>
            <a:ext cx="8899406" cy="5469986"/>
            <a:chOff x="89477" y="647115"/>
            <a:chExt cx="8899406" cy="5469986"/>
          </a:xfrm>
        </p:grpSpPr>
        <p:grpSp>
          <p:nvGrpSpPr>
            <p:cNvPr id="14" name="群組 13"/>
            <p:cNvGrpSpPr/>
            <p:nvPr/>
          </p:nvGrpSpPr>
          <p:grpSpPr>
            <a:xfrm>
              <a:off x="89477" y="647115"/>
              <a:ext cx="8899406" cy="5469986"/>
              <a:chOff x="89477" y="647115"/>
              <a:chExt cx="8899406" cy="5469986"/>
            </a:xfrm>
          </p:grpSpPr>
          <p:pic>
            <p:nvPicPr>
              <p:cNvPr id="3072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516" y="1001118"/>
                <a:ext cx="8834367" cy="51159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文字方塊 5"/>
              <p:cNvSpPr txBox="1"/>
              <p:nvPr/>
            </p:nvSpPr>
            <p:spPr>
              <a:xfrm>
                <a:off x="6548512" y="3587262"/>
                <a:ext cx="97013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SVPWM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文字方塊 6"/>
              <p:cNvSpPr txBox="1"/>
              <p:nvPr/>
            </p:nvSpPr>
            <p:spPr>
              <a:xfrm>
                <a:off x="3003452" y="2504049"/>
                <a:ext cx="197842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Axis-transformation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文字方塊 7"/>
              <p:cNvSpPr txBox="1"/>
              <p:nvPr/>
            </p:nvSpPr>
            <p:spPr>
              <a:xfrm>
                <a:off x="5808633" y="667171"/>
                <a:ext cx="17075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Mechanical Load</a:t>
                </a:r>
              </a:p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Equivalent CKT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文字方塊 8"/>
              <p:cNvSpPr txBox="1"/>
              <p:nvPr/>
            </p:nvSpPr>
            <p:spPr>
              <a:xfrm>
                <a:off x="4726744" y="822959"/>
                <a:ext cx="7441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Motor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文字方塊 9"/>
              <p:cNvSpPr txBox="1"/>
              <p:nvPr/>
            </p:nvSpPr>
            <p:spPr>
              <a:xfrm>
                <a:off x="2912013" y="647115"/>
                <a:ext cx="9156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Inverter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文字方塊 10"/>
              <p:cNvSpPr txBox="1"/>
              <p:nvPr/>
            </p:nvSpPr>
            <p:spPr>
              <a:xfrm>
                <a:off x="89477" y="4092716"/>
                <a:ext cx="143500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Inc</a:t>
                </a:r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/Dec</a:t>
                </a:r>
              </a:p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Speed Limiter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文字方塊 11"/>
              <p:cNvSpPr txBox="1"/>
              <p:nvPr/>
            </p:nvSpPr>
            <p:spPr>
              <a:xfrm>
                <a:off x="3580226" y="5570808"/>
                <a:ext cx="181549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 controller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文字方塊 12"/>
              <p:cNvSpPr txBox="1"/>
              <p:nvPr/>
            </p:nvSpPr>
            <p:spPr>
              <a:xfrm>
                <a:off x="1502897" y="5575497"/>
                <a:ext cx="16252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Speed controller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文字方塊 2"/>
              <p:cNvSpPr txBox="1"/>
              <p:nvPr/>
            </p:nvSpPr>
            <p:spPr>
              <a:xfrm>
                <a:off x="5627076" y="2314135"/>
                <a:ext cx="104977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Set-zero</a:t>
                </a:r>
              </a:p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controller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橢圓 14"/>
            <p:cNvSpPr/>
            <p:nvPr/>
          </p:nvSpPr>
          <p:spPr>
            <a:xfrm>
              <a:off x="7152238" y="1249378"/>
              <a:ext cx="932507" cy="90534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7604912" y="796705"/>
              <a:ext cx="13051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Initial position</a:t>
              </a:r>
            </a:p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setting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082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77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431800" y="177800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127000" y="778933"/>
            <a:ext cx="8788400" cy="5334000"/>
            <a:chOff x="127000" y="778933"/>
            <a:chExt cx="8788400" cy="5334000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00" y="778933"/>
              <a:ext cx="8788400" cy="533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" name="直線單箭頭接點 4"/>
            <p:cNvCxnSpPr/>
            <p:nvPr/>
          </p:nvCxnSpPr>
          <p:spPr>
            <a:xfrm flipH="1">
              <a:off x="1149791" y="3404103"/>
              <a:ext cx="316870" cy="38929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字方塊 7"/>
            <p:cNvSpPr txBox="1"/>
            <p:nvPr/>
          </p:nvSpPr>
          <p:spPr>
            <a:xfrm>
              <a:off x="932507" y="3114392"/>
              <a:ext cx="11063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Initial angle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線單箭頭接點 9"/>
            <p:cNvCxnSpPr/>
            <p:nvPr/>
          </p:nvCxnSpPr>
          <p:spPr>
            <a:xfrm flipH="1">
              <a:off x="1276541" y="5133315"/>
              <a:ext cx="425510" cy="23539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單箭頭接點 13"/>
            <p:cNvCxnSpPr/>
            <p:nvPr/>
          </p:nvCxnSpPr>
          <p:spPr>
            <a:xfrm flipH="1">
              <a:off x="3601773" y="5086538"/>
              <a:ext cx="425510" cy="23539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字方塊 12"/>
            <p:cNvSpPr txBox="1"/>
            <p:nvPr/>
          </p:nvSpPr>
          <p:spPr>
            <a:xfrm>
              <a:off x="1638677" y="4843604"/>
              <a:ext cx="14477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Set zero position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3992578" y="4861711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start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2353900" y="2860894"/>
              <a:ext cx="805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angle(</a:t>
              </a:r>
              <a:r>
                <a:rPr lang="en-US" altLang="zh-TW" sz="1400" b="1" dirty="0" smtClean="0">
                  <a:latin typeface="Symbol" panose="05050102010706020507" pitchFamily="18" charset="2"/>
                  <a:ea typeface="標楷體" panose="03000509000000000000" pitchFamily="65" charset="-120"/>
                  <a:cs typeface="Times New Roman" panose="02020603050405020304" pitchFamily="18" charset="0"/>
                </a:rPr>
                <a:t>q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3340728" y="1059255"/>
              <a:ext cx="10903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Speed(rpm)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24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34" y="990600"/>
            <a:ext cx="4190999" cy="329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78</a:t>
            </a:fld>
            <a:endParaRPr lang="zh-TW" altLang="en-US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14" y="4553494"/>
            <a:ext cx="7685619" cy="2130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826" y="1985963"/>
            <a:ext cx="5331974" cy="225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793" y="531815"/>
            <a:ext cx="3524948" cy="1203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338666" y="279401"/>
            <a:ext cx="3251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Encoder Counter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Reset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30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33" y="474133"/>
            <a:ext cx="8119534" cy="6283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79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18534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6731002" y="6146799"/>
            <a:ext cx="19191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Lab2_sensor_start1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8</a:t>
            </a:fld>
            <a:endParaRPr lang="zh-TW" altLang="en-US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2838"/>
            <a:ext cx="4468283" cy="309723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56666" y="529316"/>
            <a:ext cx="4572000" cy="607089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include&lt;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math.h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include"PS_bios.h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float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DefaultType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defineGetCurTime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PS_GetSysTimer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interrupt void Task();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DefaultTypefGbliref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DefaultTypefGblU2 = 0;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interrupt void Task()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DefaultTypefU2, fSUMP1, fSUMP3, fk3, fk1, fSUM1, fZ1, fTI_ADC1, fVDC2;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PS_EnableIntr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fU2 = fGblU2</a:t>
            </a:r>
            <a:r>
              <a:rPr lang="en-US" altLang="zh-TW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fTI_ADC1 =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PS_GetDcAdc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fVDC2 = 2;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fZ1 = fTI_ADC1;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fSUM1 = fVDC2 - fZ1;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fk1 = fSUM1 * 0.4;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fk3 = fSUM1 * (1000.0/20000);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fSUMP3 = fk3 + fU2;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fSUMP1 = fk1 + fSUMP3;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PS_SetPwm1RateSH(fSUMP1);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ifdef_DEBUG</a:t>
            </a:r>
            <a:endParaRPr lang="en-US" altLang="zh-TW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fGbliref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fVDC2;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endif</a:t>
            </a:r>
            <a:endParaRPr lang="en-US" altLang="zh-TW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fGblU2 = fSUMP3;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PS_ExitPwm1General();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Initialize(void)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PS_SysInit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(30, 10);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PS_StartStopPwmClock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PS_InitTimer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(0, 0xffffffff);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PS_InitPwm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0, 20000*1, (4e-6)*1e6, PWM_POSI_ONLY, 42822);//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pwnNo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waveType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frequency,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deadtime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outtype</a:t>
            </a:r>
            <a:endParaRPr lang="en-US" altLang="zh-TW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PS_SetPwmPeakOffset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10, 0, 1.0/10);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PS_SetPwmIntrType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ePwmIntrAdc0, 1, 0</a:t>
            </a:r>
            <a:r>
              <a:rPr lang="en-US" altLang="zh-TW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altLang="zh-TW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133" y="4018761"/>
            <a:ext cx="3327401" cy="283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PS_SetPwmVector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ePwmIntrAdc0, Task);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PS_SetPwmTzAct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eTZHighImpedance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PS_SetPwm1RateSH(0);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PS_StartPwm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PS_ResetAdcConvSeq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PS_SetAdcConvSeq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(eAdc0Intr, 0, 1.0);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PS_AdcInit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!1);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PS_StartStopPwmClock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main()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Initialize();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PS_EnableIntr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// Enable Global interrupt INTM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PS_EnableDbgm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(;;) {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TW" altLang="en-US" sz="1050" dirty="0"/>
          </a:p>
        </p:txBody>
      </p:sp>
      <p:sp>
        <p:nvSpPr>
          <p:cNvPr id="7" name="文字方塊 6"/>
          <p:cNvSpPr txBox="1"/>
          <p:nvPr/>
        </p:nvSpPr>
        <p:spPr>
          <a:xfrm>
            <a:off x="397934" y="211668"/>
            <a:ext cx="2432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Code Generation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向下箭號 7"/>
          <p:cNvSpPr/>
          <p:nvPr/>
        </p:nvSpPr>
        <p:spPr>
          <a:xfrm rot="19157006">
            <a:off x="3378199" y="3818467"/>
            <a:ext cx="601133" cy="8890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3274484" y="4683126"/>
            <a:ext cx="1363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這一部分電路將會被轉成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C code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76200" y="1781175"/>
            <a:ext cx="4495800" cy="21050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554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80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431800" y="177800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33" y="980017"/>
            <a:ext cx="869526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96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495" y="72787"/>
            <a:ext cx="81805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 3: Parameter Measurement and Identification of PMSM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字方塊 24"/>
              <p:cNvSpPr txBox="1"/>
              <p:nvPr/>
            </p:nvSpPr>
            <p:spPr>
              <a:xfrm>
                <a:off x="1935480" y="1447800"/>
                <a:ext cx="1225785" cy="8326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𝑑𝑐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𝑑𝑐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f>
                                <m:fPr>
                                  <m:ctrlPr>
                                    <a:rPr lang="en-US" altLang="zh-TW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TW" b="0" i="1" smtClean="0">
                                      <a:latin typeface="Cambria Math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TW" b="0" i="1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文字方塊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5480" y="1447800"/>
                <a:ext cx="1225785" cy="8326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文字方塊 27"/>
              <p:cNvSpPr txBox="1"/>
              <p:nvPr/>
            </p:nvSpPr>
            <p:spPr>
              <a:xfrm>
                <a:off x="4838700" y="1516380"/>
                <a:ext cx="1264769" cy="6595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𝑑𝑐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𝑑𝑐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文字方塊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700" y="1516380"/>
                <a:ext cx="1264769" cy="65954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向右箭號 33"/>
          <p:cNvSpPr/>
          <p:nvPr/>
        </p:nvSpPr>
        <p:spPr>
          <a:xfrm>
            <a:off x="3764280" y="1699260"/>
            <a:ext cx="640080" cy="373380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文字方塊 35"/>
          <p:cNvSpPr txBox="1"/>
          <p:nvPr/>
        </p:nvSpPr>
        <p:spPr>
          <a:xfrm>
            <a:off x="655320" y="883920"/>
            <a:ext cx="1869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TW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</a:t>
            </a:r>
            <a:r>
              <a:rPr lang="en-US" altLang="zh-TW" sz="2000" b="1" i="1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zh-TW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measure</a:t>
            </a:r>
            <a:endParaRPr lang="zh-TW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463412" y="2400300"/>
            <a:ext cx="5478408" cy="3467100"/>
            <a:chOff x="1463412" y="2400300"/>
            <a:chExt cx="5478408" cy="3467100"/>
          </a:xfrm>
        </p:grpSpPr>
        <p:grpSp>
          <p:nvGrpSpPr>
            <p:cNvPr id="35" name="群組 34"/>
            <p:cNvGrpSpPr/>
            <p:nvPr/>
          </p:nvGrpSpPr>
          <p:grpSpPr>
            <a:xfrm>
              <a:off x="1463412" y="2750820"/>
              <a:ext cx="5432256" cy="2988453"/>
              <a:chOff x="3155052" y="525780"/>
              <a:chExt cx="5432256" cy="2988453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6748" y="874812"/>
                <a:ext cx="5040560" cy="26394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文字方塊 3"/>
              <p:cNvSpPr txBox="1"/>
              <p:nvPr/>
            </p:nvSpPr>
            <p:spPr>
              <a:xfrm>
                <a:off x="5532492" y="579160"/>
                <a:ext cx="37382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TW" sz="16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endParaRPr lang="zh-TW" altLang="en-US" sz="16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橢圓 4"/>
              <p:cNvSpPr/>
              <p:nvPr/>
            </p:nvSpPr>
            <p:spPr>
              <a:xfrm>
                <a:off x="4465320" y="1028700"/>
                <a:ext cx="144780" cy="1524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" name="橢圓 7"/>
              <p:cNvSpPr/>
              <p:nvPr/>
            </p:nvSpPr>
            <p:spPr>
              <a:xfrm>
                <a:off x="4457700" y="2125980"/>
                <a:ext cx="144780" cy="1524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" name="橢圓 8"/>
              <p:cNvSpPr/>
              <p:nvPr/>
            </p:nvSpPr>
            <p:spPr>
              <a:xfrm>
                <a:off x="4472940" y="3238500"/>
                <a:ext cx="144780" cy="152400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7" name="直線單箭頭接點 6"/>
              <p:cNvCxnSpPr/>
              <p:nvPr/>
            </p:nvCxnSpPr>
            <p:spPr>
              <a:xfrm>
                <a:off x="4709160" y="899160"/>
                <a:ext cx="609600" cy="0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單箭頭接點 13"/>
              <p:cNvCxnSpPr/>
              <p:nvPr/>
            </p:nvCxnSpPr>
            <p:spPr>
              <a:xfrm flipH="1">
                <a:off x="4716780" y="2026920"/>
                <a:ext cx="609600" cy="0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單箭頭接點 14"/>
              <p:cNvCxnSpPr/>
              <p:nvPr/>
            </p:nvCxnSpPr>
            <p:spPr>
              <a:xfrm flipH="1">
                <a:off x="4693920" y="3154680"/>
                <a:ext cx="609600" cy="0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字方塊 15"/>
              <p:cNvSpPr txBox="1"/>
              <p:nvPr/>
            </p:nvSpPr>
            <p:spPr>
              <a:xfrm>
                <a:off x="6317352" y="640120"/>
                <a:ext cx="72006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TW" sz="16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(=0)</a:t>
                </a:r>
                <a:endParaRPr lang="zh-TW" altLang="en-US" sz="16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文字方塊 16"/>
              <p:cNvSpPr txBox="1"/>
              <p:nvPr/>
            </p:nvSpPr>
            <p:spPr>
              <a:xfrm>
                <a:off x="5494392" y="1699300"/>
                <a:ext cx="37382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TW" sz="16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endParaRPr lang="zh-TW" altLang="en-US" sz="16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文字方塊 18"/>
              <p:cNvSpPr txBox="1"/>
              <p:nvPr/>
            </p:nvSpPr>
            <p:spPr>
              <a:xfrm>
                <a:off x="5540112" y="2804200"/>
                <a:ext cx="37382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TW" sz="16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endParaRPr lang="zh-TW" altLang="en-US" sz="16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文字方塊 11"/>
              <p:cNvSpPr txBox="1"/>
              <p:nvPr/>
            </p:nvSpPr>
            <p:spPr>
              <a:xfrm>
                <a:off x="7185660" y="594360"/>
                <a:ext cx="11320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TW" sz="16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zh-TW" sz="16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-(=0V) 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文字方塊 21"/>
              <p:cNvSpPr txBox="1"/>
              <p:nvPr/>
            </p:nvSpPr>
            <p:spPr>
              <a:xfrm>
                <a:off x="7254240" y="1668780"/>
                <a:ext cx="10807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TW" sz="16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zh-TW" sz="16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-(=0V)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文字方塊 22"/>
              <p:cNvSpPr txBox="1"/>
              <p:nvPr/>
            </p:nvSpPr>
            <p:spPr>
              <a:xfrm>
                <a:off x="7261860" y="2804160"/>
                <a:ext cx="107273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TW" sz="16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zh-TW" sz="16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-(=0V)</a:t>
                </a:r>
                <a:endParaRPr lang="zh-TW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文字方塊 12"/>
              <p:cNvSpPr txBox="1"/>
              <p:nvPr/>
            </p:nvSpPr>
            <p:spPr>
              <a:xfrm>
                <a:off x="4762500" y="525780"/>
                <a:ext cx="39466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600" b="1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endParaRPr lang="zh-TW" altLang="en-US" sz="16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文字方塊 25"/>
              <p:cNvSpPr txBox="1"/>
              <p:nvPr/>
            </p:nvSpPr>
            <p:spPr>
              <a:xfrm>
                <a:off x="4747260" y="1661160"/>
                <a:ext cx="55496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600" b="1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r>
                  <a:rPr lang="en-US" altLang="zh-TW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lang="en-US" altLang="zh-TW" sz="1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TW" altLang="en-US" sz="16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文字方塊 26"/>
              <p:cNvSpPr txBox="1"/>
              <p:nvPr/>
            </p:nvSpPr>
            <p:spPr>
              <a:xfrm>
                <a:off x="4792980" y="2758440"/>
                <a:ext cx="55496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600" b="1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r>
                  <a:rPr lang="en-US" altLang="zh-TW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lang="en-US" altLang="zh-TW" sz="1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TW" altLang="en-US" sz="16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文字方塊 23"/>
              <p:cNvSpPr txBox="1"/>
              <p:nvPr/>
            </p:nvSpPr>
            <p:spPr>
              <a:xfrm>
                <a:off x="4191000" y="746760"/>
                <a:ext cx="3209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zh-TW" altLang="en-US" sz="16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文字方塊 28"/>
              <p:cNvSpPr txBox="1"/>
              <p:nvPr/>
            </p:nvSpPr>
            <p:spPr>
              <a:xfrm>
                <a:off x="4183380" y="1866900"/>
                <a:ext cx="3209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zh-TW" altLang="en-US" sz="16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文字方塊 29"/>
              <p:cNvSpPr txBox="1"/>
              <p:nvPr/>
            </p:nvSpPr>
            <p:spPr>
              <a:xfrm>
                <a:off x="4122420" y="3124200"/>
                <a:ext cx="3209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endParaRPr lang="zh-TW" altLang="en-US" sz="16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文字方塊 30"/>
              <p:cNvSpPr txBox="1"/>
              <p:nvPr/>
            </p:nvSpPr>
            <p:spPr>
              <a:xfrm>
                <a:off x="3155052" y="1440220"/>
                <a:ext cx="45076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600" b="1" i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endParaRPr lang="zh-TW" altLang="en-US" sz="16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文字方塊 31"/>
              <p:cNvSpPr txBox="1"/>
              <p:nvPr/>
            </p:nvSpPr>
            <p:spPr>
              <a:xfrm>
                <a:off x="6340212" y="1767880"/>
                <a:ext cx="72006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TW" sz="16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(=0)</a:t>
                </a:r>
                <a:endParaRPr lang="zh-TW" altLang="en-US" sz="16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文字方塊 32"/>
              <p:cNvSpPr txBox="1"/>
              <p:nvPr/>
            </p:nvSpPr>
            <p:spPr>
              <a:xfrm>
                <a:off x="6324972" y="2872780"/>
                <a:ext cx="72006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TW" sz="16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altLang="zh-TW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(=0)</a:t>
                </a:r>
                <a:endParaRPr lang="zh-TW" altLang="en-US" sz="16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" name="圓角矩形 5"/>
            <p:cNvSpPr/>
            <p:nvPr/>
          </p:nvSpPr>
          <p:spPr>
            <a:xfrm>
              <a:off x="3680460" y="2705100"/>
              <a:ext cx="3261360" cy="3162300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4808220" y="2400300"/>
              <a:ext cx="7328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PMSM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文字方塊 17"/>
          <p:cNvSpPr txBox="1"/>
          <p:nvPr/>
        </p:nvSpPr>
        <p:spPr>
          <a:xfrm>
            <a:off x="4122202" y="632200"/>
            <a:ext cx="396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With DC</a:t>
            </a:r>
            <a:r>
              <a:rPr lang="zh-TW" altLang="en-US" sz="16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input voltage,  motor is in stall, speed voltage is zero and inductance is zero in DC current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81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413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字方塊 16"/>
          <p:cNvSpPr txBox="1"/>
          <p:nvPr/>
        </p:nvSpPr>
        <p:spPr>
          <a:xfrm>
            <a:off x="261419" y="0"/>
            <a:ext cx="1670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Realization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字方塊 18"/>
              <p:cNvSpPr txBox="1"/>
              <p:nvPr/>
            </p:nvSpPr>
            <p:spPr>
              <a:xfrm>
                <a:off x="3268980" y="381000"/>
                <a:ext cx="15985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𝑖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𝑑𝑐𝑟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𝑑𝑐</m:t>
                              </m:r>
                            </m:sub>
                          </m:sSub>
                          <m:r>
                            <a:rPr lang="en-US" altLang="zh-TW" sz="1400" b="0" i="1" smtClean="0">
                              <a:latin typeface="Cambria Math"/>
                            </a:rPr>
                            <m:t>=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𝑑𝑐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9" name="文字方塊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8980" y="381000"/>
                <a:ext cx="1598515" cy="3077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/>
              <p:cNvSpPr txBox="1"/>
              <p:nvPr/>
            </p:nvSpPr>
            <p:spPr>
              <a:xfrm>
                <a:off x="5532120" y="106680"/>
                <a:ext cx="2561214" cy="532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𝑑𝑐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𝑝𝑤𝑚</m:t>
                          </m:r>
                        </m:sub>
                      </m:sSub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𝑐𝑜𝑛𝑎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𝑐𝑜𝑛𝑎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20" name="文字方塊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2120" y="106680"/>
                <a:ext cx="2561214" cy="53200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字方塊 20"/>
          <p:cNvSpPr txBox="1"/>
          <p:nvPr/>
        </p:nvSpPr>
        <p:spPr>
          <a:xfrm>
            <a:off x="5814060" y="731520"/>
            <a:ext cx="2068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tm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the amplitude of </a:t>
            </a:r>
            <a:r>
              <a:rPr lang="en-US" altLang="zh-TW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</a:t>
            </a:r>
            <a:endParaRPr lang="zh-TW" altLang="en-US" sz="1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文字方塊 42"/>
              <p:cNvSpPr txBox="1"/>
              <p:nvPr/>
            </p:nvSpPr>
            <p:spPr>
              <a:xfrm>
                <a:off x="3093720" y="845820"/>
                <a:ext cx="2404440" cy="5334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𝑑𝑐</m:t>
                              </m:r>
                            </m:sub>
                          </m:sSub>
                        </m:den>
                      </m:f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𝑑𝑐𝑟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𝑐𝑜𝑛𝑎</m:t>
                          </m:r>
                        </m:sub>
                      </m:sSub>
                    </m:oMath>
                  </m:oMathPara>
                </a14:m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文字方塊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3720" y="845820"/>
                <a:ext cx="2404440" cy="53341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群組 15"/>
          <p:cNvGrpSpPr/>
          <p:nvPr/>
        </p:nvGrpSpPr>
        <p:grpSpPr>
          <a:xfrm>
            <a:off x="610018" y="1809115"/>
            <a:ext cx="6888062" cy="4718050"/>
            <a:chOff x="610018" y="1809115"/>
            <a:chExt cx="6888062" cy="4718050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1680" y="1809115"/>
              <a:ext cx="5486400" cy="4718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字方塊 1"/>
            <p:cNvSpPr txBox="1"/>
            <p:nvPr/>
          </p:nvSpPr>
          <p:spPr>
            <a:xfrm>
              <a:off x="1691640" y="2491740"/>
              <a:ext cx="3786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5585460" y="4282440"/>
              <a:ext cx="3738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6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5958840" y="5760720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dcr</a:t>
              </a:r>
              <a:endParaRPr lang="zh-TW" alt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" name="直線單箭頭接點 5"/>
            <p:cNvCxnSpPr/>
            <p:nvPr/>
          </p:nvCxnSpPr>
          <p:spPr>
            <a:xfrm>
              <a:off x="5212080" y="2278380"/>
              <a:ext cx="51054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字方塊 6"/>
            <p:cNvSpPr txBox="1"/>
            <p:nvPr/>
          </p:nvSpPr>
          <p:spPr>
            <a:xfrm>
              <a:off x="5250180" y="1912620"/>
              <a:ext cx="3834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6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2743200" y="2499360"/>
              <a:ext cx="3097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TW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3611880" y="2590800"/>
              <a:ext cx="3097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TW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4495800" y="2758440"/>
              <a:ext cx="3209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TW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2781300" y="4998720"/>
              <a:ext cx="4395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tri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3398520" y="5143500"/>
              <a:ext cx="4347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0V</a:t>
              </a:r>
              <a:endParaRPr lang="zh-TW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4290060" y="5113020"/>
              <a:ext cx="4347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0V</a:t>
              </a:r>
              <a:endParaRPr lang="zh-TW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1958340" y="4853940"/>
              <a:ext cx="5774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cona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5486400" y="4960620"/>
              <a:ext cx="3722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6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56" name="群組 2055"/>
            <p:cNvGrpSpPr/>
            <p:nvPr/>
          </p:nvGrpSpPr>
          <p:grpSpPr>
            <a:xfrm>
              <a:off x="610018" y="3770114"/>
              <a:ext cx="1705289" cy="771406"/>
              <a:chOff x="472858" y="5103614"/>
              <a:chExt cx="1705289" cy="771406"/>
            </a:xfrm>
          </p:grpSpPr>
          <p:grpSp>
            <p:nvGrpSpPr>
              <p:cNvPr id="2054" name="群組 2053"/>
              <p:cNvGrpSpPr/>
              <p:nvPr/>
            </p:nvGrpSpPr>
            <p:grpSpPr>
              <a:xfrm>
                <a:off x="601980" y="5240774"/>
                <a:ext cx="1576167" cy="634246"/>
                <a:chOff x="388620" y="5438894"/>
                <a:chExt cx="1576167" cy="634246"/>
              </a:xfrm>
            </p:grpSpPr>
            <p:cxnSp>
              <p:nvCxnSpPr>
                <p:cNvPr id="23" name="直線接點 22"/>
                <p:cNvCxnSpPr/>
                <p:nvPr/>
              </p:nvCxnSpPr>
              <p:spPr>
                <a:xfrm flipV="1">
                  <a:off x="388620" y="5806440"/>
                  <a:ext cx="15240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30" name="群組 29"/>
                <p:cNvGrpSpPr/>
                <p:nvPr/>
              </p:nvGrpSpPr>
              <p:grpSpPr>
                <a:xfrm>
                  <a:off x="502920" y="5471160"/>
                  <a:ext cx="1165860" cy="601980"/>
                  <a:chOff x="502920" y="5471160"/>
                  <a:chExt cx="1165860" cy="601980"/>
                </a:xfrm>
              </p:grpSpPr>
              <p:grpSp>
                <p:nvGrpSpPr>
                  <p:cNvPr id="28" name="群組 27"/>
                  <p:cNvGrpSpPr/>
                  <p:nvPr/>
                </p:nvGrpSpPr>
                <p:grpSpPr>
                  <a:xfrm>
                    <a:off x="502920" y="5478780"/>
                    <a:ext cx="586740" cy="594360"/>
                    <a:chOff x="502920" y="5478780"/>
                    <a:chExt cx="586740" cy="594360"/>
                  </a:xfrm>
                </p:grpSpPr>
                <p:cxnSp>
                  <p:nvCxnSpPr>
                    <p:cNvPr id="25" name="直線接點 24"/>
                    <p:cNvCxnSpPr/>
                    <p:nvPr/>
                  </p:nvCxnSpPr>
                  <p:spPr>
                    <a:xfrm flipV="1">
                      <a:off x="502920" y="5478780"/>
                      <a:ext cx="289560" cy="586740"/>
                    </a:xfrm>
                    <a:prstGeom prst="line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直線接點 28"/>
                    <p:cNvCxnSpPr/>
                    <p:nvPr/>
                  </p:nvCxnSpPr>
                  <p:spPr>
                    <a:xfrm flipH="1" flipV="1">
                      <a:off x="800100" y="5486400"/>
                      <a:ext cx="289560" cy="586740"/>
                    </a:xfrm>
                    <a:prstGeom prst="line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1" name="群組 30"/>
                  <p:cNvGrpSpPr/>
                  <p:nvPr/>
                </p:nvGrpSpPr>
                <p:grpSpPr>
                  <a:xfrm>
                    <a:off x="1082040" y="5471160"/>
                    <a:ext cx="586740" cy="594360"/>
                    <a:chOff x="502920" y="5478780"/>
                    <a:chExt cx="586740" cy="594360"/>
                  </a:xfrm>
                </p:grpSpPr>
                <p:cxnSp>
                  <p:nvCxnSpPr>
                    <p:cNvPr id="32" name="直線接點 31"/>
                    <p:cNvCxnSpPr/>
                    <p:nvPr/>
                  </p:nvCxnSpPr>
                  <p:spPr>
                    <a:xfrm flipV="1">
                      <a:off x="502920" y="5478780"/>
                      <a:ext cx="289560" cy="586740"/>
                    </a:xfrm>
                    <a:prstGeom prst="line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直線接點 32"/>
                    <p:cNvCxnSpPr/>
                    <p:nvPr/>
                  </p:nvCxnSpPr>
                  <p:spPr>
                    <a:xfrm flipH="1" flipV="1">
                      <a:off x="800100" y="5486400"/>
                      <a:ext cx="289560" cy="586740"/>
                    </a:xfrm>
                    <a:prstGeom prst="line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2049" name="直線單箭頭接點 2048"/>
                <p:cNvCxnSpPr/>
                <p:nvPr/>
              </p:nvCxnSpPr>
              <p:spPr>
                <a:xfrm flipH="1" flipV="1">
                  <a:off x="1531620" y="5463540"/>
                  <a:ext cx="7620" cy="324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052" name="直線接點 2051"/>
                <p:cNvCxnSpPr/>
                <p:nvPr/>
              </p:nvCxnSpPr>
              <p:spPr>
                <a:xfrm>
                  <a:off x="1363980" y="5455920"/>
                  <a:ext cx="3048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53" name="矩形 2052"/>
                <p:cNvSpPr/>
                <p:nvPr/>
              </p:nvSpPr>
              <p:spPr>
                <a:xfrm>
                  <a:off x="1550891" y="5438894"/>
                  <a:ext cx="413896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TW" sz="1400" i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  <a:r>
                    <a:rPr lang="en-US" altLang="zh-TW" sz="1400" i="1" baseline="-25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tm</a:t>
                  </a:r>
                  <a:endParaRPr lang="zh-TW" altLang="en-US" sz="1400" dirty="0"/>
                </a:p>
              </p:txBody>
            </p:sp>
          </p:grpSp>
          <p:sp>
            <p:nvSpPr>
              <p:cNvPr id="2055" name="矩形 2054"/>
              <p:cNvSpPr/>
              <p:nvPr/>
            </p:nvSpPr>
            <p:spPr>
              <a:xfrm>
                <a:off x="472858" y="5103614"/>
                <a:ext cx="40748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TW" sz="14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400" i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tri</a:t>
                </a:r>
                <a:endParaRPr lang="zh-TW" altLang="en-US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57" name="文字方塊 2056"/>
            <p:cNvSpPr txBox="1"/>
            <p:nvPr/>
          </p:nvSpPr>
          <p:spPr>
            <a:xfrm>
              <a:off x="3063240" y="3619500"/>
              <a:ext cx="3209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zh-TW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58" name="文字方塊 2057"/>
              <p:cNvSpPr txBox="1"/>
              <p:nvPr/>
            </p:nvSpPr>
            <p:spPr>
              <a:xfrm>
                <a:off x="5875020" y="3337560"/>
                <a:ext cx="2704907" cy="576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𝑖𝑁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zh-TW" sz="1400" b="0" i="1" smtClean="0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1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𝑐𝑜𝑛𝑖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altLang="zh-TW" sz="1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𝑡𝑚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 , 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𝑖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𝐴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, 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𝐵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, 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𝐶</m:t>
                      </m:r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2058" name="文字方塊 2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5020" y="3337560"/>
                <a:ext cx="2704907" cy="57637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59" name="矩形 2058"/>
              <p:cNvSpPr/>
              <p:nvPr/>
            </p:nvSpPr>
            <p:spPr>
              <a:xfrm>
                <a:off x="6289380" y="3963199"/>
                <a:ext cx="1858266" cy="5763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𝐴</m:t>
                          </m:r>
                          <m:r>
                            <a:rPr lang="en-US" altLang="zh-TW" sz="1400" i="1">
                              <a:latin typeface="Cambria Math"/>
                            </a:rPr>
                            <m:t>𝑁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zh-TW" sz="1400" i="1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zh-TW" sz="14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400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TW" sz="1400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zh-TW" sz="1400" i="1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TW" sz="1400" i="1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𝑐𝑜𝑛</m:t>
                                  </m:r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𝑎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1400" i="1">
                                  <a:latin typeface="Cambria Math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𝑡𝑚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US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2059" name="矩形 20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9380" y="3963199"/>
                <a:ext cx="1858266" cy="57637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60" name="矩形 2059"/>
              <p:cNvSpPr/>
              <p:nvPr/>
            </p:nvSpPr>
            <p:spPr>
              <a:xfrm>
                <a:off x="6526456" y="4542319"/>
                <a:ext cx="1556644" cy="4956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𝐵</m:t>
                          </m:r>
                          <m:r>
                            <a:rPr lang="en-US" altLang="zh-TW" sz="1400" i="1">
                              <a:latin typeface="Cambria Math"/>
                            </a:rPr>
                            <m:t>𝑁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𝑐𝑁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2060" name="矩形 20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6456" y="4542319"/>
                <a:ext cx="1556644" cy="495649"/>
              </a:xfrm>
              <a:prstGeom prst="rect">
                <a:avLst/>
              </a:prstGeom>
              <a:blipFill rotWithShape="1">
                <a:blip r:embed="rId9"/>
                <a:stretch>
                  <a:fillRect b="-123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61" name="矩形 2060"/>
              <p:cNvSpPr/>
              <p:nvPr/>
            </p:nvSpPr>
            <p:spPr>
              <a:xfrm>
                <a:off x="6682150" y="5127080"/>
                <a:ext cx="1484958" cy="9794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𝑑𝑐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𝐴𝑁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𝐵𝑁</m:t>
                          </m:r>
                        </m:sub>
                      </m:sSub>
                    </m:oMath>
                  </m:oMathPara>
                </a14:m>
                <a:endParaRPr lang="en-US" altLang="zh-TW" sz="140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𝑐𝑜𝑛𝑎</m:t>
                          </m:r>
                        </m:sub>
                      </m:sSub>
                    </m:oMath>
                  </m:oMathPara>
                </a14:m>
                <a:endParaRPr lang="en-US" altLang="zh-TW" sz="140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𝑝𝑤𝑚</m:t>
                          </m:r>
                        </m:sub>
                      </m:sSub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𝑐𝑜𝑛𝑎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2061" name="矩形 20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2150" y="5127080"/>
                <a:ext cx="1484958" cy="97949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62" name="文字方塊 2061"/>
              <p:cNvSpPr txBox="1"/>
              <p:nvPr/>
            </p:nvSpPr>
            <p:spPr>
              <a:xfrm>
                <a:off x="5958840" y="1203960"/>
                <a:ext cx="1267462" cy="532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𝑝𝑤𝑚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2062" name="文字方塊 20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8840" y="1203960"/>
                <a:ext cx="1267462" cy="53200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63" name="文字方塊 2062"/>
          <p:cNvSpPr txBox="1"/>
          <p:nvPr/>
        </p:nvSpPr>
        <p:spPr>
          <a:xfrm>
            <a:off x="0" y="389073"/>
            <a:ext cx="32230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Precise DC current </a:t>
            </a:r>
            <a:r>
              <a:rPr lang="en-US" altLang="zh-TW" sz="16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</a:t>
            </a:r>
            <a:r>
              <a:rPr lang="en-US" altLang="zh-TW" sz="16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dc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can be obtained from the closed-loop current control </a:t>
            </a:r>
            <a:endParaRPr lang="en-US" altLang="zh-TW" sz="1600" b="1" i="1" dirty="0" smtClean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sz="16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</a:t>
            </a:r>
            <a:r>
              <a:rPr lang="en-US" altLang="zh-TW" sz="16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dc</a:t>
            </a:r>
            <a:r>
              <a:rPr lang="zh-TW" altLang="en-US" sz="16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can be calculated indirectly from the PWM control voltage </a:t>
            </a:r>
            <a:r>
              <a:rPr lang="en-US" altLang="zh-TW" sz="16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</a:t>
            </a:r>
            <a:r>
              <a:rPr lang="en-US" altLang="zh-TW" sz="16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cona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82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918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83</a:t>
            </a:fld>
            <a:endParaRPr lang="zh-TW" altLang="en-US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307" y="676275"/>
            <a:ext cx="4474229" cy="552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" y="2912534"/>
            <a:ext cx="2388129" cy="117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99996"/>
            <a:ext cx="2597661" cy="129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40" y="871007"/>
            <a:ext cx="3758089" cy="1855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270933" y="127000"/>
            <a:ext cx="7755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Influence of Dead-time to Output Voltage of Inverter-arm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8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495300" y="133350"/>
            <a:ext cx="65398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Factors Needed be Considered in Calculating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</a:t>
            </a:r>
            <a:r>
              <a:rPr lang="en-US" altLang="zh-TW" sz="2400" b="1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endParaRPr lang="zh-TW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739970" y="643400"/>
            <a:ext cx="7301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Due to </a:t>
            </a:r>
            <a:r>
              <a:rPr lang="en-US" altLang="zh-TW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</a:t>
            </a:r>
            <a:r>
              <a:rPr lang="en-US" altLang="zh-TW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dc</a:t>
            </a:r>
            <a:r>
              <a:rPr lang="en-US" altLang="zh-TW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is very small in measuring </a:t>
            </a:r>
            <a:r>
              <a:rPr lang="en-US" altLang="zh-TW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</a:t>
            </a:r>
            <a:r>
              <a:rPr lang="en-US" altLang="zh-TW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, it needs to consider the inverter dead-time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en-US" altLang="zh-TW" b="1" i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</a:t>
            </a:r>
            <a:r>
              <a:rPr lang="en-US" altLang="zh-TW" b="1" i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and voltage droop of inverter switch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92" name="群組 91"/>
          <p:cNvGrpSpPr/>
          <p:nvPr/>
        </p:nvGrpSpPr>
        <p:grpSpPr>
          <a:xfrm>
            <a:off x="937260" y="1283970"/>
            <a:ext cx="7415529" cy="3558540"/>
            <a:chOff x="769620" y="1996440"/>
            <a:chExt cx="7415529" cy="3558540"/>
          </a:xfrm>
        </p:grpSpPr>
        <p:grpSp>
          <p:nvGrpSpPr>
            <p:cNvPr id="39" name="群組 38"/>
            <p:cNvGrpSpPr/>
            <p:nvPr/>
          </p:nvGrpSpPr>
          <p:grpSpPr>
            <a:xfrm>
              <a:off x="2175510" y="2598420"/>
              <a:ext cx="4987290" cy="1005840"/>
              <a:chOff x="1687830" y="2339340"/>
              <a:chExt cx="4895850" cy="1005840"/>
            </a:xfrm>
          </p:grpSpPr>
          <p:cxnSp>
            <p:nvCxnSpPr>
              <p:cNvPr id="20" name="直線接點 19"/>
              <p:cNvCxnSpPr/>
              <p:nvPr/>
            </p:nvCxnSpPr>
            <p:spPr>
              <a:xfrm flipV="1">
                <a:off x="2175510" y="2346960"/>
                <a:ext cx="145923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直線接點 20"/>
              <p:cNvCxnSpPr/>
              <p:nvPr/>
            </p:nvCxnSpPr>
            <p:spPr>
              <a:xfrm flipH="1">
                <a:off x="2171700" y="2362200"/>
                <a:ext cx="0" cy="98298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直線接點 21"/>
              <p:cNvCxnSpPr/>
              <p:nvPr/>
            </p:nvCxnSpPr>
            <p:spPr>
              <a:xfrm flipH="1">
                <a:off x="3627120" y="2339340"/>
                <a:ext cx="0" cy="98298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直線接點 22"/>
              <p:cNvCxnSpPr/>
              <p:nvPr/>
            </p:nvCxnSpPr>
            <p:spPr>
              <a:xfrm>
                <a:off x="3615690" y="3329940"/>
                <a:ext cx="98679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線接點 25"/>
              <p:cNvCxnSpPr/>
              <p:nvPr/>
            </p:nvCxnSpPr>
            <p:spPr>
              <a:xfrm flipH="1">
                <a:off x="4632960" y="2346960"/>
                <a:ext cx="0" cy="98298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直線接點 26"/>
              <p:cNvCxnSpPr/>
              <p:nvPr/>
            </p:nvCxnSpPr>
            <p:spPr>
              <a:xfrm flipH="1">
                <a:off x="6096000" y="2346960"/>
                <a:ext cx="0" cy="98298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/>
              <p:cNvCxnSpPr/>
              <p:nvPr/>
            </p:nvCxnSpPr>
            <p:spPr>
              <a:xfrm>
                <a:off x="6092190" y="3337560"/>
                <a:ext cx="49149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接點 30"/>
              <p:cNvCxnSpPr/>
              <p:nvPr/>
            </p:nvCxnSpPr>
            <p:spPr>
              <a:xfrm flipV="1">
                <a:off x="4629150" y="2354580"/>
                <a:ext cx="145923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直線接點 34"/>
              <p:cNvCxnSpPr/>
              <p:nvPr/>
            </p:nvCxnSpPr>
            <p:spPr>
              <a:xfrm>
                <a:off x="1687830" y="3337560"/>
                <a:ext cx="49149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群組 46"/>
            <p:cNvGrpSpPr/>
            <p:nvPr/>
          </p:nvGrpSpPr>
          <p:grpSpPr>
            <a:xfrm>
              <a:off x="2167890" y="4198620"/>
              <a:ext cx="5002530" cy="1028700"/>
              <a:chOff x="1664970" y="3947160"/>
              <a:chExt cx="5002530" cy="1028700"/>
            </a:xfrm>
          </p:grpSpPr>
          <p:grpSp>
            <p:nvGrpSpPr>
              <p:cNvPr id="13" name="群組 12"/>
              <p:cNvGrpSpPr/>
              <p:nvPr/>
            </p:nvGrpSpPr>
            <p:grpSpPr>
              <a:xfrm>
                <a:off x="2156460" y="3977640"/>
                <a:ext cx="1264920" cy="998220"/>
                <a:chOff x="1577340" y="2171700"/>
                <a:chExt cx="1264920" cy="998220"/>
              </a:xfrm>
            </p:grpSpPr>
            <p:cxnSp>
              <p:nvCxnSpPr>
                <p:cNvPr id="3" name="直線接點 2"/>
                <p:cNvCxnSpPr/>
                <p:nvPr/>
              </p:nvCxnSpPr>
              <p:spPr>
                <a:xfrm>
                  <a:off x="1581150" y="2179320"/>
                  <a:ext cx="1257300" cy="0"/>
                </a:xfrm>
                <a:prstGeom prst="line">
                  <a:avLst/>
                </a:prstGeom>
                <a:ln w="19050">
                  <a:solidFill>
                    <a:srgbClr val="008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線接點 9"/>
                <p:cNvCxnSpPr/>
                <p:nvPr/>
              </p:nvCxnSpPr>
              <p:spPr>
                <a:xfrm flipH="1">
                  <a:off x="1577340" y="2186940"/>
                  <a:ext cx="0" cy="982980"/>
                </a:xfrm>
                <a:prstGeom prst="line">
                  <a:avLst/>
                </a:prstGeom>
                <a:ln w="19050">
                  <a:solidFill>
                    <a:srgbClr val="008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線接點 10"/>
                <p:cNvCxnSpPr/>
                <p:nvPr/>
              </p:nvCxnSpPr>
              <p:spPr>
                <a:xfrm flipH="1">
                  <a:off x="2842260" y="2171700"/>
                  <a:ext cx="0" cy="982980"/>
                </a:xfrm>
                <a:prstGeom prst="line">
                  <a:avLst/>
                </a:prstGeom>
                <a:ln w="19050">
                  <a:solidFill>
                    <a:srgbClr val="008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" name="直線接點 11"/>
              <p:cNvCxnSpPr/>
              <p:nvPr/>
            </p:nvCxnSpPr>
            <p:spPr>
              <a:xfrm>
                <a:off x="3409950" y="4960620"/>
                <a:ext cx="1257300" cy="0"/>
              </a:xfrm>
              <a:prstGeom prst="line">
                <a:avLst/>
              </a:prstGeom>
              <a:ln w="19050">
                <a:solidFill>
                  <a:srgbClr val="008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4" name="群組 13"/>
              <p:cNvGrpSpPr/>
              <p:nvPr/>
            </p:nvGrpSpPr>
            <p:grpSpPr>
              <a:xfrm>
                <a:off x="4671060" y="3947160"/>
                <a:ext cx="1264920" cy="998220"/>
                <a:chOff x="1577340" y="2171700"/>
                <a:chExt cx="1264920" cy="998220"/>
              </a:xfrm>
            </p:grpSpPr>
            <p:cxnSp>
              <p:nvCxnSpPr>
                <p:cNvPr id="15" name="直線接點 14"/>
                <p:cNvCxnSpPr/>
                <p:nvPr/>
              </p:nvCxnSpPr>
              <p:spPr>
                <a:xfrm>
                  <a:off x="1581150" y="2179320"/>
                  <a:ext cx="1257300" cy="0"/>
                </a:xfrm>
                <a:prstGeom prst="line">
                  <a:avLst/>
                </a:prstGeom>
                <a:ln w="19050">
                  <a:solidFill>
                    <a:srgbClr val="008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線接點 15"/>
                <p:cNvCxnSpPr/>
                <p:nvPr/>
              </p:nvCxnSpPr>
              <p:spPr>
                <a:xfrm flipH="1">
                  <a:off x="1577340" y="2186940"/>
                  <a:ext cx="0" cy="982980"/>
                </a:xfrm>
                <a:prstGeom prst="line">
                  <a:avLst/>
                </a:prstGeom>
                <a:ln w="19050">
                  <a:solidFill>
                    <a:srgbClr val="008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線接點 16"/>
                <p:cNvCxnSpPr/>
                <p:nvPr/>
              </p:nvCxnSpPr>
              <p:spPr>
                <a:xfrm flipH="1">
                  <a:off x="2842260" y="2171700"/>
                  <a:ext cx="0" cy="982980"/>
                </a:xfrm>
                <a:prstGeom prst="line">
                  <a:avLst/>
                </a:prstGeom>
                <a:ln w="19050">
                  <a:solidFill>
                    <a:srgbClr val="008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" name="直線接點 17"/>
              <p:cNvCxnSpPr/>
              <p:nvPr/>
            </p:nvCxnSpPr>
            <p:spPr>
              <a:xfrm>
                <a:off x="5924550" y="4937760"/>
                <a:ext cx="742950" cy="0"/>
              </a:xfrm>
              <a:prstGeom prst="line">
                <a:avLst/>
              </a:prstGeom>
              <a:ln w="19050">
                <a:solidFill>
                  <a:srgbClr val="008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直線接點 35"/>
              <p:cNvCxnSpPr/>
              <p:nvPr/>
            </p:nvCxnSpPr>
            <p:spPr>
              <a:xfrm>
                <a:off x="1664970" y="4968240"/>
                <a:ext cx="491490" cy="0"/>
              </a:xfrm>
              <a:prstGeom prst="line">
                <a:avLst/>
              </a:prstGeom>
              <a:ln w="19050">
                <a:solidFill>
                  <a:srgbClr val="008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直線接點 40"/>
            <p:cNvCxnSpPr/>
            <p:nvPr/>
          </p:nvCxnSpPr>
          <p:spPr>
            <a:xfrm flipH="1">
              <a:off x="2651760" y="3604260"/>
              <a:ext cx="0" cy="193548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線接點 41"/>
            <p:cNvCxnSpPr/>
            <p:nvPr/>
          </p:nvCxnSpPr>
          <p:spPr>
            <a:xfrm flipH="1">
              <a:off x="5173980" y="3573780"/>
              <a:ext cx="0" cy="193548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線接點 43"/>
            <p:cNvCxnSpPr/>
            <p:nvPr/>
          </p:nvCxnSpPr>
          <p:spPr>
            <a:xfrm flipV="1">
              <a:off x="2164080" y="3482340"/>
              <a:ext cx="503682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/>
            <p:nvPr/>
          </p:nvCxnSpPr>
          <p:spPr>
            <a:xfrm flipV="1">
              <a:off x="2156460" y="5303520"/>
              <a:ext cx="503682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9" name="群組 58"/>
            <p:cNvGrpSpPr/>
            <p:nvPr/>
          </p:nvGrpSpPr>
          <p:grpSpPr>
            <a:xfrm>
              <a:off x="6918960" y="3192780"/>
              <a:ext cx="7620" cy="662940"/>
              <a:chOff x="6416040" y="2941320"/>
              <a:chExt cx="7620" cy="662940"/>
            </a:xfrm>
          </p:grpSpPr>
          <p:cxnSp>
            <p:nvCxnSpPr>
              <p:cNvPr id="49" name="直線單箭頭接點 48"/>
              <p:cNvCxnSpPr/>
              <p:nvPr/>
            </p:nvCxnSpPr>
            <p:spPr>
              <a:xfrm>
                <a:off x="6416040" y="2941320"/>
                <a:ext cx="0" cy="28956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直線單箭頭接點 50"/>
              <p:cNvCxnSpPr/>
              <p:nvPr/>
            </p:nvCxnSpPr>
            <p:spPr>
              <a:xfrm flipV="1">
                <a:off x="6423660" y="3360420"/>
                <a:ext cx="0" cy="24384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2" name="文字方塊 51"/>
            <p:cNvSpPr txBox="1"/>
            <p:nvPr/>
          </p:nvSpPr>
          <p:spPr>
            <a:xfrm>
              <a:off x="7162800" y="3352800"/>
              <a:ext cx="3658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TW" altLang="en-US" sz="16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5" name="群組 64"/>
            <p:cNvGrpSpPr/>
            <p:nvPr/>
          </p:nvGrpSpPr>
          <p:grpSpPr>
            <a:xfrm>
              <a:off x="2430780" y="2590800"/>
              <a:ext cx="251460" cy="883920"/>
              <a:chOff x="1927860" y="2339340"/>
              <a:chExt cx="251460" cy="883920"/>
            </a:xfrm>
          </p:grpSpPr>
          <p:cxnSp>
            <p:nvCxnSpPr>
              <p:cNvPr id="54" name="直線單箭頭接點 53"/>
              <p:cNvCxnSpPr/>
              <p:nvPr/>
            </p:nvCxnSpPr>
            <p:spPr>
              <a:xfrm flipV="1">
                <a:off x="2026920" y="2339340"/>
                <a:ext cx="0" cy="8839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接點 55"/>
              <p:cNvCxnSpPr/>
              <p:nvPr/>
            </p:nvCxnSpPr>
            <p:spPr>
              <a:xfrm flipV="1">
                <a:off x="1927860" y="2346960"/>
                <a:ext cx="25146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8" name="文字方塊 57"/>
            <p:cNvSpPr txBox="1"/>
            <p:nvPr/>
          </p:nvSpPr>
          <p:spPr>
            <a:xfrm>
              <a:off x="1485900" y="2385060"/>
              <a:ext cx="9268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altLang="zh-TW" sz="16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-I</a:t>
              </a:r>
              <a:r>
                <a:rPr lang="en-US" altLang="zh-TW" sz="16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r>
                <a:rPr lang="en-US" altLang="zh-TW" sz="16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TW" sz="16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ds</a:t>
              </a:r>
              <a:endParaRPr lang="zh-TW" altLang="en-US" sz="16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0" name="群組 59"/>
            <p:cNvGrpSpPr/>
            <p:nvPr/>
          </p:nvGrpSpPr>
          <p:grpSpPr>
            <a:xfrm>
              <a:off x="6789420" y="4892040"/>
              <a:ext cx="7620" cy="662940"/>
              <a:chOff x="6416040" y="2941320"/>
              <a:chExt cx="7620" cy="662940"/>
            </a:xfrm>
          </p:grpSpPr>
          <p:cxnSp>
            <p:nvCxnSpPr>
              <p:cNvPr id="61" name="直線單箭頭接點 60"/>
              <p:cNvCxnSpPr/>
              <p:nvPr/>
            </p:nvCxnSpPr>
            <p:spPr>
              <a:xfrm>
                <a:off x="6416040" y="2941320"/>
                <a:ext cx="0" cy="28956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直線單箭頭接點 61"/>
              <p:cNvCxnSpPr/>
              <p:nvPr/>
            </p:nvCxnSpPr>
            <p:spPr>
              <a:xfrm flipV="1">
                <a:off x="6423660" y="3360420"/>
                <a:ext cx="0" cy="24384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3" name="矩形 62"/>
            <p:cNvSpPr/>
            <p:nvPr/>
          </p:nvSpPr>
          <p:spPr>
            <a:xfrm>
              <a:off x="7173334" y="5027414"/>
              <a:ext cx="10118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en-US" altLang="zh-TW" sz="16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r>
                <a:rPr lang="en-US" altLang="zh-TW" sz="16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6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r>
                <a:rPr lang="en-US" altLang="zh-TW" sz="16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TW" sz="16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ds</a:t>
              </a:r>
              <a:endParaRPr lang="zh-TW" altLang="en-US" sz="16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文字方塊 63"/>
            <p:cNvSpPr txBox="1"/>
            <p:nvPr/>
          </p:nvSpPr>
          <p:spPr>
            <a:xfrm>
              <a:off x="1638300" y="4053840"/>
              <a:ext cx="8483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altLang="zh-TW" sz="16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+V</a:t>
              </a:r>
              <a:r>
                <a:rPr lang="en-US" altLang="zh-TW" sz="1600" b="1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TW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/2</a:t>
              </a:r>
              <a:endParaRPr lang="zh-TW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6" name="群組 65"/>
            <p:cNvGrpSpPr/>
            <p:nvPr/>
          </p:nvGrpSpPr>
          <p:grpSpPr>
            <a:xfrm>
              <a:off x="2407920" y="4251960"/>
              <a:ext cx="251460" cy="982980"/>
              <a:chOff x="1927860" y="2339340"/>
              <a:chExt cx="251460" cy="982980"/>
            </a:xfrm>
          </p:grpSpPr>
          <p:cxnSp>
            <p:nvCxnSpPr>
              <p:cNvPr id="67" name="直線單箭頭接點 66"/>
              <p:cNvCxnSpPr/>
              <p:nvPr/>
            </p:nvCxnSpPr>
            <p:spPr>
              <a:xfrm flipV="1">
                <a:off x="2026920" y="2339340"/>
                <a:ext cx="0" cy="98298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直線接點 67"/>
              <p:cNvCxnSpPr/>
              <p:nvPr/>
            </p:nvCxnSpPr>
            <p:spPr>
              <a:xfrm flipV="1">
                <a:off x="1927860" y="2346960"/>
                <a:ext cx="25146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0" name="文字方塊 69"/>
            <p:cNvSpPr txBox="1"/>
            <p:nvPr/>
          </p:nvSpPr>
          <p:spPr>
            <a:xfrm>
              <a:off x="1767840" y="3276600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0V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文字方塊 70"/>
            <p:cNvSpPr txBox="1"/>
            <p:nvPr/>
          </p:nvSpPr>
          <p:spPr>
            <a:xfrm>
              <a:off x="1798320" y="5151120"/>
              <a:ext cx="4042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0V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字方塊 71"/>
            <p:cNvSpPr txBox="1"/>
            <p:nvPr/>
          </p:nvSpPr>
          <p:spPr>
            <a:xfrm>
              <a:off x="906780" y="3147060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A-Leg</a:t>
              </a:r>
              <a:endParaRPr lang="zh-TW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文字方塊 72"/>
            <p:cNvSpPr txBox="1"/>
            <p:nvPr/>
          </p:nvSpPr>
          <p:spPr>
            <a:xfrm>
              <a:off x="769620" y="4899660"/>
              <a:ext cx="1069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B, C-Leg</a:t>
              </a:r>
              <a:endParaRPr lang="zh-TW" altLang="en-US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文字方塊 73"/>
            <p:cNvSpPr txBox="1"/>
            <p:nvPr/>
          </p:nvSpPr>
          <p:spPr>
            <a:xfrm>
              <a:off x="982980" y="2758440"/>
              <a:ext cx="5346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</a:t>
              </a:r>
              <a:endParaRPr lang="zh-TW" altLang="en-US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文字方塊 74"/>
            <p:cNvSpPr txBox="1"/>
            <p:nvPr/>
          </p:nvSpPr>
          <p:spPr>
            <a:xfrm>
              <a:off x="815340" y="4442460"/>
              <a:ext cx="10342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i="1" dirty="0" smtClean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b="1" i="1" baseline="-25000" dirty="0" smtClean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BN</a:t>
              </a:r>
              <a:r>
                <a:rPr lang="en-US" altLang="zh-TW" b="1" i="1" dirty="0" smtClean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V</a:t>
              </a:r>
              <a:r>
                <a:rPr lang="en-US" altLang="zh-TW" b="1" i="1" baseline="-25000" dirty="0" smtClean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CN</a:t>
              </a:r>
              <a:endParaRPr lang="zh-TW" altLang="en-US" b="1" i="1" baseline="-250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7" name="直線單箭頭接點 76"/>
            <p:cNvCxnSpPr/>
            <p:nvPr/>
          </p:nvCxnSpPr>
          <p:spPr>
            <a:xfrm flipV="1">
              <a:off x="2637035" y="3992880"/>
              <a:ext cx="252170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文字方塊 77"/>
            <p:cNvSpPr txBox="1"/>
            <p:nvPr/>
          </p:nvSpPr>
          <p:spPr>
            <a:xfrm>
              <a:off x="3634740" y="3665220"/>
              <a:ext cx="3325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zh-TW" sz="16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9" name="直線單箭頭接點 78"/>
            <p:cNvCxnSpPr/>
            <p:nvPr/>
          </p:nvCxnSpPr>
          <p:spPr>
            <a:xfrm>
              <a:off x="2659895" y="3169920"/>
              <a:ext cx="150062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直線單箭頭接點 80"/>
            <p:cNvCxnSpPr/>
            <p:nvPr/>
          </p:nvCxnSpPr>
          <p:spPr>
            <a:xfrm>
              <a:off x="2667515" y="4876800"/>
              <a:ext cx="127202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線單箭頭接點 82"/>
            <p:cNvCxnSpPr/>
            <p:nvPr/>
          </p:nvCxnSpPr>
          <p:spPr>
            <a:xfrm>
              <a:off x="4168655" y="3169920"/>
              <a:ext cx="101294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直線單箭頭接點 84"/>
            <p:cNvCxnSpPr/>
            <p:nvPr/>
          </p:nvCxnSpPr>
          <p:spPr>
            <a:xfrm flipV="1">
              <a:off x="3932435" y="4876800"/>
              <a:ext cx="122630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文字方塊 86"/>
                <p:cNvSpPr txBox="1"/>
                <p:nvPr/>
              </p:nvSpPr>
              <p:spPr>
                <a:xfrm>
                  <a:off x="2941320" y="4396740"/>
                  <a:ext cx="759119" cy="4942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400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altLang="zh-TW" sz="1400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87" name="文字方塊 8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1320" y="4396740"/>
                  <a:ext cx="759119" cy="494238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b="-1235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文字方塊 87"/>
                <p:cNvSpPr txBox="1"/>
                <p:nvPr/>
              </p:nvSpPr>
              <p:spPr>
                <a:xfrm>
                  <a:off x="4160520" y="4389120"/>
                  <a:ext cx="759119" cy="4942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400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altLang="zh-TW" sz="1400" b="0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88" name="文字方塊 8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60520" y="4389120"/>
                  <a:ext cx="759119" cy="494238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b="-1235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文字方塊 89"/>
                <p:cNvSpPr txBox="1"/>
                <p:nvPr/>
              </p:nvSpPr>
              <p:spPr>
                <a:xfrm>
                  <a:off x="2667000" y="2636520"/>
                  <a:ext cx="1537537" cy="5320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400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altLang="zh-TW" sz="1400" b="0" i="1" smtClean="0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4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𝑐𝑜𝑛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400" b="0" i="1" smtClean="0">
                                <a:latin typeface="Cambria Math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TW" sz="14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𝑡𝑚</m:t>
                                </m:r>
                              </m:sub>
                            </m:sSub>
                          </m:den>
                        </m:f>
                        <m:sSub>
                          <m:sSubPr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r>
                          <a:rPr lang="en-US" altLang="zh-TW" sz="1400" b="0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90" name="文字方塊 8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67000" y="2636520"/>
                  <a:ext cx="1537537" cy="53200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文字方塊 90"/>
                <p:cNvSpPr txBox="1"/>
                <p:nvPr/>
              </p:nvSpPr>
              <p:spPr>
                <a:xfrm>
                  <a:off x="3916680" y="1996440"/>
                  <a:ext cx="1537536" cy="5320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14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400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altLang="zh-TW" sz="1400" b="0" i="1" smtClean="0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4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𝑐𝑜𝑛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400" b="0" i="1" smtClean="0">
                                <a:latin typeface="Cambria Math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TW" sz="14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zh-TW" sz="1400" b="0" i="1" smtClean="0">
                                    <a:latin typeface="Cambria Math"/>
                                  </a:rPr>
                                  <m:t>𝑡𝑚</m:t>
                                </m:r>
                              </m:sub>
                            </m:sSub>
                          </m:den>
                        </m:f>
                        <m:sSub>
                          <m:sSubPr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r>
                          <a:rPr lang="en-US" altLang="zh-TW" sz="1400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TW" sz="1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91" name="文字方塊 9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16680" y="1996440"/>
                  <a:ext cx="1537536" cy="53200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文字方塊 92"/>
              <p:cNvSpPr txBox="1"/>
              <p:nvPr/>
            </p:nvSpPr>
            <p:spPr>
              <a:xfrm>
                <a:off x="1268730" y="5446395"/>
                <a:ext cx="4975860" cy="576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𝐵𝑁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𝑎𝑣𝑔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)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1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1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𝑓</m:t>
                                  </m:r>
                                </m:sub>
                              </m:s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/2</m:t>
                              </m:r>
                            </m:e>
                          </m:d>
                          <m:d>
                            <m:d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𝑠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TW" sz="1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TW" sz="1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TW" sz="1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14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𝑑𝑐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14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𝑑𝑠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1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d>
                            <m:dPr>
                              <m:ctrlPr>
                                <a:rPr lang="en-US" altLang="zh-TW" sz="1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𝑠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TW" sz="1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altLang="zh-TW" sz="14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/</m:t>
                      </m:r>
                      <m:sSub>
                        <m:sSubPr>
                          <m:ctrlPr>
                            <a:rPr lang="en-US" altLang="zh-TW" sz="1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sz="1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zh-TW" altLang="en-US" sz="1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93" name="文字方塊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8730" y="5446395"/>
                <a:ext cx="4975860" cy="57637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文字方塊 93"/>
              <p:cNvSpPr txBox="1"/>
              <p:nvPr/>
            </p:nvSpPr>
            <p:spPr>
              <a:xfrm>
                <a:off x="1101090" y="4882515"/>
                <a:ext cx="6705600" cy="576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𝐴𝑁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𝑎𝑣𝑔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)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1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1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𝑑𝑐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14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TW" sz="1400" b="0" i="1" smtClean="0">
                                      <a:latin typeface="Cambria Math"/>
                                    </a:rPr>
                                    <m:t>𝑑𝑠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𝑠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TW" sz="1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𝑐𝑜𝑛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𝑡𝑚</m:t>
                                      </m:r>
                                    </m:sub>
                                  </m:sSub>
                                </m:den>
                              </m:f>
                              <m:sSub>
                                <m:sSub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altLang="zh-TW" sz="1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TW" sz="1400" b="0" i="0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TW" sz="1400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𝑠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TW" sz="1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𝑐𝑜𝑛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TW" sz="1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𝑡𝑚</m:t>
                                      </m:r>
                                    </m:sub>
                                  </m:sSub>
                                </m:den>
                              </m:f>
                              <m:sSub>
                                <m:sSub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altLang="zh-TW" sz="1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altLang="zh-TW" sz="14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/</m:t>
                      </m:r>
                      <m:sSub>
                        <m:sSubPr>
                          <m:ctrlPr>
                            <a:rPr lang="en-US" altLang="zh-TW" sz="1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sz="1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zh-TW" altLang="en-US" sz="1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94" name="文字方塊 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090" y="4882515"/>
                <a:ext cx="6705600" cy="57637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文字方塊 94"/>
              <p:cNvSpPr txBox="1"/>
              <p:nvPr/>
            </p:nvSpPr>
            <p:spPr>
              <a:xfrm>
                <a:off x="1438275" y="6191250"/>
                <a:ext cx="2191561" cy="3284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𝑑𝑐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𝐴𝑁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𝑎𝑣𝑔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)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𝐵𝑁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𝑎𝑣𝑔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)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95" name="文字方塊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275" y="6191250"/>
                <a:ext cx="2191561" cy="328488"/>
              </a:xfrm>
              <a:prstGeom prst="rect">
                <a:avLst/>
              </a:prstGeom>
              <a:blipFill rotWithShape="1">
                <a:blip r:embed="rId8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84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153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561667" y="6339417"/>
            <a:ext cx="2133600" cy="365125"/>
          </a:xfrm>
        </p:spPr>
        <p:txBody>
          <a:bodyPr/>
          <a:lstStyle/>
          <a:p>
            <a:fld id="{6D89A03F-908D-48A5-910D-5B15078D2310}" type="slidenum">
              <a:rPr lang="zh-TW" altLang="en-US" smtClean="0"/>
              <a:t>85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829734" y="5430670"/>
            <a:ext cx="70273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float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Vb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Rds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=0.27,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Vf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=0.7,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Vcon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=50e-6, td=1e-6,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vtm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=5,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=130,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Idc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=3.3375</a:t>
            </a:r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altLang="zh-TW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Vcon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x1;</a:t>
            </a:r>
          </a:p>
          <a:p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 (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Rds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Idc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* (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  + 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*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Vcon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/(2*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vtm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td)  -  (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 + td  -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Vcon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/(2*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vtm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) *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Vf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Vb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 (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Vf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/2) * (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 + td)  + 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Rds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 *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Idc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(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/2 - td) ;</a:t>
            </a:r>
          </a:p>
          <a:p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y1 = (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Vb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)/</a:t>
            </a:r>
            <a:r>
              <a:rPr lang="en-US" altLang="zh-TW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en-US" altLang="zh-TW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TW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591415" y="5834623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R_estimate_1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62466" y="59267"/>
            <a:ext cx="2631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537633" y="485773"/>
            <a:ext cx="8089900" cy="4863737"/>
            <a:chOff x="537633" y="485773"/>
            <a:chExt cx="8089900" cy="4863737"/>
          </a:xfrm>
        </p:grpSpPr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633" y="485773"/>
              <a:ext cx="8089900" cy="4863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字方塊 5"/>
            <p:cNvSpPr txBox="1"/>
            <p:nvPr/>
          </p:nvSpPr>
          <p:spPr>
            <a:xfrm>
              <a:off x="6274053" y="3947311"/>
              <a:ext cx="12218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Compensator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2127563" y="2688878"/>
              <a:ext cx="6431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5622202" y="2679826"/>
              <a:ext cx="22331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A-phase current controller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683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86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62466" y="59267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355600" y="701675"/>
            <a:ext cx="8534400" cy="5353050"/>
            <a:chOff x="355600" y="701675"/>
            <a:chExt cx="8534400" cy="5353050"/>
          </a:xfrm>
        </p:grpSpPr>
        <p:pic>
          <p:nvPicPr>
            <p:cNvPr id="3379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600" y="701675"/>
              <a:ext cx="8534400" cy="5353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字方塊 2"/>
            <p:cNvSpPr txBox="1"/>
            <p:nvPr/>
          </p:nvSpPr>
          <p:spPr>
            <a:xfrm>
              <a:off x="6502400" y="2184401"/>
              <a:ext cx="7665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1.52</a:t>
              </a:r>
              <a:r>
                <a:rPr lang="en-US" altLang="zh-TW" b="1" dirty="0" smtClean="0">
                  <a:solidFill>
                    <a:srgbClr val="FF0000"/>
                  </a:solidFill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endParaRPr lang="zh-TW" altLang="en-US" b="1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4662535" y="3811509"/>
              <a:ext cx="26811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A-phase current tracking</a:t>
              </a:r>
              <a:endParaRPr lang="zh-TW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939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87</a:t>
            </a:fld>
            <a:endParaRPr lang="zh-TW" alt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33" y="245534"/>
            <a:ext cx="8331201" cy="6111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660401" y="6036734"/>
            <a:ext cx="18197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Lab3_Estimation_R1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534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98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85800" y="280035"/>
            <a:ext cx="3640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Estimation</a:t>
            </a:r>
            <a:r>
              <a:rPr lang="en-US" altLang="zh-TW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of L</a:t>
            </a:r>
            <a:r>
              <a:rPr lang="en-US" altLang="zh-TW" sz="24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and </a:t>
            </a:r>
            <a:r>
              <a:rPr lang="en-US" altLang="zh-TW" sz="2400" b="1" i="1" dirty="0" err="1" smtClean="0">
                <a:solidFill>
                  <a:srgbClr val="FF0000"/>
                </a:solidFill>
                <a:latin typeface="Symbol" panose="05050102010706020507" pitchFamily="18" charset="2"/>
                <a:ea typeface="標楷體" panose="03000509000000000000" pitchFamily="65" charset="-120"/>
                <a:cs typeface="Times New Roman" panose="02020603050405020304" pitchFamily="18" charset="0"/>
              </a:rPr>
              <a:t>f</a:t>
            </a:r>
            <a:r>
              <a:rPr lang="en-US" altLang="zh-TW" sz="2400" b="1" i="1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文字方塊 37"/>
              <p:cNvSpPr txBox="1"/>
              <p:nvPr/>
            </p:nvSpPr>
            <p:spPr>
              <a:xfrm>
                <a:off x="1497915" y="4171347"/>
                <a:ext cx="3144194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8" name="文字方塊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7915" y="4171347"/>
                <a:ext cx="3144194" cy="61824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文字方塊 39"/>
              <p:cNvSpPr txBox="1"/>
              <p:nvPr/>
            </p:nvSpPr>
            <p:spPr>
              <a:xfrm>
                <a:off x="1297305" y="1297305"/>
                <a:ext cx="3998081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0" name="文字方塊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7305" y="1297305"/>
                <a:ext cx="3998081" cy="61824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字方塊 3"/>
          <p:cNvSpPr txBox="1"/>
          <p:nvPr/>
        </p:nvSpPr>
        <p:spPr>
          <a:xfrm>
            <a:off x="1005877" y="2027882"/>
            <a:ext cx="5456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 steady-state the derivation of current is zero and </a:t>
            </a:r>
            <a:r>
              <a:rPr lang="en-US" altLang="zh-TW" i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</a:t>
            </a:r>
            <a:r>
              <a:rPr lang="en-US" altLang="zh-TW" i="1" baseline="-25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</a:t>
            </a:r>
            <a:r>
              <a:rPr lang="en-US" altLang="zh-TW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=0: </a:t>
            </a:r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文字方塊 40"/>
              <p:cNvSpPr txBox="1"/>
              <p:nvPr/>
            </p:nvSpPr>
            <p:spPr>
              <a:xfrm>
                <a:off x="1973580" y="2687955"/>
                <a:ext cx="1939313" cy="391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TW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i="1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i="1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  <m:r>
                            <a:rPr lang="en-US" altLang="zh-TW" b="0" i="1" dirty="0" smtClean="0">
                              <a:latin typeface="Cambria Math"/>
                            </a:rPr>
                            <m:t>=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1" name="文字方塊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3580" y="2687955"/>
                <a:ext cx="1939313" cy="391582"/>
              </a:xfrm>
              <a:prstGeom prst="rect">
                <a:avLst/>
              </a:prstGeom>
              <a:blipFill rotWithShape="1">
                <a:blip r:embed="rId4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群組 6"/>
          <p:cNvGrpSpPr/>
          <p:nvPr/>
        </p:nvGrpSpPr>
        <p:grpSpPr>
          <a:xfrm>
            <a:off x="1508760" y="2697480"/>
            <a:ext cx="309306" cy="369332"/>
            <a:chOff x="7292340" y="381000"/>
            <a:chExt cx="309306" cy="369332"/>
          </a:xfrm>
        </p:grpSpPr>
        <p:sp>
          <p:nvSpPr>
            <p:cNvPr id="8" name="橢圓 7"/>
            <p:cNvSpPr/>
            <p:nvPr/>
          </p:nvSpPr>
          <p:spPr>
            <a:xfrm>
              <a:off x="7292340" y="426720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7299960" y="381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1548765" y="5042535"/>
            <a:ext cx="309306" cy="369332"/>
            <a:chOff x="7292340" y="381000"/>
            <a:chExt cx="309306" cy="369332"/>
          </a:xfrm>
        </p:grpSpPr>
        <p:sp>
          <p:nvSpPr>
            <p:cNvPr id="11" name="橢圓 10"/>
            <p:cNvSpPr/>
            <p:nvPr/>
          </p:nvSpPr>
          <p:spPr>
            <a:xfrm>
              <a:off x="7292340" y="426720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7299960" y="381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向右箭號 2"/>
          <p:cNvSpPr/>
          <p:nvPr/>
        </p:nvSpPr>
        <p:spPr>
          <a:xfrm>
            <a:off x="4191000" y="2790825"/>
            <a:ext cx="371475" cy="257175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4636000" y="2709334"/>
                <a:ext cx="500650" cy="3915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i="1">
                              <a:latin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altLang="zh-TW" i="1"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6000" y="2709334"/>
                <a:ext cx="500650" cy="391582"/>
              </a:xfrm>
              <a:prstGeom prst="rect">
                <a:avLst/>
              </a:prstGeom>
              <a:blipFill rotWithShape="1">
                <a:blip r:embed="rId5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字方塊 12"/>
          <p:cNvSpPr txBox="1"/>
          <p:nvPr/>
        </p:nvSpPr>
        <p:spPr>
          <a:xfrm>
            <a:off x="1053974" y="906290"/>
            <a:ext cx="2499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Q-axis model of PMSM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字方塊 16"/>
              <p:cNvSpPr txBox="1"/>
              <p:nvPr/>
            </p:nvSpPr>
            <p:spPr>
              <a:xfrm>
                <a:off x="1985010" y="4872990"/>
                <a:ext cx="3195490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TW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altLang="zh-TW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i="1">
                                      <a:latin typeface="Cambria Math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altLang="zh-TW" i="1"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  <m:f>
                                <m:fPr>
                                  <m:ctrlPr>
                                    <a:rPr lang="en-US" altLang="zh-TW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TW" i="1">
                                      <a:latin typeface="Cambria Math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TW" i="1">
                                      <a:latin typeface="Cambria Math"/>
                                    </a:rPr>
                                    <m:t>𝑑𝑡</m:t>
                                  </m:r>
                                </m:den>
                              </m:f>
                              <m:sSub>
                                <m:sSubPr>
                                  <m:ctrlPr>
                                    <a:rPr lang="en-US" altLang="zh-TW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i="1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i="1"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=</m:t>
                              </m:r>
                              <m:r>
                                <a:rPr lang="zh-TW" altLang="en-US" i="1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altLang="zh-TW" i="1">
                                  <a:latin typeface="Cambria Math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altLang="zh-TW" i="1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𝑅𝐼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7" name="文字方塊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010" y="4872990"/>
                <a:ext cx="3195490" cy="61824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向右箭號 17"/>
          <p:cNvSpPr/>
          <p:nvPr/>
        </p:nvSpPr>
        <p:spPr>
          <a:xfrm>
            <a:off x="5305425" y="5124450"/>
            <a:ext cx="371475" cy="257175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/>
              <p:cNvSpPr/>
              <p:nvPr/>
            </p:nvSpPr>
            <p:spPr>
              <a:xfrm>
                <a:off x="5740900" y="5033434"/>
                <a:ext cx="4832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0900" y="5033434"/>
                <a:ext cx="483274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88</a:t>
            </a:fld>
            <a:endParaRPr lang="zh-TW" altLang="en-US"/>
          </a:p>
        </p:txBody>
      </p:sp>
      <p:sp>
        <p:nvSpPr>
          <p:cNvPr id="21" name="文字方塊 20"/>
          <p:cNvSpPr txBox="1"/>
          <p:nvPr/>
        </p:nvSpPr>
        <p:spPr>
          <a:xfrm>
            <a:off x="1133947" y="3675142"/>
            <a:ext cx="2499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D-axis model of PMSM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94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9" y="914400"/>
            <a:ext cx="6748462" cy="265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5754910" y="742591"/>
                <a:ext cx="1824987" cy="361894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1" i="1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  <m:t>𝝎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  <m:t>𝒆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600" b="1" i="1" smtClean="0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1" i="1" smtClean="0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  <m:t>𝝋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  <m:t>𝒇</m:t>
                              </m:r>
                            </m:sub>
                          </m:sSub>
                          <m:r>
                            <a:rPr lang="en-US" altLang="zh-TW" sz="1600" b="1" i="1" dirty="0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=</m:t>
                          </m:r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𝑼</m:t>
                          </m:r>
                        </m:e>
                        <m:sub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𝒒</m:t>
                          </m:r>
                        </m:sub>
                      </m:sSub>
                      <m:r>
                        <a:rPr lang="en-US" altLang="zh-TW" sz="1600" b="1" i="1" smtClean="0">
                          <a:solidFill>
                            <a:srgbClr val="008000"/>
                          </a:solidFill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𝑹𝑰</m:t>
                          </m:r>
                        </m:e>
                        <m:sub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𝒒</m:t>
                          </m:r>
                        </m:sub>
                      </m:sSub>
                    </m:oMath>
                  </m:oMathPara>
                </a14:m>
                <a:endParaRPr lang="zh-TW" altLang="en-US" sz="1600" b="1" dirty="0">
                  <a:solidFill>
                    <a:srgbClr val="008000"/>
                  </a:solidFill>
                </a:endParaRPr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4910" y="742591"/>
                <a:ext cx="1824987" cy="361894"/>
              </a:xfrm>
              <a:prstGeom prst="rect">
                <a:avLst/>
              </a:prstGeom>
              <a:blipFill rotWithShape="1">
                <a:blip r:embed="rId3"/>
                <a:stretch>
                  <a:fillRect b="-4918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3433764"/>
            <a:ext cx="7924800" cy="286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5814060" y="3472815"/>
                <a:ext cx="2981521" cy="56009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altLang="zh-TW" sz="1600" b="1" i="1">
                                      <a:solidFill>
                                        <a:srgbClr val="008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>
                                      <a:solidFill>
                                        <a:srgbClr val="008000"/>
                                      </a:solidFill>
                                      <a:latin typeface="Cambria Math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a:rPr lang="en-US" altLang="zh-TW" sz="1600" b="1" i="1">
                                      <a:solidFill>
                                        <a:srgbClr val="008000"/>
                                      </a:solidFill>
                                      <a:latin typeface="Cambria Math"/>
                                    </a:rPr>
                                    <m:t>𝒅</m:t>
                                  </m:r>
                                </m:sub>
                              </m:sSub>
                              <m:f>
                                <m:fPr>
                                  <m:ctrlPr>
                                    <a:rPr lang="en-US" altLang="zh-TW" sz="1600" b="1" i="1">
                                      <a:solidFill>
                                        <a:srgbClr val="0080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TW" sz="1600" b="1" i="1">
                                      <a:solidFill>
                                        <a:srgbClr val="008000"/>
                                      </a:solidFill>
                                      <a:latin typeface="Cambria Math"/>
                                    </a:rPr>
                                    <m:t>𝒅</m:t>
                                  </m:r>
                                </m:num>
                                <m:den>
                                  <m:r>
                                    <a:rPr lang="en-US" altLang="zh-TW" sz="1600" b="1" i="1">
                                      <a:solidFill>
                                        <a:srgbClr val="008000"/>
                                      </a:solidFill>
                                      <a:latin typeface="Cambria Math"/>
                                    </a:rPr>
                                    <m:t>𝒅𝒕</m:t>
                                  </m:r>
                                </m:den>
                              </m:f>
                              <m:sSub>
                                <m:sSubPr>
                                  <m:ctrlPr>
                                    <a:rPr lang="en-US" altLang="zh-TW" sz="1600" b="1" i="1">
                                      <a:solidFill>
                                        <a:srgbClr val="008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>
                                      <a:solidFill>
                                        <a:srgbClr val="008000"/>
                                      </a:solidFill>
                                      <a:latin typeface="Cambria Math"/>
                                    </a:rPr>
                                    <m:t>𝑰</m:t>
                                  </m:r>
                                </m:e>
                                <m:sub>
                                  <m:r>
                                    <a:rPr lang="en-US" altLang="zh-TW" sz="1600" b="1" i="1">
                                      <a:solidFill>
                                        <a:srgbClr val="008000"/>
                                      </a:solidFill>
                                      <a:latin typeface="Cambria Math"/>
                                    </a:rPr>
                                    <m:t>𝒅</m:t>
                                  </m:r>
                                </m:sub>
                              </m:sSub>
                              <m:r>
                                <a:rPr lang="en-US" altLang="zh-TW" sz="1600" b="1" i="1" smtClean="0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zh-TW" altLang="en-US" sz="1600" b="1" i="1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altLang="zh-TW" sz="1600" b="1" i="1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  <m:t>𝑼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rgbClr val="008000"/>
                                  </a:solidFill>
                                  <a:latin typeface="Cambria Math"/>
                                </a:rPr>
                                <m:t>𝒅</m:t>
                              </m:r>
                            </m:sub>
                          </m:sSub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𝑹𝑰</m:t>
                          </m:r>
                        </m:e>
                        <m:sub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𝒅</m:t>
                          </m:r>
                        </m:sub>
                      </m:sSub>
                      <m:r>
                        <a:rPr lang="en-US" altLang="zh-TW" sz="1600" b="1" i="1" smtClean="0">
                          <a:solidFill>
                            <a:srgbClr val="008000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𝝎</m:t>
                          </m:r>
                        </m:e>
                        <m:sub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𝒆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𝒒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𝑰</m:t>
                          </m:r>
                        </m:e>
                        <m:sub>
                          <m:r>
                            <a:rPr lang="en-US" altLang="zh-TW" sz="1600" b="1" i="1" smtClean="0">
                              <a:solidFill>
                                <a:srgbClr val="008000"/>
                              </a:solidFill>
                              <a:latin typeface="Cambria Math"/>
                            </a:rPr>
                            <m:t>𝒒</m:t>
                          </m:r>
                        </m:sub>
                      </m:sSub>
                    </m:oMath>
                  </m:oMathPara>
                </a14:m>
                <a:endParaRPr lang="zh-TW" altLang="en-US" sz="1600" b="1" dirty="0">
                  <a:solidFill>
                    <a:srgbClr val="008000"/>
                  </a:solidFill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060" y="3472815"/>
                <a:ext cx="2981521" cy="56009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648922" y="2497796"/>
                <a:ext cx="5277342" cy="8188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𝝋</m:t>
                          </m:r>
                        </m:e>
                        <m:sub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𝒇</m:t>
                          </m:r>
                        </m:sub>
                      </m:sSub>
                      <m:d>
                        <m:dPr>
                          <m:ctrlP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altLang="zh-TW" b="1" i="1" dirty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𝝋</m:t>
                          </m:r>
                        </m:e>
                        <m:sub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𝒇</m:t>
                          </m:r>
                        </m:sub>
                      </m:sSub>
                      <m:d>
                        <m:dPr>
                          <m:ctrlP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</m:t>
                          </m:r>
                        </m:e>
                      </m:d>
                      <m:r>
                        <a:rPr lang="en-US" altLang="zh-TW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{</m:t>
                          </m:r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altLang="zh-TW" sz="16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𝑼</m:t>
                                  </m:r>
                                </m:e>
                                <m:sub>
                                  <m:r>
                                    <a:rPr lang="en-US" altLang="zh-TW" sz="16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𝒒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𝒌</m:t>
                                  </m:r>
                                </m:e>
                              </m:d>
                              <m: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𝑹𝑰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𝒒</m:t>
                              </m:r>
                            </m:sub>
                          </m:sSub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  <m:r>
                            <a:rPr lang="en-US" altLang="zh-TW" sz="1600" b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𝝎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𝒆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𝝋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𝒇</m:t>
                              </m:r>
                            </m:sub>
                          </m:sSub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</m:e>
                      </m:nary>
                      <m:r>
                        <a:rPr lang="en-US" altLang="zh-TW" sz="16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8922" y="2497796"/>
                <a:ext cx="5277342" cy="81887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344122" y="5564846"/>
                <a:ext cx="5751767" cy="8188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𝒅</m:t>
                          </m:r>
                        </m:sub>
                      </m:sSub>
                      <m:d>
                        <m:dPr>
                          <m:ctrlP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altLang="zh-TW" b="1" i="1" dirty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𝒅</m:t>
                          </m:r>
                        </m:sub>
                      </m:sSub>
                      <m:d>
                        <m:dPr>
                          <m:ctrlP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TW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</m:t>
                          </m:r>
                        </m:e>
                      </m:d>
                      <m:r>
                        <a:rPr lang="en-US" altLang="zh-TW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altLang="zh-TW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{</m:t>
                          </m:r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altLang="zh-TW" sz="16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𝑼</m:t>
                                  </m:r>
                                </m:e>
                                <m:sub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𝒅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𝒌</m:t>
                                  </m:r>
                                </m:e>
                              </m:d>
                              <m: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𝑹𝑰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𝒅</m:t>
                              </m:r>
                            </m:sub>
                          </m:sSub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)+</m:t>
                          </m:r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𝝎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𝒆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𝑳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𝒒</m:t>
                              </m:r>
                            </m:sub>
                          </m:sSub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𝑰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𝒒</m:t>
                              </m:r>
                            </m:sub>
                          </m:sSub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</m:e>
                      </m:nary>
                      <m:r>
                        <a:rPr lang="en-US" altLang="zh-TW" sz="16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4122" y="5564846"/>
                <a:ext cx="5751767" cy="81887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89</a:t>
            </a:fld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60287" y="108019"/>
            <a:ext cx="6437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Realization Method for Estimating</a:t>
            </a:r>
            <a:r>
              <a:rPr lang="en-US" altLang="zh-TW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L</a:t>
            </a:r>
            <a:r>
              <a:rPr lang="en-US" altLang="zh-TW" sz="24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and </a:t>
            </a:r>
            <a:r>
              <a:rPr lang="en-US" altLang="zh-TW" sz="2400" b="1" i="1" dirty="0" err="1" smtClean="0">
                <a:solidFill>
                  <a:srgbClr val="FF0000"/>
                </a:solidFill>
                <a:latin typeface="Symbol" panose="05050102010706020507" pitchFamily="18" charset="2"/>
                <a:ea typeface="標楷體" panose="03000509000000000000" pitchFamily="65" charset="-120"/>
                <a:cs typeface="Times New Roman" panose="02020603050405020304" pitchFamily="18" charset="0"/>
              </a:rPr>
              <a:t>f</a:t>
            </a:r>
            <a:r>
              <a:rPr lang="en-US" altLang="zh-TW" sz="2400" b="1" i="1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47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34481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82960" y="256456"/>
            <a:ext cx="5682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F28335 DSP Port Assignments (Pin 1 - 88)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25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90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254001" y="6307668"/>
            <a:ext cx="19191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Lab3_Estimation_LF1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534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135466" y="482600"/>
            <a:ext cx="8822743" cy="5900094"/>
            <a:chOff x="135466" y="482600"/>
            <a:chExt cx="8822743" cy="5900094"/>
          </a:xfrm>
        </p:grpSpPr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466" y="482600"/>
              <a:ext cx="8822743" cy="589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圓角矩形 2"/>
            <p:cNvSpPr/>
            <p:nvPr/>
          </p:nvSpPr>
          <p:spPr>
            <a:xfrm>
              <a:off x="2199992" y="5269118"/>
              <a:ext cx="6726725" cy="1113576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013632" y="4905399"/>
              <a:ext cx="1847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9" name="文字方塊 8"/>
          <p:cNvSpPr txBox="1"/>
          <p:nvPr/>
        </p:nvSpPr>
        <p:spPr>
          <a:xfrm>
            <a:off x="5764613" y="4942569"/>
            <a:ext cx="337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Realization block for estimating</a:t>
            </a:r>
            <a:r>
              <a:rPr lang="en-US" altLang="zh-TW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L</a:t>
            </a:r>
            <a:r>
              <a:rPr lang="en-US" altLang="zh-TW" sz="14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and </a:t>
            </a:r>
            <a:r>
              <a:rPr lang="en-US" altLang="zh-TW" sz="1400" b="1" i="1" dirty="0" err="1" smtClean="0">
                <a:solidFill>
                  <a:srgbClr val="FF0000"/>
                </a:solidFill>
                <a:latin typeface="Symbol" panose="05050102010706020507" pitchFamily="18" charset="2"/>
                <a:ea typeface="標楷體" panose="03000509000000000000" pitchFamily="65" charset="-120"/>
                <a:cs typeface="Times New Roman" panose="02020603050405020304" pitchFamily="18" charset="0"/>
              </a:rPr>
              <a:t>f</a:t>
            </a:r>
            <a:r>
              <a:rPr lang="en-US" altLang="zh-TW" sz="1400" b="1" i="1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06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0880" y="221099"/>
            <a:ext cx="62176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On-line Mechanical Parameter Estimation</a:t>
            </a:r>
            <a:endParaRPr lang="en-US" altLang="zh-TW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2421255" y="975360"/>
                <a:ext cx="2538387" cy="597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𝐽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𝐵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1255" y="975360"/>
                <a:ext cx="2538387" cy="59702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/>
              <p:cNvSpPr txBox="1"/>
              <p:nvPr/>
            </p:nvSpPr>
            <p:spPr>
              <a:xfrm>
                <a:off x="2556510" y="1783080"/>
                <a:ext cx="2099229" cy="597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𝐽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𝐵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4" name="文字方塊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6510" y="1783080"/>
                <a:ext cx="2099229" cy="59702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字方塊 14"/>
              <p:cNvSpPr txBox="1"/>
              <p:nvPr/>
            </p:nvSpPr>
            <p:spPr>
              <a:xfrm>
                <a:off x="2586990" y="2607945"/>
                <a:ext cx="2099229" cy="6078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sz="1600" b="0" i="1" smtClean="0">
                                      <a:latin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𝐽</m:t>
                              </m:r>
                            </m:e>
                          </m:acc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𝐵</m:t>
                          </m:r>
                        </m:e>
                      </m:acc>
                      <m:acc>
                        <m:accPr>
                          <m:chr m:val="̃"/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e>
                      </m:acc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5" name="文字方塊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6990" y="2607945"/>
                <a:ext cx="2099229" cy="60785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3155303" y="3919547"/>
                <a:ext cx="2132250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𝑑𝑒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𝑎𝑒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+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𝑐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5303" y="3919547"/>
                <a:ext cx="2132250" cy="55983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2817495" y="4640580"/>
                <a:ext cx="946092" cy="5905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𝑎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𝐵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𝐽</m:t>
                          </m:r>
                        </m:den>
                      </m:f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7495" y="4640580"/>
                <a:ext cx="946092" cy="59054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3899535" y="4672965"/>
                <a:ext cx="1086836" cy="602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𝑏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𝐽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𝐽</m:t>
                              </m:r>
                            </m:e>
                          </m:acc>
                        </m:den>
                      </m:f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9535" y="4672965"/>
                <a:ext cx="1086836" cy="6029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字方塊 18"/>
              <p:cNvSpPr txBox="1"/>
              <p:nvPr/>
            </p:nvSpPr>
            <p:spPr>
              <a:xfrm>
                <a:off x="5143500" y="4663440"/>
                <a:ext cx="1125565" cy="639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𝑐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𝐽</m:t>
                              </m:r>
                            </m:e>
                          </m:acc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𝐵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𝐽</m:t>
                          </m:r>
                        </m:den>
                      </m:f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9" name="文字方塊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500" y="4663440"/>
                <a:ext cx="1125565" cy="63966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2777490" y="3409950"/>
                <a:ext cx="143443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0" i="1" smtClean="0">
                          <a:latin typeface="Cambria Math"/>
                        </a:rPr>
                        <m:t>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acc>
                        <m:accPr>
                          <m:chr m:val="̃"/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7490" y="3409950"/>
                <a:ext cx="1434432" cy="338554"/>
              </a:xfrm>
              <a:prstGeom prst="rect">
                <a:avLst/>
              </a:prstGeom>
              <a:blipFill rotWithShape="1">
                <a:blip r:embed="rId9"/>
                <a:stretch>
                  <a:fillRect r="-3191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2529840" y="5364480"/>
                <a:ext cx="1831014" cy="7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zh-TW" altLang="en-US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𝑱</m:t>
                          </m:r>
                        </m:e>
                      </m:acc>
                      <m:r>
                        <a:rPr lang="en-US" altLang="zh-TW" sz="16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f>
                            <m:fPr>
                              <m:ctrlP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𝑱</m:t>
                                  </m:r>
                                </m:e>
                                <m:sub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den>
                          </m:f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𝒆</m:t>
                              </m:r>
                              <m:sSub>
                                <m:sSubPr>
                                  <m:ctrlP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𝒆</m:t>
                                  </m:r>
                                </m:sub>
                              </m:sSub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𝒆𝒅𝒕</m:t>
                              </m:r>
                            </m:e>
                          </m:nary>
                        </m:den>
                      </m:f>
                    </m:oMath>
                  </m:oMathPara>
                </a14:m>
                <a:endParaRPr lang="zh-TW" alt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9840" y="5364480"/>
                <a:ext cx="1831014" cy="79496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4785360" y="5572125"/>
                <a:ext cx="1995226" cy="477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zh-TW" altLang="en-US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TW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𝑩</m:t>
                        </m:r>
                      </m:e>
                    </m:acc>
                  </m:oMath>
                </a14:m>
                <a:r>
                  <a:rPr lang="en-US" altLang="zh-TW" sz="1600" b="1" dirty="0" smtClean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𝑱</m:t>
                        </m:r>
                      </m:e>
                    </m:acc>
                  </m:oMath>
                </a14:m>
                <a:r>
                  <a:rPr lang="en-US" altLang="zh-TW" sz="1600" b="1" dirty="0" smtClean="0">
                    <a:solidFill>
                      <a:srgbClr val="FF0000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𝑱</m:t>
                            </m:r>
                          </m:e>
                          <m:sub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den>
                    </m:f>
                    <m:r>
                      <a:rPr lang="en-US" altLang="zh-TW" sz="1600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naryPr>
                      <m:sub/>
                      <m:sup/>
                      <m:e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𝒆</m:t>
                        </m:r>
                        <m:acc>
                          <m:accPr>
                            <m:chr m:val="̃"/>
                            <m:ctrlP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600" b="1" i="1" dirty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600" b="1" i="1" dirty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𝝎</m:t>
                                </m:r>
                              </m:e>
                              <m:sub>
                                <m:r>
                                  <a:rPr lang="en-US" altLang="zh-TW" sz="1600" b="1" i="1" dirty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𝒎</m:t>
                                </m:r>
                              </m:sub>
                            </m:sSub>
                          </m:e>
                        </m:acc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𝒅𝒕</m:t>
                        </m:r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endParaRPr lang="zh-TW" alt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360" y="5572125"/>
                <a:ext cx="1995226" cy="477118"/>
              </a:xfrm>
              <a:prstGeom prst="rect">
                <a:avLst/>
              </a:prstGeom>
              <a:blipFill rotWithShape="1">
                <a:blip r:embed="rId11"/>
                <a:stretch>
                  <a:fillRect t="-88462" r="-7951" b="-13589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字方塊 9"/>
          <p:cNvSpPr txBox="1"/>
          <p:nvPr/>
        </p:nvSpPr>
        <p:spPr>
          <a:xfrm>
            <a:off x="677595" y="1887364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At no load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373644" y="1113482"/>
            <a:ext cx="2050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Electrical equation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526516" y="2676525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Estimation model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665147" y="3360439"/>
            <a:ext cx="1841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Estimation error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1" name="文字方塊 20"/>
          <p:cNvSpPr txBox="1"/>
          <p:nvPr/>
        </p:nvSpPr>
        <p:spPr>
          <a:xfrm>
            <a:off x="65354" y="4037186"/>
            <a:ext cx="3004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rror equation of estimation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8" name="向右箭號 17"/>
          <p:cNvSpPr/>
          <p:nvPr/>
        </p:nvSpPr>
        <p:spPr>
          <a:xfrm>
            <a:off x="1400175" y="5486400"/>
            <a:ext cx="523875" cy="47625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1"/>
          <p:cNvSpPr txBox="1"/>
          <p:nvPr/>
        </p:nvSpPr>
        <p:spPr>
          <a:xfrm>
            <a:off x="2519316" y="6194551"/>
            <a:ext cx="5420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J</a:t>
            </a:r>
            <a:r>
              <a:rPr lang="en-US" altLang="zh-TW" sz="16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0</a:t>
            </a:r>
            <a:r>
              <a:rPr lang="zh-TW" altLang="en-US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and</a:t>
            </a:r>
            <a:r>
              <a:rPr lang="en-US" altLang="zh-TW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B</a:t>
            </a:r>
            <a:r>
              <a:rPr lang="en-US" altLang="zh-TW" sz="16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0</a:t>
            </a:r>
            <a:r>
              <a:rPr lang="zh-TW" altLang="en-US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are measured values of the previous sampling time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34" name="群組 33"/>
          <p:cNvGrpSpPr/>
          <p:nvPr/>
        </p:nvGrpSpPr>
        <p:grpSpPr>
          <a:xfrm>
            <a:off x="5167313" y="1381125"/>
            <a:ext cx="3694113" cy="1595439"/>
            <a:chOff x="5167313" y="1381125"/>
            <a:chExt cx="3694113" cy="1595439"/>
          </a:xfrm>
        </p:grpSpPr>
        <p:grpSp>
          <p:nvGrpSpPr>
            <p:cNvPr id="23" name="群組 22"/>
            <p:cNvGrpSpPr/>
            <p:nvPr/>
          </p:nvGrpSpPr>
          <p:grpSpPr>
            <a:xfrm>
              <a:off x="5167313" y="1654176"/>
              <a:ext cx="3694113" cy="1322388"/>
              <a:chOff x="4624388" y="4102101"/>
              <a:chExt cx="3694113" cy="1322388"/>
            </a:xfrm>
          </p:grpSpPr>
          <p:pic>
            <p:nvPicPr>
              <p:cNvPr id="24" name="Picture 92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4388" y="4102101"/>
                <a:ext cx="3694113" cy="1158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文字方塊 24"/>
              <p:cNvSpPr txBox="1"/>
              <p:nvPr/>
            </p:nvSpPr>
            <p:spPr>
              <a:xfrm>
                <a:off x="4733925" y="4457700"/>
                <a:ext cx="4026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altLang="zh-TW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TW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Rectangle 94"/>
              <p:cNvSpPr>
                <a:spLocks noChangeArrowheads="1"/>
              </p:cNvSpPr>
              <p:nvPr/>
            </p:nvSpPr>
            <p:spPr bwMode="auto">
              <a:xfrm>
                <a:off x="6238875" y="5213351"/>
                <a:ext cx="128588" cy="21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1200" b="0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新細明體" pitchFamily="18" charset="-120"/>
                    <a:cs typeface="新細明體" pitchFamily="18" charset="-120"/>
                  </a:rPr>
                  <a:t>e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27" name="Rectangle 95"/>
              <p:cNvSpPr>
                <a:spLocks noChangeArrowheads="1"/>
              </p:cNvSpPr>
              <p:nvPr/>
            </p:nvSpPr>
            <p:spPr bwMode="auto">
              <a:xfrm>
                <a:off x="6105525" y="5027613"/>
                <a:ext cx="311150" cy="361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2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itchFamily="18" charset="2"/>
                    <a:ea typeface="新細明體" pitchFamily="18" charset="-120"/>
                    <a:cs typeface="新細明體" pitchFamily="18" charset="-120"/>
                  </a:rPr>
                  <a:t>T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28" name="Rectangle 96"/>
              <p:cNvSpPr>
                <a:spLocks noChangeArrowheads="1"/>
              </p:cNvSpPr>
              <p:nvPr/>
            </p:nvSpPr>
            <p:spPr bwMode="auto">
              <a:xfrm>
                <a:off x="6670675" y="5213351"/>
                <a:ext cx="146050" cy="21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1200" b="0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新細明體" pitchFamily="18" charset="-120"/>
                    <a:cs typeface="新細明體" pitchFamily="18" charset="-120"/>
                  </a:rPr>
                  <a:t>L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29" name="Rectangle 97"/>
              <p:cNvSpPr>
                <a:spLocks noChangeArrowheads="1"/>
              </p:cNvSpPr>
              <p:nvPr/>
            </p:nvSpPr>
            <p:spPr bwMode="auto">
              <a:xfrm>
                <a:off x="6529388" y="5027613"/>
                <a:ext cx="311150" cy="361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2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itchFamily="18" charset="2"/>
                    <a:ea typeface="新細明體" pitchFamily="18" charset="-120"/>
                    <a:cs typeface="新細明體" pitchFamily="18" charset="-120"/>
                  </a:rPr>
                  <a:t>T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30" name="Rectangle 98"/>
              <p:cNvSpPr>
                <a:spLocks noChangeArrowheads="1"/>
              </p:cNvSpPr>
              <p:nvPr/>
            </p:nvSpPr>
            <p:spPr bwMode="auto">
              <a:xfrm>
                <a:off x="5811838" y="5186363"/>
                <a:ext cx="11060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en-US" altLang="zh-TW" sz="1200" b="0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新細明體" pitchFamily="18" charset="-120"/>
                    <a:cs typeface="新細明體" pitchFamily="18" charset="-120"/>
                  </a:rPr>
                  <a:t>m</a:t>
                </a:r>
                <a:endParaRPr kumimoji="1" lang="zh-TW" altLang="zh-TW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31" name="Rectangle 99"/>
              <p:cNvSpPr>
                <a:spLocks noChangeArrowheads="1"/>
              </p:cNvSpPr>
              <p:nvPr/>
            </p:nvSpPr>
            <p:spPr bwMode="auto">
              <a:xfrm>
                <a:off x="5627688" y="4997451"/>
                <a:ext cx="333375" cy="385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2000" b="0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itchFamily="18" charset="2"/>
                    <a:ea typeface="新細明體" pitchFamily="18" charset="-120"/>
                    <a:cs typeface="新細明體" pitchFamily="18" charset="-120"/>
                  </a:rPr>
                  <a:t>w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  <p:sp>
            <p:nvSpPr>
              <p:cNvPr id="32" name="Rectangle 100"/>
              <p:cNvSpPr>
                <a:spLocks noChangeArrowheads="1"/>
              </p:cNvSpPr>
              <p:nvPr/>
            </p:nvSpPr>
            <p:spPr bwMode="auto">
              <a:xfrm>
                <a:off x="8032750" y="4886326"/>
                <a:ext cx="258763" cy="347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新細明體" pitchFamily="18" charset="-120"/>
                    <a:cs typeface="新細明體" pitchFamily="18" charset="-12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zh-TW" sz="2000" b="0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新細明體" pitchFamily="18" charset="-120"/>
                    <a:cs typeface="新細明體" pitchFamily="18" charset="-120"/>
                  </a:rPr>
                  <a:t>B</a:t>
                </a:r>
                <a:endParaRPr kumimoji="1" lang="zh-TW" altLang="zh-TW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新細明體" pitchFamily="18" charset="-120"/>
                  <a:cs typeface="新細明體" pitchFamily="18" charset="-120"/>
                </a:endParaRPr>
              </a:p>
            </p:txBody>
          </p:sp>
        </p:grpSp>
        <p:sp>
          <p:nvSpPr>
            <p:cNvPr id="33" name="文字方塊 32"/>
            <p:cNvSpPr txBox="1"/>
            <p:nvPr/>
          </p:nvSpPr>
          <p:spPr>
            <a:xfrm>
              <a:off x="7715250" y="1381125"/>
              <a:ext cx="2872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  <a:endParaRPr lang="zh-TW" altLang="en-US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91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001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7"/>
          <p:cNvSpPr txBox="1">
            <a:spLocks noChangeArrowheads="1"/>
          </p:cNvSpPr>
          <p:nvPr/>
        </p:nvSpPr>
        <p:spPr bwMode="auto">
          <a:xfrm>
            <a:off x="689650" y="1059209"/>
            <a:ext cx="45704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Duality of Mechanical to Electrical Model</a:t>
            </a:r>
            <a:endParaRPr lang="zh-TW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47725" y="1397001"/>
            <a:ext cx="2667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 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47725" y="2706688"/>
            <a:ext cx="2667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 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847725" y="3362326"/>
            <a:ext cx="2667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 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847725" y="4017963"/>
            <a:ext cx="2667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 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511293" y="184885"/>
            <a:ext cx="8533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Realiztion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Method for On-line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Mechanical Parameter Estimation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85" name="文字方塊 13384"/>
              <p:cNvSpPr txBox="1"/>
              <p:nvPr/>
            </p:nvSpPr>
            <p:spPr>
              <a:xfrm>
                <a:off x="1292571" y="1793624"/>
                <a:ext cx="2605520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r>
                        <a:rPr lang="en-US" altLang="zh-TW" b="0" i="1" smtClean="0">
                          <a:latin typeface="Cambria Math"/>
                        </a:rPr>
                        <m:t>𝐽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r>
                        <a:rPr lang="en-US" altLang="zh-TW" b="0" i="1" smtClean="0">
                          <a:latin typeface="Cambria Math"/>
                        </a:rPr>
                        <m:t>𝐵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3385" name="文字方塊 133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571" y="1793624"/>
                <a:ext cx="2605520" cy="61824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" name="向下箭號 120"/>
          <p:cNvSpPr/>
          <p:nvPr/>
        </p:nvSpPr>
        <p:spPr>
          <a:xfrm>
            <a:off x="2105025" y="2562225"/>
            <a:ext cx="552450" cy="504825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文字方塊 121"/>
              <p:cNvSpPr txBox="1"/>
              <p:nvPr/>
            </p:nvSpPr>
            <p:spPr>
              <a:xfrm>
                <a:off x="1171575" y="3467100"/>
                <a:ext cx="2376163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r>
                        <a:rPr lang="en-US" altLang="zh-TW" b="0" i="1" smtClean="0">
                          <a:latin typeface="Cambria Math"/>
                        </a:rPr>
                        <m:t>𝐶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𝑜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22" name="文字方塊 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1575" y="3467100"/>
                <a:ext cx="2376163" cy="61824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群組 3"/>
          <p:cNvGrpSpPr/>
          <p:nvPr/>
        </p:nvGrpSpPr>
        <p:grpSpPr>
          <a:xfrm>
            <a:off x="4401004" y="809625"/>
            <a:ext cx="3984172" cy="4076701"/>
            <a:chOff x="4401004" y="809625"/>
            <a:chExt cx="3984172" cy="4076701"/>
          </a:xfrm>
        </p:grpSpPr>
        <p:grpSp>
          <p:nvGrpSpPr>
            <p:cNvPr id="106" name="群組 105"/>
            <p:cNvGrpSpPr/>
            <p:nvPr/>
          </p:nvGrpSpPr>
          <p:grpSpPr>
            <a:xfrm>
              <a:off x="4691063" y="809625"/>
              <a:ext cx="3694113" cy="1595439"/>
              <a:chOff x="5167313" y="1381125"/>
              <a:chExt cx="3694113" cy="1595439"/>
            </a:xfrm>
          </p:grpSpPr>
          <p:grpSp>
            <p:nvGrpSpPr>
              <p:cNvPr id="107" name="群組 106"/>
              <p:cNvGrpSpPr/>
              <p:nvPr/>
            </p:nvGrpSpPr>
            <p:grpSpPr>
              <a:xfrm>
                <a:off x="5167313" y="1654176"/>
                <a:ext cx="3694113" cy="1322388"/>
                <a:chOff x="4624388" y="4102101"/>
                <a:chExt cx="3694113" cy="1322388"/>
              </a:xfrm>
            </p:grpSpPr>
            <p:pic>
              <p:nvPicPr>
                <p:cNvPr id="109" name="Picture 92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24388" y="4102101"/>
                  <a:ext cx="3694113" cy="11588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" name="文字方塊 109"/>
                <p:cNvSpPr txBox="1"/>
                <p:nvPr/>
              </p:nvSpPr>
              <p:spPr>
                <a:xfrm>
                  <a:off x="4733925" y="4457700"/>
                  <a:ext cx="402674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</a:t>
                  </a:r>
                  <a:endParaRPr lang="zh-TW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1" name="Rectangle 94"/>
                <p:cNvSpPr>
                  <a:spLocks noChangeArrowheads="1"/>
                </p:cNvSpPr>
                <p:nvPr/>
              </p:nvSpPr>
              <p:spPr bwMode="auto">
                <a:xfrm>
                  <a:off x="6238875" y="5213351"/>
                  <a:ext cx="128588" cy="2111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1" lang="zh-TW" altLang="zh-TW" sz="1200" b="0" i="1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Times New Roman" pitchFamily="18" charset="0"/>
                      <a:ea typeface="新細明體" pitchFamily="18" charset="-120"/>
                      <a:cs typeface="新細明體" pitchFamily="18" charset="-120"/>
                    </a:rPr>
                    <a:t>e</a:t>
                  </a:r>
                  <a:endParaRPr kumimoji="1" lang="zh-TW" altLang="zh-TW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新細明體" pitchFamily="18" charset="-120"/>
                    <a:cs typeface="新細明體" pitchFamily="18" charset="-120"/>
                  </a:endParaRPr>
                </a:p>
              </p:txBody>
            </p:sp>
            <p:sp>
              <p:nvSpPr>
                <p:cNvPr id="112" name="Rectangle 95"/>
                <p:cNvSpPr>
                  <a:spLocks noChangeArrowheads="1"/>
                </p:cNvSpPr>
                <p:nvPr/>
              </p:nvSpPr>
              <p:spPr bwMode="auto">
                <a:xfrm>
                  <a:off x="6105525" y="5027613"/>
                  <a:ext cx="311150" cy="361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1" lang="zh-TW" altLang="zh-TW" sz="20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itchFamily="18" charset="2"/>
                      <a:ea typeface="新細明體" pitchFamily="18" charset="-120"/>
                      <a:cs typeface="新細明體" pitchFamily="18" charset="-120"/>
                    </a:rPr>
                    <a:t>T</a:t>
                  </a:r>
                  <a:endParaRPr kumimoji="1" lang="zh-TW" altLang="zh-TW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新細明體" pitchFamily="18" charset="-120"/>
                    <a:cs typeface="新細明體" pitchFamily="18" charset="-120"/>
                  </a:endParaRPr>
                </a:p>
              </p:txBody>
            </p:sp>
            <p:sp>
              <p:nvSpPr>
                <p:cNvPr id="113" name="Rectangle 96"/>
                <p:cNvSpPr>
                  <a:spLocks noChangeArrowheads="1"/>
                </p:cNvSpPr>
                <p:nvPr/>
              </p:nvSpPr>
              <p:spPr bwMode="auto">
                <a:xfrm>
                  <a:off x="6670675" y="5213351"/>
                  <a:ext cx="146050" cy="2111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1" lang="zh-TW" altLang="zh-TW" sz="1200" b="0" i="1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Times New Roman" pitchFamily="18" charset="0"/>
                      <a:ea typeface="新細明體" pitchFamily="18" charset="-120"/>
                      <a:cs typeface="新細明體" pitchFamily="18" charset="-120"/>
                    </a:rPr>
                    <a:t>L</a:t>
                  </a:r>
                  <a:endParaRPr kumimoji="1" lang="zh-TW" altLang="zh-TW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新細明體" pitchFamily="18" charset="-120"/>
                    <a:cs typeface="新細明體" pitchFamily="18" charset="-120"/>
                  </a:endParaRPr>
                </a:p>
              </p:txBody>
            </p:sp>
            <p:sp>
              <p:nvSpPr>
                <p:cNvPr id="114" name="Rectangle 97"/>
                <p:cNvSpPr>
                  <a:spLocks noChangeArrowheads="1"/>
                </p:cNvSpPr>
                <p:nvPr/>
              </p:nvSpPr>
              <p:spPr bwMode="auto">
                <a:xfrm>
                  <a:off x="6529388" y="5027613"/>
                  <a:ext cx="311150" cy="361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1" lang="zh-TW" altLang="zh-TW" sz="20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itchFamily="18" charset="2"/>
                      <a:ea typeface="新細明體" pitchFamily="18" charset="-120"/>
                      <a:cs typeface="新細明體" pitchFamily="18" charset="-120"/>
                    </a:rPr>
                    <a:t>T</a:t>
                  </a:r>
                  <a:endParaRPr kumimoji="1" lang="zh-TW" altLang="zh-TW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新細明體" pitchFamily="18" charset="-120"/>
                    <a:cs typeface="新細明體" pitchFamily="18" charset="-120"/>
                  </a:endParaRPr>
                </a:p>
              </p:txBody>
            </p:sp>
            <p:sp>
              <p:nvSpPr>
                <p:cNvPr id="115" name="Rectangle 98"/>
                <p:cNvSpPr>
                  <a:spLocks noChangeArrowheads="1"/>
                </p:cNvSpPr>
                <p:nvPr/>
              </p:nvSpPr>
              <p:spPr bwMode="auto">
                <a:xfrm>
                  <a:off x="5811838" y="5186363"/>
                  <a:ext cx="110608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1" lang="en-US" altLang="zh-TW" sz="1200" b="0" i="1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Times New Roman" pitchFamily="18" charset="0"/>
                      <a:ea typeface="新細明體" pitchFamily="18" charset="-120"/>
                      <a:cs typeface="新細明體" pitchFamily="18" charset="-120"/>
                    </a:rPr>
                    <a:t>m</a:t>
                  </a:r>
                  <a:endParaRPr kumimoji="1" lang="zh-TW" altLang="zh-TW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新細明體" pitchFamily="18" charset="-120"/>
                    <a:cs typeface="新細明體" pitchFamily="18" charset="-120"/>
                  </a:endParaRPr>
                </a:p>
              </p:txBody>
            </p:sp>
            <p:sp>
              <p:nvSpPr>
                <p:cNvPr id="116" name="Rectangle 99"/>
                <p:cNvSpPr>
                  <a:spLocks noChangeArrowheads="1"/>
                </p:cNvSpPr>
                <p:nvPr/>
              </p:nvSpPr>
              <p:spPr bwMode="auto">
                <a:xfrm>
                  <a:off x="5627688" y="4997451"/>
                  <a:ext cx="333375" cy="385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1" lang="zh-TW" altLang="zh-TW" sz="2000" b="0" i="1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itchFamily="18" charset="2"/>
                      <a:ea typeface="新細明體" pitchFamily="18" charset="-120"/>
                      <a:cs typeface="新細明體" pitchFamily="18" charset="-120"/>
                    </a:rPr>
                    <a:t>w</a:t>
                  </a:r>
                  <a:endParaRPr kumimoji="1" lang="zh-TW" altLang="zh-TW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新細明體" pitchFamily="18" charset="-120"/>
                    <a:cs typeface="新細明體" pitchFamily="18" charset="-120"/>
                  </a:endParaRPr>
                </a:p>
              </p:txBody>
            </p:sp>
            <p:sp>
              <p:nvSpPr>
                <p:cNvPr id="117" name="Rectangle 100"/>
                <p:cNvSpPr>
                  <a:spLocks noChangeArrowheads="1"/>
                </p:cNvSpPr>
                <p:nvPr/>
              </p:nvSpPr>
              <p:spPr bwMode="auto">
                <a:xfrm>
                  <a:off x="8032750" y="4886326"/>
                  <a:ext cx="258763" cy="347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itchFamily="34" charset="0"/>
                      <a:ea typeface="新細明體" pitchFamily="18" charset="-120"/>
                      <a:cs typeface="新細明體" pitchFamily="18" charset="-12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1" lang="zh-TW" altLang="zh-TW" sz="2000" b="0" i="1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Times New Roman" pitchFamily="18" charset="0"/>
                      <a:ea typeface="新細明體" pitchFamily="18" charset="-120"/>
                      <a:cs typeface="新細明體" pitchFamily="18" charset="-120"/>
                    </a:rPr>
                    <a:t>B</a:t>
                  </a:r>
                  <a:endParaRPr kumimoji="1" lang="zh-TW" altLang="zh-TW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新細明體" pitchFamily="18" charset="-120"/>
                    <a:cs typeface="新細明體" pitchFamily="18" charset="-120"/>
                  </a:endParaRPr>
                </a:p>
              </p:txBody>
            </p:sp>
          </p:grpSp>
          <p:sp>
            <p:nvSpPr>
              <p:cNvPr id="108" name="文字方塊 107"/>
              <p:cNvSpPr txBox="1"/>
              <p:nvPr/>
            </p:nvSpPr>
            <p:spPr>
              <a:xfrm>
                <a:off x="7715250" y="1381125"/>
                <a:ext cx="2872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endParaRPr lang="zh-TW" altLang="en-US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386" name="向下箭號 13385"/>
            <p:cNvSpPr/>
            <p:nvPr/>
          </p:nvSpPr>
          <p:spPr>
            <a:xfrm>
              <a:off x="6096000" y="2514600"/>
              <a:ext cx="552450" cy="504825"/>
            </a:xfrm>
            <a:prstGeom prst="downArrow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3414" name="Picture 10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5363" y="3319464"/>
              <a:ext cx="3186112" cy="1566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87" name="矩形 13386"/>
                <p:cNvSpPr/>
                <p:nvPr/>
              </p:nvSpPr>
              <p:spPr>
                <a:xfrm>
                  <a:off x="4401004" y="3787259"/>
                  <a:ext cx="41819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3387" name="矩形 1338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01004" y="3787259"/>
                  <a:ext cx="418191" cy="36933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88" name="矩形 13387"/>
                <p:cNvSpPr/>
                <p:nvPr/>
              </p:nvSpPr>
              <p:spPr>
                <a:xfrm>
                  <a:off x="5446022" y="3796784"/>
                  <a:ext cx="385555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i="1">
                            <a:latin typeface="Cambria Math"/>
                          </a:rPr>
                          <m:t>𝐶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3388" name="矩形 1338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46022" y="3796784"/>
                  <a:ext cx="385555" cy="369332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89" name="矩形 13388"/>
                <p:cNvSpPr/>
                <p:nvPr/>
              </p:nvSpPr>
              <p:spPr>
                <a:xfrm>
                  <a:off x="6281113" y="3787259"/>
                  <a:ext cx="39177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i="1">
                            <a:latin typeface="Cambria Math"/>
                          </a:rPr>
                          <m:t>𝑅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3389" name="矩形 1338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81113" y="3787259"/>
                  <a:ext cx="391774" cy="36933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90" name="矩形 13389"/>
                <p:cNvSpPr/>
                <p:nvPr/>
              </p:nvSpPr>
              <p:spPr>
                <a:xfrm>
                  <a:off x="7211167" y="3777734"/>
                  <a:ext cx="417615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3390" name="矩形 133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11167" y="3777734"/>
                  <a:ext cx="417615" cy="369332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91" name="矩形 13390"/>
                <p:cNvSpPr/>
                <p:nvPr/>
              </p:nvSpPr>
              <p:spPr>
                <a:xfrm>
                  <a:off x="5952011" y="3787259"/>
                  <a:ext cx="44037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𝑜</m:t>
                            </m:r>
                          </m:sub>
                        </m:sSub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3391" name="矩形 1339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52011" y="3787259"/>
                  <a:ext cx="440377" cy="369332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392" name="文字方塊 13391"/>
            <p:cNvSpPr txBox="1"/>
            <p:nvPr/>
          </p:nvSpPr>
          <p:spPr>
            <a:xfrm>
              <a:off x="5972175" y="350520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+</a:t>
              </a:r>
              <a:endParaRPr lang="zh-TW" altLang="en-US" dirty="0"/>
            </a:p>
          </p:txBody>
        </p:sp>
        <p:sp>
          <p:nvSpPr>
            <p:cNvPr id="13393" name="文字方塊 13392"/>
            <p:cNvSpPr txBox="1"/>
            <p:nvPr/>
          </p:nvSpPr>
          <p:spPr>
            <a:xfrm>
              <a:off x="6019800" y="4162425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-</a:t>
              </a:r>
              <a:endParaRPr lang="zh-TW" altLang="en-US" dirty="0"/>
            </a:p>
          </p:txBody>
        </p:sp>
      </p:grpSp>
      <p:sp>
        <p:nvSpPr>
          <p:cNvPr id="13397" name="文字方塊 13396"/>
          <p:cNvSpPr txBox="1"/>
          <p:nvPr/>
        </p:nvSpPr>
        <p:spPr>
          <a:xfrm>
            <a:off x="4298983" y="5019581"/>
            <a:ext cx="4365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Using AC torque at no-load to estimate the J and B 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文字方塊 135"/>
              <p:cNvSpPr txBox="1"/>
              <p:nvPr/>
            </p:nvSpPr>
            <p:spPr>
              <a:xfrm>
                <a:off x="4358640" y="5707380"/>
                <a:ext cx="1831014" cy="7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zh-TW" altLang="en-US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𝑱</m:t>
                          </m:r>
                        </m:e>
                      </m:acc>
                      <m:r>
                        <a:rPr lang="en-US" altLang="zh-TW" sz="16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f>
                            <m:fPr>
                              <m:ctrlP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𝑱</m:t>
                                  </m:r>
                                </m:e>
                                <m:sub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den>
                          </m:f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𝒆</m:t>
                              </m:r>
                              <m:sSub>
                                <m:sSubPr>
                                  <m:ctrlP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𝒆</m:t>
                                  </m:r>
                                </m:sub>
                              </m:sSub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𝒆𝒅𝒕</m:t>
                              </m:r>
                            </m:e>
                          </m:nary>
                        </m:den>
                      </m:f>
                    </m:oMath>
                  </m:oMathPara>
                </a14:m>
                <a:endParaRPr lang="zh-TW" alt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6" name="文字方塊 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640" y="5707380"/>
                <a:ext cx="1831014" cy="794961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文字方塊 136"/>
              <p:cNvSpPr txBox="1"/>
              <p:nvPr/>
            </p:nvSpPr>
            <p:spPr>
              <a:xfrm>
                <a:off x="6490335" y="5857875"/>
                <a:ext cx="1995226" cy="477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zh-TW" altLang="en-US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TW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𝑩</m:t>
                        </m:r>
                      </m:e>
                    </m:acc>
                  </m:oMath>
                </a14:m>
                <a:r>
                  <a:rPr lang="en-US" altLang="zh-TW" sz="1600" b="1" dirty="0" smtClean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𝑱</m:t>
                        </m:r>
                      </m:e>
                    </m:acc>
                  </m:oMath>
                </a14:m>
                <a:r>
                  <a:rPr lang="en-US" altLang="zh-TW" sz="1600" b="1" dirty="0" smtClean="0">
                    <a:solidFill>
                      <a:srgbClr val="FF0000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𝑱</m:t>
                            </m:r>
                          </m:e>
                          <m:sub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den>
                    </m:f>
                    <m:r>
                      <a:rPr lang="en-US" altLang="zh-TW" sz="1600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naryPr>
                      <m:sub/>
                      <m:sup/>
                      <m:e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𝒆</m:t>
                        </m:r>
                        <m:acc>
                          <m:accPr>
                            <m:chr m:val="̃"/>
                            <m:ctrlP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600" b="1" i="1" dirty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600" b="1" i="1" dirty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𝝎</m:t>
                                </m:r>
                              </m:e>
                              <m:sub>
                                <m:r>
                                  <a:rPr lang="en-US" altLang="zh-TW" sz="1600" b="1" i="1" dirty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𝒎</m:t>
                                </m:r>
                              </m:sub>
                            </m:sSub>
                          </m:e>
                        </m:acc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𝒅𝒕</m:t>
                        </m:r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endParaRPr lang="zh-TW" alt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7" name="文字方塊 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0335" y="5857875"/>
                <a:ext cx="1995226" cy="477118"/>
              </a:xfrm>
              <a:prstGeom prst="rect">
                <a:avLst/>
              </a:prstGeom>
              <a:blipFill rotWithShape="1">
                <a:blip r:embed="rId13"/>
                <a:stretch>
                  <a:fillRect t="-88462" r="-7951" b="-13589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399" name="群組 13398"/>
          <p:cNvGrpSpPr/>
          <p:nvPr/>
        </p:nvGrpSpPr>
        <p:grpSpPr>
          <a:xfrm>
            <a:off x="575166" y="4810124"/>
            <a:ext cx="3473673" cy="1666923"/>
            <a:chOff x="679941" y="4848224"/>
            <a:chExt cx="3473673" cy="1666923"/>
          </a:xfrm>
        </p:grpSpPr>
        <p:pic>
          <p:nvPicPr>
            <p:cNvPr id="13415" name="Picture 103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238" y="4848224"/>
              <a:ext cx="2414587" cy="1666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94" name="矩形 13393"/>
                <p:cNvSpPr/>
                <p:nvPr/>
              </p:nvSpPr>
              <p:spPr>
                <a:xfrm>
                  <a:off x="679941" y="5358884"/>
                  <a:ext cx="48436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𝑻</m:t>
                            </m:r>
                          </m:e>
                          <m:sub>
                            <m:r>
                              <a:rPr lang="en-US" altLang="zh-TW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𝒆</m:t>
                            </m:r>
                          </m:sub>
                        </m:sSub>
                      </m:oMath>
                    </m:oMathPara>
                  </a14:m>
                  <a:endParaRPr lang="zh-TW" altLang="en-US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3394" name="矩形 1339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941" y="5358884"/>
                  <a:ext cx="484363" cy="369332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95" name="矩形 13394"/>
                <p:cNvSpPr/>
                <p:nvPr/>
              </p:nvSpPr>
              <p:spPr>
                <a:xfrm>
                  <a:off x="2473315" y="5339834"/>
                  <a:ext cx="33534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𝑱</m:t>
                        </m:r>
                      </m:oMath>
                    </m:oMathPara>
                  </a14:m>
                  <a:endParaRPr lang="zh-TW" altLang="en-US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3395" name="矩形 1339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73315" y="5339834"/>
                  <a:ext cx="335348" cy="369332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96" name="矩形 13395"/>
                <p:cNvSpPr/>
                <p:nvPr/>
              </p:nvSpPr>
              <p:spPr>
                <a:xfrm>
                  <a:off x="3497665" y="5377934"/>
                  <a:ext cx="65594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en-US" altLang="zh-TW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/</m:t>
                        </m:r>
                        <m:r>
                          <a:rPr lang="en-US" altLang="zh-TW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𝑩</m:t>
                        </m:r>
                      </m:oMath>
                    </m:oMathPara>
                  </a14:m>
                  <a:endParaRPr lang="zh-TW" altLang="en-US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3396" name="矩形 1339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7665" y="5377934"/>
                  <a:ext cx="655949" cy="369332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b="-11475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98" name="矩形 13397"/>
                <p:cNvSpPr/>
                <p:nvPr/>
              </p:nvSpPr>
              <p:spPr>
                <a:xfrm>
                  <a:off x="1755965" y="5358884"/>
                  <a:ext cx="58695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zh-TW" altLang="en-US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𝝎</m:t>
                            </m:r>
                          </m:e>
                          <m:sub>
                            <m:r>
                              <a:rPr lang="en-US" altLang="zh-TW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𝒎</m:t>
                            </m:r>
                          </m:sub>
                        </m:sSub>
                      </m:oMath>
                    </m:oMathPara>
                  </a14:m>
                  <a:endParaRPr lang="zh-TW" altLang="en-US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3398" name="矩形 1339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5965" y="5358884"/>
                  <a:ext cx="586956" cy="369332"/>
                </a:xfrm>
                <a:prstGeom prst="rect">
                  <a:avLst/>
                </a:prstGeom>
                <a:blipFill rotWithShape="1"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9" name="文字方塊 138"/>
            <p:cNvSpPr txBox="1"/>
            <p:nvPr/>
          </p:nvSpPr>
          <p:spPr>
            <a:xfrm>
              <a:off x="1857375" y="502920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+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40" name="文字方塊 139"/>
            <p:cNvSpPr txBox="1"/>
            <p:nvPr/>
          </p:nvSpPr>
          <p:spPr>
            <a:xfrm>
              <a:off x="1885950" y="5715000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-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92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221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93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417717" y="364905"/>
            <a:ext cx="2773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Realization Method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9267"/>
            <a:ext cx="8847667" cy="4592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3605107" y="474979"/>
                <a:ext cx="1831014" cy="7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zh-TW" altLang="en-US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𝑱</m:t>
                          </m:r>
                        </m:e>
                      </m:acc>
                      <m:r>
                        <a:rPr lang="en-US" altLang="zh-TW" sz="16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f>
                            <m:fPr>
                              <m:ctrlP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𝑱</m:t>
                                  </m:r>
                                </m:e>
                                <m:sub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den>
                          </m:f>
                          <m:r>
                            <a:rPr lang="en-US" altLang="zh-TW" sz="1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𝒆</m:t>
                              </m:r>
                              <m:sSub>
                                <m:sSubPr>
                                  <m:ctrlP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US" altLang="zh-TW" sz="16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𝒆</m:t>
                                  </m:r>
                                </m:sub>
                              </m:sSub>
                              <m:r>
                                <a:rPr lang="en-US" altLang="zh-TW" sz="16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𝒆𝒅𝒕</m:t>
                              </m:r>
                            </m:e>
                          </m:nary>
                        </m:den>
                      </m:f>
                    </m:oMath>
                  </m:oMathPara>
                </a14:m>
                <a:endParaRPr lang="zh-TW" alt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5107" y="474979"/>
                <a:ext cx="1831014" cy="79496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6253269" y="591608"/>
                <a:ext cx="1995226" cy="477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zh-TW" altLang="en-US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TW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𝑩</m:t>
                        </m:r>
                      </m:e>
                    </m:acc>
                  </m:oMath>
                </a14:m>
                <a:r>
                  <a:rPr lang="en-US" altLang="zh-TW" sz="1600" b="1" dirty="0" smtClean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𝑱</m:t>
                        </m:r>
                      </m:e>
                    </m:acc>
                  </m:oMath>
                </a14:m>
                <a:r>
                  <a:rPr lang="en-US" altLang="zh-TW" sz="1600" b="1" dirty="0" smtClean="0">
                    <a:solidFill>
                      <a:srgbClr val="FF0000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𝑱</m:t>
                            </m:r>
                          </m:e>
                          <m:sub>
                            <m: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den>
                    </m:f>
                    <m:r>
                      <a:rPr lang="en-US" altLang="zh-TW" sz="1600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naryPr>
                      <m:sub/>
                      <m:sup/>
                      <m:e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𝒆</m:t>
                        </m:r>
                        <m:acc>
                          <m:accPr>
                            <m:chr m:val="̃"/>
                            <m:ctrlPr>
                              <a:rPr lang="en-US" altLang="zh-TW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sz="1600" b="1" i="1" dirty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zh-TW" altLang="en-US" sz="1600" b="1" i="1" dirty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𝝎</m:t>
                                </m:r>
                              </m:e>
                              <m:sub>
                                <m:r>
                                  <a:rPr lang="en-US" altLang="zh-TW" sz="1600" b="1" i="1" dirty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𝒎</m:t>
                                </m:r>
                              </m:sub>
                            </m:sSub>
                          </m:e>
                        </m:acc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𝒅𝒕</m:t>
                        </m:r>
                        <m:r>
                          <a:rPr lang="en-US" altLang="zh-TW" sz="16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endParaRPr lang="zh-TW" alt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3269" y="591608"/>
                <a:ext cx="1995226" cy="477118"/>
              </a:xfrm>
              <a:prstGeom prst="rect">
                <a:avLst/>
              </a:prstGeom>
              <a:blipFill rotWithShape="1">
                <a:blip r:embed="rId4"/>
                <a:stretch>
                  <a:fillRect t="-88462" r="-7951" b="-13589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483267" y="1330407"/>
                <a:ext cx="2099229" cy="597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sz="1600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𝐽</m:t>
                          </m:r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𝐵</m:t>
                      </m:r>
                      <m:sSub>
                        <m:sSub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sz="1600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267" y="1330407"/>
                <a:ext cx="2099229" cy="59702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083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94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208734" y="6550223"/>
            <a:ext cx="21194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Lab3_Estimation_Mech1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534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186267" y="440267"/>
            <a:ext cx="8839200" cy="6002867"/>
            <a:chOff x="186267" y="440267"/>
            <a:chExt cx="8839200" cy="6002867"/>
          </a:xfrm>
        </p:grpSpPr>
        <p:pic>
          <p:nvPicPr>
            <p:cNvPr id="3789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267" y="440267"/>
              <a:ext cx="8839200" cy="6002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圓角矩形 2"/>
            <p:cNvSpPr/>
            <p:nvPr/>
          </p:nvSpPr>
          <p:spPr>
            <a:xfrm>
              <a:off x="1294646" y="5078994"/>
              <a:ext cx="6934954" cy="135802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" name="文字方塊 9"/>
          <p:cNvSpPr txBox="1"/>
          <p:nvPr/>
        </p:nvSpPr>
        <p:spPr>
          <a:xfrm>
            <a:off x="776153" y="4752446"/>
            <a:ext cx="337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Realization block for estimating</a:t>
            </a:r>
            <a:r>
              <a:rPr lang="en-US" altLang="zh-TW" sz="1400" b="1" i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J</a:t>
            </a:r>
            <a:r>
              <a:rPr lang="zh-TW" altLang="en-US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and </a:t>
            </a:r>
            <a:r>
              <a:rPr lang="en-US" altLang="zh-TW" sz="1400" b="1" i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B</a:t>
            </a:r>
            <a:endParaRPr lang="zh-TW" altLang="en-US" sz="1400" b="1" i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6437" y="339209"/>
            <a:ext cx="3433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Parameter Identification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4752975" y="419100"/>
            <a:ext cx="3743325" cy="3143250"/>
            <a:chOff x="4752975" y="419100"/>
            <a:chExt cx="3743325" cy="3143250"/>
          </a:xfrm>
        </p:grpSpPr>
        <p:cxnSp>
          <p:nvCxnSpPr>
            <p:cNvPr id="4" name="直線單箭頭接點 3"/>
            <p:cNvCxnSpPr/>
            <p:nvPr/>
          </p:nvCxnSpPr>
          <p:spPr>
            <a:xfrm flipV="1">
              <a:off x="6115050" y="1504952"/>
              <a:ext cx="771525" cy="1619248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6772275" y="2733675"/>
              <a:ext cx="1295400" cy="8286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6802755" y="2727960"/>
              <a:ext cx="12666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Parameters</a:t>
              </a:r>
            </a:p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Adaptive Law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線單箭頭接點 9"/>
            <p:cNvCxnSpPr/>
            <p:nvPr/>
          </p:nvCxnSpPr>
          <p:spPr>
            <a:xfrm>
              <a:off x="5444490" y="2076450"/>
              <a:ext cx="57150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>
            <a:xfrm flipH="1">
              <a:off x="5438775" y="942975"/>
              <a:ext cx="5715" cy="1133475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橢圓 11"/>
            <p:cNvSpPr/>
            <p:nvPr/>
          </p:nvSpPr>
          <p:spPr>
            <a:xfrm>
              <a:off x="7627620" y="1386840"/>
              <a:ext cx="205740" cy="20574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3" name="直線單箭頭接點 12"/>
            <p:cNvCxnSpPr/>
            <p:nvPr/>
          </p:nvCxnSpPr>
          <p:spPr>
            <a:xfrm>
              <a:off x="5055870" y="1485900"/>
              <a:ext cx="37338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>
            <a:xfrm flipV="1">
              <a:off x="7014210" y="2091690"/>
              <a:ext cx="6858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線單箭頭接點 15"/>
            <p:cNvCxnSpPr>
              <a:endCxn id="12" idx="0"/>
            </p:cNvCxnSpPr>
            <p:nvPr/>
          </p:nvCxnSpPr>
          <p:spPr>
            <a:xfrm>
              <a:off x="7719060" y="954405"/>
              <a:ext cx="0" cy="432435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線單箭頭接點 16"/>
            <p:cNvCxnSpPr/>
            <p:nvPr/>
          </p:nvCxnSpPr>
          <p:spPr>
            <a:xfrm flipV="1">
              <a:off x="7715250" y="1592580"/>
              <a:ext cx="1905" cy="493395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>
            <a:xfrm>
              <a:off x="6116955" y="3129916"/>
              <a:ext cx="65532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線單箭頭接點 18"/>
            <p:cNvCxnSpPr/>
            <p:nvPr/>
          </p:nvCxnSpPr>
          <p:spPr>
            <a:xfrm flipH="1">
              <a:off x="8096250" y="3126105"/>
              <a:ext cx="373380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 flipV="1">
              <a:off x="8486775" y="1493520"/>
              <a:ext cx="1905" cy="161163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>
              <a:stCxn id="12" idx="6"/>
            </p:cNvCxnSpPr>
            <p:nvPr/>
          </p:nvCxnSpPr>
          <p:spPr>
            <a:xfrm>
              <a:off x="7833360" y="1489710"/>
              <a:ext cx="66294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文字方塊 21"/>
            <p:cNvSpPr txBox="1"/>
            <p:nvPr/>
          </p:nvSpPr>
          <p:spPr>
            <a:xfrm>
              <a:off x="7412355" y="1095375"/>
              <a:ext cx="2872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7448550" y="1710690"/>
              <a:ext cx="2439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7962900" y="1196340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TW" alt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4752975" y="1306830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TW" alt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7183755" y="638175"/>
              <a:ext cx="24237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zh-TW" alt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文字方塊 26"/>
                <p:cNvSpPr txBox="1"/>
                <p:nvPr/>
              </p:nvSpPr>
              <p:spPr>
                <a:xfrm>
                  <a:off x="7105650" y="1794510"/>
                  <a:ext cx="30809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zh-TW" altLang="en-US" sz="1600" b="1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altLang="zh-TW" sz="1600" b="1" i="1" smtClean="0">
                                <a:latin typeface="Cambria Math"/>
                              </a:rPr>
                              <m:t>𝒊</m:t>
                            </m:r>
                          </m:e>
                        </m:acc>
                      </m:oMath>
                    </m:oMathPara>
                  </a14:m>
                  <a:endParaRPr lang="zh-TW" altLang="en-US" sz="1600" b="1" dirty="0"/>
                </a:p>
              </p:txBody>
            </p:sp>
          </mc:Choice>
          <mc:Fallback xmlns="">
            <p:sp>
              <p:nvSpPr>
                <p:cNvPr id="27" name="文字方塊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05650" y="1794510"/>
                  <a:ext cx="308098" cy="338554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r="-2600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矩形 29"/>
            <p:cNvSpPr/>
            <p:nvPr/>
          </p:nvSpPr>
          <p:spPr>
            <a:xfrm>
              <a:off x="6017895" y="438150"/>
              <a:ext cx="1005840" cy="100964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9" name="直線單箭頭接點 8"/>
            <p:cNvCxnSpPr>
              <a:endCxn id="30" idx="1"/>
            </p:cNvCxnSpPr>
            <p:nvPr/>
          </p:nvCxnSpPr>
          <p:spPr>
            <a:xfrm flipV="1">
              <a:off x="5446395" y="942975"/>
              <a:ext cx="571500" cy="952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>
              <a:stCxn id="30" idx="3"/>
            </p:cNvCxnSpPr>
            <p:nvPr/>
          </p:nvCxnSpPr>
          <p:spPr>
            <a:xfrm>
              <a:off x="7023735" y="942975"/>
              <a:ext cx="685800" cy="952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295" name="文字方塊 12294"/>
            <p:cNvSpPr txBox="1"/>
            <p:nvPr/>
          </p:nvSpPr>
          <p:spPr>
            <a:xfrm>
              <a:off x="6050195" y="419100"/>
              <a:ext cx="9508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Reference</a:t>
              </a:r>
            </a:p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Model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12296" name="文字方塊 12295"/>
            <p:cNvSpPr txBox="1"/>
            <p:nvPr/>
          </p:nvSpPr>
          <p:spPr>
            <a:xfrm>
              <a:off x="6173374" y="885825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Real</a:t>
              </a:r>
            </a:p>
            <a:p>
              <a:pPr algn="ctr"/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PMSM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6027420" y="1663065"/>
              <a:ext cx="1005840" cy="9182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6009610" y="1693545"/>
              <a:ext cx="10214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Adjustable</a:t>
              </a:r>
            </a:p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Model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9" name="群組 48"/>
            <p:cNvGrpSpPr/>
            <p:nvPr/>
          </p:nvGrpSpPr>
          <p:grpSpPr>
            <a:xfrm>
              <a:off x="6337935" y="2164080"/>
              <a:ext cx="309306" cy="369332"/>
              <a:chOff x="7292340" y="381000"/>
              <a:chExt cx="309306" cy="369332"/>
            </a:xfrm>
          </p:grpSpPr>
          <p:sp>
            <p:nvSpPr>
              <p:cNvPr id="50" name="橢圓 49"/>
              <p:cNvSpPr/>
              <p:nvPr/>
            </p:nvSpPr>
            <p:spPr>
              <a:xfrm>
                <a:off x="7292340" y="426720"/>
                <a:ext cx="304800" cy="29718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" name="文字方塊 50"/>
              <p:cNvSpPr txBox="1"/>
              <p:nvPr/>
            </p:nvSpPr>
            <p:spPr>
              <a:xfrm>
                <a:off x="7299960" y="38100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TW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7" name="群組 66"/>
            <p:cNvGrpSpPr/>
            <p:nvPr/>
          </p:nvGrpSpPr>
          <p:grpSpPr>
            <a:xfrm>
              <a:off x="7282815" y="3185160"/>
              <a:ext cx="309306" cy="369332"/>
              <a:chOff x="7292340" y="381000"/>
              <a:chExt cx="309306" cy="369332"/>
            </a:xfrm>
          </p:grpSpPr>
          <p:sp>
            <p:nvSpPr>
              <p:cNvPr id="68" name="橢圓 67"/>
              <p:cNvSpPr/>
              <p:nvPr/>
            </p:nvSpPr>
            <p:spPr>
              <a:xfrm>
                <a:off x="7292340" y="426720"/>
                <a:ext cx="304800" cy="29718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9" name="文字方塊 68"/>
              <p:cNvSpPr txBox="1"/>
              <p:nvPr/>
            </p:nvSpPr>
            <p:spPr>
              <a:xfrm>
                <a:off x="7299960" y="38100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TW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文字方塊 38"/>
              <p:cNvSpPr txBox="1"/>
              <p:nvPr/>
            </p:nvSpPr>
            <p:spPr>
              <a:xfrm>
                <a:off x="1123950" y="1419225"/>
                <a:ext cx="3198440" cy="665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9" name="文字方塊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950" y="1419225"/>
                <a:ext cx="3198440" cy="6650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文字方塊 39"/>
              <p:cNvSpPr txBox="1"/>
              <p:nvPr/>
            </p:nvSpPr>
            <p:spPr>
              <a:xfrm>
                <a:off x="990600" y="2152650"/>
                <a:ext cx="4026039" cy="665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zh-TW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𝑅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b="0" i="1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TW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0" name="文字方塊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2152650"/>
                <a:ext cx="4026039" cy="6650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群組 41"/>
          <p:cNvGrpSpPr/>
          <p:nvPr/>
        </p:nvGrpSpPr>
        <p:grpSpPr>
          <a:xfrm>
            <a:off x="1804035" y="1021080"/>
            <a:ext cx="309306" cy="369332"/>
            <a:chOff x="7292340" y="381000"/>
            <a:chExt cx="309306" cy="369332"/>
          </a:xfrm>
        </p:grpSpPr>
        <p:sp>
          <p:nvSpPr>
            <p:cNvPr id="43" name="橢圓 42"/>
            <p:cNvSpPr/>
            <p:nvPr/>
          </p:nvSpPr>
          <p:spPr>
            <a:xfrm>
              <a:off x="7292340" y="426720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4" name="文字方塊 43"/>
            <p:cNvSpPr txBox="1"/>
            <p:nvPr/>
          </p:nvSpPr>
          <p:spPr>
            <a:xfrm>
              <a:off x="7299960" y="381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466725" y="4133850"/>
                <a:ext cx="7304885" cy="55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fPr>
                      <m:num>
                        <m:acc>
                          <m:accPr>
                            <m:chr m:val="̂"/>
                            <m:ctrlPr>
                              <a:rPr lang="en-US" altLang="zh-TW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</m:e>
                        </m:acc>
                      </m:num>
                      <m:den>
                        <m:acc>
                          <m:accPr>
                            <m:chr m:val="̂"/>
                            <m:ctrlPr>
                              <a:rPr lang="en-US" altLang="zh-TW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</m:e>
                        </m:acc>
                      </m:den>
                    </m:f>
                  </m:oMath>
                </a14:m>
                <a:r>
                  <a:rPr lang="en-US" altLang="zh-TW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dirty="0" smtClean="0">
                                <a:latin typeface="Cambria Math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TW" b="0" i="1" dirty="0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TW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dirty="0" smtClean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b="0" i="1" dirty="0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den>
                    </m:f>
                    <m:r>
                      <a:rPr lang="en-US" altLang="zh-TW" b="0" i="1" dirty="0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nary>
                      <m:naryPr>
                        <m:ctrlPr>
                          <a:rPr lang="en-US" altLang="zh-TW" b="0" i="1" dirty="0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b="0" i="1" dirty="0" smtClean="0">
                            <a:latin typeface="Cambria Math"/>
                          </a:rPr>
                          <m:t>0</m:t>
                        </m:r>
                      </m:sub>
                      <m:sup>
                        <m:r>
                          <a:rPr lang="en-US" altLang="zh-TW" b="0" i="1" dirty="0" smtClean="0">
                            <a:latin typeface="Cambria Math"/>
                          </a:rPr>
                          <m:t>𝑡</m:t>
                        </m:r>
                      </m:sup>
                      <m:e>
                        <m:d>
                          <m:dPr>
                            <m:ctrlPr>
                              <a:rPr lang="en-US" altLang="zh-TW" b="0" i="1" dirty="0" smtClean="0">
                                <a:latin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altLang="zh-TW" b="0" i="1" dirty="0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𝑑</m:t>
                                    </m:r>
                                  </m:sub>
                                </m:sSub>
                                <m:r>
                                  <a:rPr lang="en-US" altLang="zh-TW" b="0" i="1" dirty="0" smtClean="0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  <m:t>𝑑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  <m:acc>
                              <m:accPr>
                                <m:chr m:val="̂"/>
                                <m:ctrlPr>
                                  <a:rPr lang="en-US" altLang="zh-TW" b="0" i="1" dirty="0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𝑑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en-US" altLang="zh-TW" b="0" i="1" dirty="0" smtClean="0">
                                <a:latin typeface="Cambria Math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altLang="zh-TW" b="0" i="1" dirty="0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𝑞</m:t>
                                    </m:r>
                                  </m:sub>
                                </m:sSub>
                                <m:r>
                                  <a:rPr lang="en-US" altLang="zh-TW" b="0" i="1" dirty="0" smtClean="0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  <m:t>𝑞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  <m:acc>
                              <m:accPr>
                                <m:chr m:val="̂"/>
                                <m:ctrlPr>
                                  <a:rPr lang="en-US" altLang="zh-TW" b="0" i="1" dirty="0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𝑞</m:t>
                                    </m:r>
                                  </m:sub>
                                </m:sSub>
                              </m:e>
                            </m:acc>
                          </m:e>
                        </m:d>
                        <m:r>
                          <a:rPr lang="en-US" altLang="zh-TW" b="0" i="1" dirty="0" smtClean="0">
                            <a:latin typeface="Cambria Math"/>
                          </a:rPr>
                          <m:t>𝑑</m:t>
                        </m:r>
                        <m:r>
                          <a:rPr lang="zh-TW" altLang="en-US" b="0" i="1" dirty="0" smtClean="0">
                            <a:latin typeface="Cambria Math"/>
                          </a:rPr>
                          <m:t>𝜏</m:t>
                        </m:r>
                      </m:e>
                    </m:nary>
                    <m:r>
                      <a:rPr lang="en-US" altLang="zh-TW" b="0" i="1" dirty="0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altLang="zh-TW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 dirty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𝑝</m:t>
                        </m:r>
                      </m:sub>
                    </m:sSub>
                    <m:r>
                      <a:rPr lang="en-US" altLang="zh-TW" b="0" i="1" dirty="0" smtClean="0">
                        <a:latin typeface="Cambria Math"/>
                      </a:rPr>
                      <m:t>(</m:t>
                    </m:r>
                    <m:d>
                      <m:dPr>
                        <m:ctrlPr>
                          <a:rPr lang="en-US" altLang="zh-TW" i="1" dirty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  <m:r>
                          <a:rPr lang="en-US" altLang="zh-TW" i="1" dirty="0"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̂"/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i="1" dirty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i="1" dirty="0">
                                    <a:latin typeface="Cambria Math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zh-TW" i="1" dirty="0">
                                    <a:latin typeface="Cambria Math"/>
                                  </a:rPr>
                                  <m:t>𝑑</m:t>
                                </m:r>
                              </m:sub>
                            </m:sSub>
                          </m:e>
                        </m:acc>
                      </m:e>
                    </m:d>
                    <m:acc>
                      <m:accPr>
                        <m:chr m:val="̂"/>
                        <m:ctrlPr>
                          <a:rPr lang="en-US" altLang="zh-TW" i="1" dirty="0"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e>
                    </m:acc>
                    <m:r>
                      <a:rPr lang="en-US" altLang="zh-TW" i="1" dirty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altLang="zh-TW" i="1" dirty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  <m:r>
                          <a:rPr lang="en-US" altLang="zh-TW" i="1" dirty="0"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̂"/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i="1" dirty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i="1" dirty="0">
                                    <a:latin typeface="Cambria Math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zh-TW" i="1" dirty="0">
                                    <a:latin typeface="Cambria Math"/>
                                  </a:rPr>
                                  <m:t>𝑞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altLang="zh-TW" b="0" i="1" dirty="0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25" y="4133850"/>
                <a:ext cx="7304885" cy="553165"/>
              </a:xfrm>
              <a:prstGeom prst="rect">
                <a:avLst/>
              </a:prstGeom>
              <a:blipFill rotWithShape="1">
                <a:blip r:embed="rId5"/>
                <a:stretch>
                  <a:fillRect t="-83516" r="-835" b="-1329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文字方塊 44"/>
              <p:cNvSpPr txBox="1"/>
              <p:nvPr/>
            </p:nvSpPr>
            <p:spPr>
              <a:xfrm>
                <a:off x="457200" y="4766733"/>
                <a:ext cx="7316939" cy="520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acc>
                          <m:accPr>
                            <m:chr m:val="̂"/>
                            <m:ctrlPr>
                              <a:rPr lang="en-US" altLang="zh-TW" i="1" smtClean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</m:e>
                        </m:acc>
                      </m:den>
                    </m:f>
                  </m:oMath>
                </a14:m>
                <a:r>
                  <a:rPr lang="en-US" altLang="zh-TW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i="1" dirty="0" smtClean="0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TW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dirty="0" smtClean="0">
                                <a:latin typeface="Cambria Math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TW" b="0" i="1" dirty="0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den>
                    </m:f>
                    <m:r>
                      <a:rPr lang="en-US" altLang="zh-TW" b="0" i="1" dirty="0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nary>
                      <m:naryPr>
                        <m:ctrlPr>
                          <a:rPr lang="en-US" altLang="zh-TW" b="0" i="1" dirty="0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b="0" i="1" dirty="0" smtClean="0">
                            <a:latin typeface="Cambria Math"/>
                          </a:rPr>
                          <m:t>0</m:t>
                        </m:r>
                      </m:sub>
                      <m:sup>
                        <m:r>
                          <a:rPr lang="en-US" altLang="zh-TW" b="0" i="1" dirty="0" smtClean="0">
                            <a:latin typeface="Cambria Math"/>
                          </a:rPr>
                          <m:t>𝑡</m:t>
                        </m:r>
                      </m:sup>
                      <m:e>
                        <m:d>
                          <m:dPr>
                            <m:ctrlPr>
                              <a:rPr lang="en-US" altLang="zh-TW" b="0" i="1" dirty="0" smtClean="0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b="0" i="1" dirty="0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dirty="0" smtClean="0">
                                    <a:latin typeface="Cambria Math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TW" b="0" i="1" dirty="0" smtClean="0">
                                    <a:latin typeface="Cambria Math"/>
                                  </a:rPr>
                                  <m:t>𝑑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altLang="zh-TW" b="0" i="1" dirty="0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𝑑</m:t>
                                    </m:r>
                                  </m:sub>
                                </m:sSub>
                                <m:r>
                                  <a:rPr lang="en-US" altLang="zh-TW" b="0" i="1" dirty="0" smtClean="0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  <m:t>𝑑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  <m:r>
                              <a:rPr lang="en-US" altLang="zh-TW" b="0" i="1" dirty="0" smtClean="0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TW" b="0" i="1" dirty="0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dirty="0" smtClean="0">
                                    <a:latin typeface="Cambria Math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TW" b="0" i="1" dirty="0" smtClean="0">
                                    <a:latin typeface="Cambria Math"/>
                                  </a:rPr>
                                  <m:t>𝑞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altLang="zh-TW" b="0" i="1" dirty="0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altLang="zh-TW" b="0" i="1" dirty="0" smtClean="0">
                                        <a:latin typeface="Cambria Math"/>
                                      </a:rPr>
                                      <m:t>𝑞</m:t>
                                    </m:r>
                                  </m:sub>
                                </m:sSub>
                                <m:r>
                                  <a:rPr lang="en-US" altLang="zh-TW" b="0" i="1" dirty="0" smtClean="0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altLang="zh-TW" b="0" i="1" dirty="0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altLang="zh-TW" b="0" i="1" dirty="0" smtClean="0">
                                            <a:latin typeface="Cambria Math"/>
                                          </a:rPr>
                                          <m:t>𝑞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</m:e>
                        </m:d>
                        <m:r>
                          <a:rPr lang="en-US" altLang="zh-TW" b="0" i="1" dirty="0" smtClean="0">
                            <a:latin typeface="Cambria Math"/>
                          </a:rPr>
                          <m:t>𝑑</m:t>
                        </m:r>
                        <m:r>
                          <a:rPr lang="zh-TW" altLang="en-US" b="0" i="1" dirty="0" smtClean="0">
                            <a:latin typeface="Cambria Math"/>
                          </a:rPr>
                          <m:t>𝜏</m:t>
                        </m:r>
                      </m:e>
                    </m:nary>
                    <m:r>
                      <a:rPr lang="en-US" altLang="zh-TW" b="0" i="1" dirty="0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zh-TW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 dirty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altLang="zh-TW" i="1" dirty="0">
                            <a:latin typeface="Cambria Math"/>
                          </a:rPr>
                          <m:t>𝑝</m:t>
                        </m:r>
                      </m:sub>
                    </m:sSub>
                    <m:r>
                      <a:rPr lang="en-US" altLang="zh-TW" i="1" dirty="0">
                        <a:latin typeface="Cambria Math"/>
                      </a:rPr>
                      <m:t>(</m:t>
                    </m:r>
                    <m:d>
                      <m:dPr>
                        <m:ctrlPr>
                          <a:rPr lang="en-US" altLang="zh-TW" i="1" dirty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  <m:r>
                          <a:rPr lang="en-US" altLang="zh-TW" i="1" dirty="0"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̂"/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i="1" dirty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i="1" dirty="0">
                                    <a:latin typeface="Cambria Math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zh-TW" i="1" dirty="0">
                                    <a:latin typeface="Cambria Math"/>
                                  </a:rPr>
                                  <m:t>𝑑</m:t>
                                </m:r>
                              </m:sub>
                            </m:sSub>
                          </m:e>
                        </m:acc>
                      </m:e>
                    </m:d>
                    <m:acc>
                      <m:accPr>
                        <m:chr m:val="̂"/>
                        <m:ctrlPr>
                          <a:rPr lang="en-US" altLang="zh-TW" i="1" dirty="0"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e>
                    </m:acc>
                    <m:r>
                      <a:rPr lang="en-US" altLang="zh-TW" i="1" dirty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altLang="zh-TW" i="1" dirty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 dirty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i="1" dirty="0">
                                <a:latin typeface="Cambria Math"/>
                              </a:rPr>
                              <m:t>𝑞</m:t>
                            </m:r>
                          </m:sub>
                        </m:sSub>
                        <m:r>
                          <a:rPr lang="en-US" altLang="zh-TW" i="1" dirty="0"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̂"/>
                            <m:ctrlPr>
                              <a:rPr lang="en-US" altLang="zh-TW" i="1" dirty="0">
                                <a:latin typeface="Cambria Math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altLang="zh-TW" i="1" dirty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i="1" dirty="0">
                                    <a:latin typeface="Cambria Math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zh-TW" i="1" dirty="0">
                                    <a:latin typeface="Cambria Math"/>
                                  </a:rPr>
                                  <m:t>𝑞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altLang="zh-TW" i="1" dirty="0">
                        <a:latin typeface="Cambria Math"/>
                      </a:rPr>
                      <m:t>)</m:t>
                    </m:r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5" name="文字方塊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766733"/>
                <a:ext cx="7316939" cy="520079"/>
              </a:xfrm>
              <a:prstGeom prst="rect">
                <a:avLst/>
              </a:prstGeom>
              <a:blipFill rotWithShape="1">
                <a:blip r:embed="rId6"/>
                <a:stretch>
                  <a:fillRect t="-95294" r="-833" b="-14352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文字方塊 45"/>
              <p:cNvSpPr txBox="1"/>
              <p:nvPr/>
            </p:nvSpPr>
            <p:spPr>
              <a:xfrm>
                <a:off x="432859" y="5386917"/>
                <a:ext cx="4971810" cy="7117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b="0" i="1" dirty="0" smtClean="0">
                              <a:latin typeface="Cambria Math"/>
                            </a:rPr>
                          </m:ctrlPr>
                        </m:fPr>
                        <m:num>
                          <m:acc>
                            <m:accPr>
                              <m:chr m:val="̂"/>
                              <m:ctrlPr>
                                <a:rPr lang="en-US" altLang="zh-TW" b="0" i="1" dirty="0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b="0" i="1" dirty="0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b="0" i="1" dirty="0" smtClean="0">
                                      <a:latin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𝑓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acc>
                            <m:accPr>
                              <m:chr m:val="̂"/>
                              <m:ctrlPr>
                                <a:rPr lang="en-US" altLang="zh-TW" b="0" i="1" dirty="0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b="0" i="1" dirty="0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acc>
                        </m:den>
                      </m:f>
                      <m:r>
                        <a:rPr lang="en-US" altLang="zh-TW" b="0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b="0" i="1" dirty="0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b="0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dirty="0" smtClean="0">
                                  <a:latin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altLang="zh-TW" b="0" i="1" dirty="0" smtClean="0">
                                  <a:latin typeface="Cambria Math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b="0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dirty="0" smtClean="0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dirty="0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altLang="zh-TW" b="0" i="1" dirty="0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b="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dirty="0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b="0" i="1" dirty="0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nary>
                        <m:naryPr>
                          <m:ctrlPr>
                            <a:rPr lang="en-US" altLang="zh-TW" b="0" i="1" dirty="0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TW" b="0" i="1" dirty="0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altLang="zh-TW" b="0" i="1" dirty="0" smtClean="0">
                              <a:latin typeface="Cambria Math"/>
                            </a:rPr>
                            <m:t>𝑡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TW" b="0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zh-TW" altLang="en-US" b="0" i="1" dirty="0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altLang="zh-TW" b="0" i="1" dirty="0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TW" b="0" i="1" dirty="0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b="0" i="1" dirty="0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𝑞</m:t>
                                  </m:r>
                                </m:sub>
                              </m:sSub>
                              <m:r>
                                <a:rPr lang="en-US" altLang="zh-TW" b="0" i="1" dirty="0" smtClean="0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̂"/>
                                  <m:ctrlPr>
                                    <a:rPr lang="en-US" altLang="zh-TW" b="0" i="1" dirty="0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zh-TW" b="0" i="1" dirty="0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TW" b="0" i="1" dirty="0" smtClean="0">
                                          <a:latin typeface="Cambria Math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altLang="zh-TW" b="0" i="1" dirty="0" smtClean="0">
                                          <a:latin typeface="Cambria Math"/>
                                        </a:rPr>
                                        <m:t>𝑞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  <m:r>
                            <a:rPr lang="en-US" altLang="zh-TW" b="0" i="1" dirty="0" smtClean="0">
                              <a:latin typeface="Cambria Math"/>
                            </a:rPr>
                            <m:t>𝑑</m:t>
                          </m:r>
                          <m:r>
                            <a:rPr lang="zh-TW" altLang="en-US" b="0" i="1" dirty="0" smtClean="0">
                              <a:latin typeface="Cambria Math"/>
                            </a:rPr>
                            <m:t>𝜏</m:t>
                          </m:r>
                        </m:e>
                      </m:nary>
                      <m:r>
                        <a:rPr lang="en-US" altLang="zh-TW" b="0" i="1" dirty="0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i="1" dirty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altLang="zh-TW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sSub>
                        <m:sSubPr>
                          <m:ctrlPr>
                            <a:rPr lang="en-US" altLang="zh-TW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zh-TW" altLang="en-US" i="1" dirty="0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altLang="zh-TW" b="0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altLang="zh-TW" b="0" i="1" dirty="0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TW" b="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dirty="0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dirty="0" smtClean="0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altLang="zh-TW" b="0" i="1" dirty="0" smtClean="0">
                          <a:latin typeface="Cambria Math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altLang="zh-TW" b="0" i="1" dirty="0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altLang="zh-TW" b="0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b="0" i="1" dirty="0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b="0" i="1" dirty="0" smtClean="0">
                                  <a:latin typeface="Cambria Math"/>
                                </a:rPr>
                                <m:t>𝑞</m:t>
                              </m:r>
                            </m:sub>
                          </m:sSub>
                        </m:e>
                      </m:acc>
                      <m:r>
                        <a:rPr lang="en-US" altLang="zh-TW" b="0" i="1" dirty="0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6" name="文字方塊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859" y="5386917"/>
                <a:ext cx="4971810" cy="71173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" name="群組 46"/>
          <p:cNvGrpSpPr/>
          <p:nvPr/>
        </p:nvGrpSpPr>
        <p:grpSpPr>
          <a:xfrm>
            <a:off x="1301115" y="3661410"/>
            <a:ext cx="309306" cy="369332"/>
            <a:chOff x="7292340" y="381000"/>
            <a:chExt cx="309306" cy="369332"/>
          </a:xfrm>
        </p:grpSpPr>
        <p:sp>
          <p:nvSpPr>
            <p:cNvPr id="48" name="橢圓 47"/>
            <p:cNvSpPr/>
            <p:nvPr/>
          </p:nvSpPr>
          <p:spPr>
            <a:xfrm>
              <a:off x="7292340" y="426720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7299960" y="381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95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31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96</a:t>
            </a:fld>
            <a:endParaRPr lang="zh-TW" alt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07" y="757190"/>
            <a:ext cx="86106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98071" y="401546"/>
            <a:ext cx="2536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Adjustable Model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1804035" y="1021080"/>
            <a:ext cx="309306" cy="369332"/>
            <a:chOff x="7292340" y="381000"/>
            <a:chExt cx="309306" cy="369332"/>
          </a:xfrm>
        </p:grpSpPr>
        <p:sp>
          <p:nvSpPr>
            <p:cNvPr id="6" name="橢圓 5"/>
            <p:cNvSpPr/>
            <p:nvPr/>
          </p:nvSpPr>
          <p:spPr>
            <a:xfrm>
              <a:off x="7292340" y="426720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7299960" y="381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448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97</a:t>
            </a:fld>
            <a:endParaRPr lang="zh-TW" alt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428" y="684730"/>
            <a:ext cx="6858000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68632" y="34722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Adaptive Law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2948846" y="384056"/>
            <a:ext cx="309306" cy="369332"/>
            <a:chOff x="7292340" y="381000"/>
            <a:chExt cx="309306" cy="369332"/>
          </a:xfrm>
        </p:grpSpPr>
        <p:sp>
          <p:nvSpPr>
            <p:cNvPr id="7" name="橢圓 6"/>
            <p:cNvSpPr/>
            <p:nvPr/>
          </p:nvSpPr>
          <p:spPr>
            <a:xfrm>
              <a:off x="7292340" y="426720"/>
              <a:ext cx="304800" cy="29718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7299960" y="381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61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A03F-908D-48A5-910D-5B15078D2310}" type="slidenum">
              <a:rPr lang="zh-TW" altLang="en-US" smtClean="0"/>
              <a:t>98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18534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0" y="6550223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Lab3_ID_RLF1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76200" y="355601"/>
            <a:ext cx="8941051" cy="6217215"/>
            <a:chOff x="76200" y="355601"/>
            <a:chExt cx="8941051" cy="6217215"/>
          </a:xfrm>
        </p:grpSpPr>
        <p:pic>
          <p:nvPicPr>
            <p:cNvPr id="389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355601"/>
              <a:ext cx="8893223" cy="6206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圓角矩形 4"/>
            <p:cNvSpPr/>
            <p:nvPr/>
          </p:nvSpPr>
          <p:spPr>
            <a:xfrm>
              <a:off x="1828800" y="4381877"/>
              <a:ext cx="7188451" cy="219093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7469110" y="4046900"/>
              <a:ext cx="7136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MRAS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792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34600" y="331903"/>
            <a:ext cx="5175614" cy="764704"/>
          </a:xfrm>
        </p:spPr>
        <p:txBody>
          <a:bodyPr>
            <a:normAutofit/>
          </a:bodyPr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PMSM Model Considering Dead-time</a:t>
            </a:r>
            <a:endParaRPr lang="zh-TW" alt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C92B-8BAA-45A0-8BF1-B52397FD06A4}" type="slidenum">
              <a:rPr lang="zh-TW" altLang="en-US" sz="1400" smtClean="0"/>
              <a:t>99</a:t>
            </a:fld>
            <a:endParaRPr lang="zh-TW" altLang="en-US" sz="1400"/>
          </a:p>
        </p:txBody>
      </p:sp>
      <p:sp>
        <p:nvSpPr>
          <p:cNvPr id="3" name="文字方塊 2"/>
          <p:cNvSpPr txBox="1"/>
          <p:nvPr/>
        </p:nvSpPr>
        <p:spPr>
          <a:xfrm>
            <a:off x="1281653" y="3188748"/>
            <a:ext cx="9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Where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87068" y="3987147"/>
            <a:ext cx="5425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Ton/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Toff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  <a:r>
              <a:rPr lang="zh-TW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turn-on and turn-off time of switch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Td: dead-time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Vce0:IGBT</a:t>
            </a:r>
            <a:r>
              <a:rPr lang="zh-TW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conduction voltage droop 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Vd0:diode conduction voltage droop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354970"/>
              </p:ext>
            </p:extLst>
          </p:nvPr>
        </p:nvGraphicFramePr>
        <p:xfrm>
          <a:off x="4521200" y="3333750"/>
          <a:ext cx="1016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2" name="方程式" r:id="rId4" imgW="101520" imgH="190440" progId="Equation.3">
                  <p:embed/>
                </p:oleObj>
              </mc:Choice>
              <mc:Fallback>
                <p:oleObj name="方程式" r:id="rId4" imgW="101520" imgH="1904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21200" y="3333750"/>
                        <a:ext cx="1016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/>
              <p:cNvSpPr txBox="1"/>
              <p:nvPr/>
            </p:nvSpPr>
            <p:spPr>
              <a:xfrm>
                <a:off x="2091046" y="5220969"/>
                <a:ext cx="5993436" cy="9727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TW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TW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zh-TW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smtClean="0">
                                      <a:latin typeface="Cambria Math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TW" b="0" i="1" smtClean="0"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zh-TW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smtClean="0">
                                      <a:latin typeface="Cambria Math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TW" b="0" i="1" smtClean="0">
                                      <a:latin typeface="Cambria Math"/>
                                    </a:rPr>
                                    <m:t>𝑞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TW" dirty="0" smtClean="0"/>
                  <a:t>=2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TW" i="1" dirty="0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func>
                                <m:funcPr>
                                  <m:ctrlPr>
                                    <a:rPr lang="en-US" altLang="zh-TW" i="1" dirty="0" smtClean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en-US" altLang="zh-TW" i="0" dirty="0" smtClean="0">
                                      <a:latin typeface="Cambria Math"/>
                                    </a:rPr>
                                    <m:t>c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TW" i="0" dirty="0" smtClean="0">
                                      <a:latin typeface="Cambria Math"/>
                                    </a:rPr>
                                    <m:t>os</m:t>
                                  </m:r>
                                </m:fName>
                                <m:e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zh-TW" altLang="en-US" b="0" i="1" dirty="0" smtClean="0">
                                      <a:latin typeface="Cambria Math"/>
                                    </a:rPr>
                                    <m:t>𝜃</m:t>
                                  </m:r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US" altLang="zh-TW" i="1" dirty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en-US" altLang="zh-TW" dirty="0">
                                      <a:latin typeface="Cambria Math"/>
                                    </a:rPr>
                                    <m:t>c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TW" dirty="0">
                                      <a:latin typeface="Cambria Math"/>
                                    </a:rPr>
                                    <m:t>os</m:t>
                                  </m:r>
                                </m:fName>
                                <m:e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zh-TW" altLang="en-US" i="1" dirty="0">
                                      <a:latin typeface="Cambria Math"/>
                                    </a:rPr>
                                    <m:t>𝜃</m:t>
                                  </m:r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TW" b="0" i="1" dirty="0" smtClean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TW" b="0" i="1" dirty="0" smtClean="0"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zh-TW" altLang="en-US" b="0" i="1" dirty="0" smtClean="0">
                                          <a:latin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en-US" altLang="zh-TW" b="0" i="1" dirty="0" smtClean="0">
                                          <a:latin typeface="Cambria Math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US" altLang="zh-TW" i="1" dirty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en-US" altLang="zh-TW" dirty="0">
                                      <a:latin typeface="Cambria Math"/>
                                    </a:rPr>
                                    <m:t>c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TW" dirty="0">
                                      <a:latin typeface="Cambria Math"/>
                                    </a:rPr>
                                    <m:t>os</m:t>
                                  </m:r>
                                </m:fName>
                                <m:e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zh-TW" altLang="en-US" i="1" dirty="0">
                                      <a:latin typeface="Cambria Math"/>
                                    </a:rPr>
                                    <m:t>𝜃</m:t>
                                  </m:r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altLang="zh-TW" i="1" dirty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TW" i="1" dirty="0"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zh-TW" altLang="en-US" i="1" dirty="0">
                                          <a:latin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en-US" altLang="zh-TW" i="1" dirty="0">
                                          <a:latin typeface="Cambria Math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func>
                            </m:e>
                          </m:mr>
                          <m:mr>
                            <m:e>
                              <m:func>
                                <m:funcPr>
                                  <m:ctrlPr>
                                    <a:rPr lang="en-US" altLang="zh-TW" i="1" dirty="0" smtClean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a:rPr lang="en-US" altLang="zh-TW" b="0" i="0" dirty="0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TW" i="0" dirty="0" smtClean="0">
                                      <a:latin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zh-TW" altLang="en-US" i="1" dirty="0">
                                      <a:latin typeface="Cambria Math"/>
                                    </a:rPr>
                                    <m:t>𝜃</m:t>
                                  </m:r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US" altLang="zh-TW" i="1" dirty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a:rPr lang="en-US" altLang="zh-TW" dirty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TW" dirty="0">
                                      <a:latin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zh-TW" altLang="en-US" i="1" dirty="0">
                                      <a:latin typeface="Cambria Math"/>
                                    </a:rPr>
                                    <m:t>𝜃</m:t>
                                  </m:r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TW" i="1" dirty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TW" i="1" dirty="0"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zh-TW" altLang="en-US" i="1" dirty="0">
                                          <a:latin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en-US" altLang="zh-TW" i="1" dirty="0">
                                          <a:latin typeface="Cambria Math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US" altLang="zh-TW" i="1" dirty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zh-TW" dirty="0">
                                      <a:latin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zh-TW" altLang="en-US" i="1" dirty="0">
                                      <a:latin typeface="Cambria Math"/>
                                    </a:rPr>
                                    <m:t>𝜃</m:t>
                                  </m:r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TW" i="1" dirty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TW" i="1" dirty="0"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zh-TW" altLang="en-US" i="1" dirty="0">
                                          <a:latin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en-US" altLang="zh-TW" i="1" dirty="0">
                                          <a:latin typeface="Cambria Math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func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TW" i="1" dirty="0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b="0" i="1" dirty="0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altLang="zh-TW" b="0" i="1" dirty="0" smtClean="0">
                                  <a:latin typeface="Cambria Math"/>
                                </a:rPr>
                                <m:t>𝑖𝑔𝑛</m:t>
                              </m:r>
                              <m:r>
                                <a:rPr lang="en-US" altLang="zh-TW" b="0" i="1" dirty="0" smtClean="0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TW" b="0" i="1" dirty="0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  <m:sub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𝑎𝑠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altLang="zh-TW" b="0" i="1" dirty="0" smtClean="0">
                                  <a:latin typeface="Cambria Math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i="1" dirty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altLang="zh-TW" i="1" dirty="0">
                                  <a:latin typeface="Cambria Math"/>
                                </a:rPr>
                                <m:t>𝑖𝑔𝑛</m:t>
                              </m:r>
                              <m:r>
                                <a:rPr lang="en-US" altLang="zh-TW" i="1" dirty="0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TW" i="1" dirty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  <m:sub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𝑏</m:t>
                                  </m:r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altLang="zh-TW" i="1" dirty="0">
                                  <a:latin typeface="Cambria Math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i="1" dirty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altLang="zh-TW" i="1" dirty="0">
                                  <a:latin typeface="Cambria Math"/>
                                </a:rPr>
                                <m:t>𝑖𝑔𝑛</m:t>
                              </m:r>
                              <m:r>
                                <a:rPr lang="en-US" altLang="zh-TW" i="1" dirty="0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TW" i="1" dirty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  <m:sub>
                                  <m:r>
                                    <a:rPr lang="en-US" altLang="zh-TW" b="0" i="1" dirty="0" smtClean="0">
                                      <a:latin typeface="Cambria Math"/>
                                    </a:rPr>
                                    <m:t>𝑐</m:t>
                                  </m:r>
                                  <m:r>
                                    <a:rPr lang="en-US" altLang="zh-TW" i="1" dirty="0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altLang="zh-TW" i="1" dirty="0">
                                  <a:latin typeface="Cambria Math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0" name="文字方塊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1046" y="5220969"/>
                <a:ext cx="5993436" cy="97270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物件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496781"/>
              </p:ext>
            </p:extLst>
          </p:nvPr>
        </p:nvGraphicFramePr>
        <p:xfrm>
          <a:off x="1771482" y="1232546"/>
          <a:ext cx="5131430" cy="1631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3" name="方程式" r:id="rId7" imgW="2197080" imgH="698400" progId="Equation.3">
                  <p:embed/>
                </p:oleObj>
              </mc:Choice>
              <mc:Fallback>
                <p:oleObj name="方程式" r:id="rId7" imgW="2197080" imgH="698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71482" y="1232546"/>
                        <a:ext cx="5131430" cy="1631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物件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933057"/>
              </p:ext>
            </p:extLst>
          </p:nvPr>
        </p:nvGraphicFramePr>
        <p:xfrm>
          <a:off x="2510382" y="2929800"/>
          <a:ext cx="4189184" cy="889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4" name="方程式" r:id="rId9" imgW="1854000" imgH="393480" progId="Equation.3">
                  <p:embed/>
                </p:oleObj>
              </mc:Choice>
              <mc:Fallback>
                <p:oleObj name="方程式" r:id="rId9" imgW="18540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10382" y="2929800"/>
                        <a:ext cx="4189184" cy="8894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950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7873</TotalTime>
  <Words>9701</Words>
  <Application>Microsoft Office PowerPoint</Application>
  <PresentationFormat>如螢幕大小 (4:3)</PresentationFormat>
  <Paragraphs>1950</Paragraphs>
  <Slides>140</Slides>
  <Notes>8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140</vt:i4>
      </vt:variant>
    </vt:vector>
  </HeadingPairs>
  <TitlesOfParts>
    <vt:vector size="143" baseType="lpstr">
      <vt:lpstr>Office 佈景主題</vt:lpstr>
      <vt:lpstr>方程式</vt:lpstr>
      <vt:lpstr>Equation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PMSM Model Considering Dead-time</vt:lpstr>
      <vt:lpstr>Rs Estimation with Adaptive Iteration</vt:lpstr>
      <vt:lpstr>PowerPoint 簡報</vt:lpstr>
      <vt:lpstr>PowerPoint 簡報</vt:lpstr>
      <vt:lpstr>Ld and Lq Estimation with Adaptive Iteration</vt:lpstr>
      <vt:lpstr>PowerPoint 簡報</vt:lpstr>
      <vt:lpstr>PowerPoint 簡報</vt:lpstr>
      <vt:lpstr>PowerPoint 簡報</vt:lpstr>
      <vt:lpstr>Ѱm Estimation with Adaptive Iteration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acer</dc:creator>
  <cp:lastModifiedBy>acer</cp:lastModifiedBy>
  <cp:revision>511</cp:revision>
  <dcterms:created xsi:type="dcterms:W3CDTF">2017-12-02T04:13:44Z</dcterms:created>
  <dcterms:modified xsi:type="dcterms:W3CDTF">2018-07-16T12:38:08Z</dcterms:modified>
</cp:coreProperties>
</file>