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3"/>
  </p:notesMasterIdLst>
  <p:sldIdLst>
    <p:sldId id="350" r:id="rId2"/>
    <p:sldId id="256" r:id="rId3"/>
    <p:sldId id="445" r:id="rId4"/>
    <p:sldId id="446" r:id="rId5"/>
    <p:sldId id="447" r:id="rId6"/>
    <p:sldId id="448" r:id="rId7"/>
    <p:sldId id="449" r:id="rId8"/>
    <p:sldId id="450" r:id="rId9"/>
    <p:sldId id="451" r:id="rId10"/>
    <p:sldId id="452" r:id="rId11"/>
    <p:sldId id="453" r:id="rId12"/>
    <p:sldId id="454" r:id="rId13"/>
    <p:sldId id="455" r:id="rId14"/>
    <p:sldId id="456" r:id="rId15"/>
    <p:sldId id="439" r:id="rId16"/>
    <p:sldId id="320" r:id="rId17"/>
    <p:sldId id="305" r:id="rId18"/>
    <p:sldId id="444" r:id="rId19"/>
    <p:sldId id="440" r:id="rId20"/>
    <p:sldId id="441" r:id="rId21"/>
    <p:sldId id="442" r:id="rId22"/>
    <p:sldId id="457" r:id="rId23"/>
    <p:sldId id="458" r:id="rId24"/>
    <p:sldId id="459" r:id="rId25"/>
    <p:sldId id="460" r:id="rId26"/>
    <p:sldId id="461" r:id="rId27"/>
    <p:sldId id="376" r:id="rId28"/>
    <p:sldId id="377" r:id="rId29"/>
    <p:sldId id="378" r:id="rId30"/>
    <p:sldId id="323" r:id="rId31"/>
    <p:sldId id="322" r:id="rId32"/>
    <p:sldId id="324" r:id="rId33"/>
    <p:sldId id="325" r:id="rId34"/>
    <p:sldId id="326" r:id="rId35"/>
    <p:sldId id="327" r:id="rId36"/>
    <p:sldId id="462" r:id="rId37"/>
    <p:sldId id="257" r:id="rId38"/>
    <p:sldId id="264" r:id="rId39"/>
    <p:sldId id="276" r:id="rId40"/>
    <p:sldId id="277" r:id="rId41"/>
    <p:sldId id="280" r:id="rId42"/>
    <p:sldId id="279" r:id="rId43"/>
    <p:sldId id="281" r:id="rId44"/>
    <p:sldId id="282" r:id="rId45"/>
    <p:sldId id="283" r:id="rId46"/>
    <p:sldId id="261" r:id="rId47"/>
    <p:sldId id="262" r:id="rId48"/>
    <p:sldId id="263" r:id="rId49"/>
    <p:sldId id="286" r:id="rId50"/>
    <p:sldId id="295" r:id="rId51"/>
    <p:sldId id="382" r:id="rId52"/>
    <p:sldId id="328" r:id="rId53"/>
    <p:sldId id="379" r:id="rId54"/>
    <p:sldId id="331" r:id="rId55"/>
    <p:sldId id="383" r:id="rId56"/>
    <p:sldId id="380" r:id="rId57"/>
    <p:sldId id="381" r:id="rId58"/>
    <p:sldId id="384" r:id="rId59"/>
    <p:sldId id="267" r:id="rId60"/>
    <p:sldId id="258" r:id="rId61"/>
    <p:sldId id="269" r:id="rId62"/>
    <p:sldId id="272" r:id="rId63"/>
    <p:sldId id="270" r:id="rId64"/>
    <p:sldId id="271" r:id="rId65"/>
    <p:sldId id="400" r:id="rId66"/>
    <p:sldId id="284" r:id="rId67"/>
    <p:sldId id="351" r:id="rId68"/>
    <p:sldId id="354" r:id="rId69"/>
    <p:sldId id="355" r:id="rId70"/>
    <p:sldId id="285" r:id="rId71"/>
    <p:sldId id="352" r:id="rId72"/>
    <p:sldId id="353" r:id="rId73"/>
    <p:sldId id="340" r:id="rId74"/>
    <p:sldId id="341" r:id="rId75"/>
    <p:sldId id="401" r:id="rId76"/>
    <p:sldId id="404" r:id="rId77"/>
    <p:sldId id="343" r:id="rId78"/>
    <p:sldId id="403" r:id="rId79"/>
    <p:sldId id="288" r:id="rId80"/>
    <p:sldId id="289" r:id="rId81"/>
    <p:sldId id="290" r:id="rId82"/>
    <p:sldId id="357" r:id="rId83"/>
    <p:sldId id="358" r:id="rId84"/>
    <p:sldId id="356" r:id="rId85"/>
    <p:sldId id="349" r:id="rId86"/>
    <p:sldId id="345" r:id="rId87"/>
    <p:sldId id="346" r:id="rId88"/>
    <p:sldId id="397" r:id="rId89"/>
    <p:sldId id="398" r:id="rId90"/>
    <p:sldId id="399" r:id="rId91"/>
    <p:sldId id="405" r:id="rId92"/>
    <p:sldId id="423" r:id="rId93"/>
    <p:sldId id="424" r:id="rId94"/>
    <p:sldId id="425" r:id="rId95"/>
    <p:sldId id="426" r:id="rId96"/>
    <p:sldId id="427" r:id="rId97"/>
    <p:sldId id="428" r:id="rId98"/>
    <p:sldId id="429" r:id="rId99"/>
    <p:sldId id="421" r:id="rId100"/>
    <p:sldId id="422" r:id="rId101"/>
    <p:sldId id="419" r:id="rId102"/>
    <p:sldId id="420" r:id="rId103"/>
    <p:sldId id="412" r:id="rId104"/>
    <p:sldId id="413" r:id="rId105"/>
    <p:sldId id="414" r:id="rId106"/>
    <p:sldId id="415" r:id="rId107"/>
    <p:sldId id="416" r:id="rId108"/>
    <p:sldId id="372" r:id="rId109"/>
    <p:sldId id="385" r:id="rId110"/>
    <p:sldId id="386" r:id="rId111"/>
    <p:sldId id="387" r:id="rId112"/>
    <p:sldId id="388" r:id="rId113"/>
    <p:sldId id="389" r:id="rId114"/>
    <p:sldId id="373" r:id="rId115"/>
    <p:sldId id="390" r:id="rId116"/>
    <p:sldId id="391" r:id="rId117"/>
    <p:sldId id="393" r:id="rId118"/>
    <p:sldId id="394" r:id="rId119"/>
    <p:sldId id="395" r:id="rId120"/>
    <p:sldId id="396" r:id="rId121"/>
    <p:sldId id="344" r:id="rId12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34" autoAdjust="0"/>
  </p:normalViewPr>
  <p:slideViewPr>
    <p:cSldViewPr snapToGrid="0">
      <p:cViewPr>
        <p:scale>
          <a:sx n="90" d="100"/>
          <a:sy n="90" d="100"/>
        </p:scale>
        <p:origin x="-1234" y="22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70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6.wmf"/><Relationship Id="rId13" Type="http://schemas.openxmlformats.org/officeDocument/2006/relationships/image" Target="../media/image201.wmf"/><Relationship Id="rId3" Type="http://schemas.openxmlformats.org/officeDocument/2006/relationships/image" Target="../media/image191.wmf"/><Relationship Id="rId7" Type="http://schemas.openxmlformats.org/officeDocument/2006/relationships/image" Target="../media/image195.wmf"/><Relationship Id="rId12" Type="http://schemas.openxmlformats.org/officeDocument/2006/relationships/image" Target="../media/image200.wmf"/><Relationship Id="rId2" Type="http://schemas.openxmlformats.org/officeDocument/2006/relationships/image" Target="../media/image190.wmf"/><Relationship Id="rId1" Type="http://schemas.openxmlformats.org/officeDocument/2006/relationships/image" Target="../media/image189.wmf"/><Relationship Id="rId6" Type="http://schemas.openxmlformats.org/officeDocument/2006/relationships/image" Target="../media/image194.wmf"/><Relationship Id="rId11" Type="http://schemas.openxmlformats.org/officeDocument/2006/relationships/image" Target="../media/image199.wmf"/><Relationship Id="rId5" Type="http://schemas.openxmlformats.org/officeDocument/2006/relationships/image" Target="../media/image193.wmf"/><Relationship Id="rId15" Type="http://schemas.openxmlformats.org/officeDocument/2006/relationships/image" Target="../media/image203.wmf"/><Relationship Id="rId10" Type="http://schemas.openxmlformats.org/officeDocument/2006/relationships/image" Target="../media/image198.wmf"/><Relationship Id="rId4" Type="http://schemas.openxmlformats.org/officeDocument/2006/relationships/image" Target="../media/image192.wmf"/><Relationship Id="rId9" Type="http://schemas.openxmlformats.org/officeDocument/2006/relationships/image" Target="../media/image197.wmf"/><Relationship Id="rId14" Type="http://schemas.openxmlformats.org/officeDocument/2006/relationships/image" Target="../media/image202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wmf"/><Relationship Id="rId1" Type="http://schemas.openxmlformats.org/officeDocument/2006/relationships/image" Target="../media/image219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8.wmf"/><Relationship Id="rId3" Type="http://schemas.openxmlformats.org/officeDocument/2006/relationships/image" Target="../media/image223.wmf"/><Relationship Id="rId7" Type="http://schemas.openxmlformats.org/officeDocument/2006/relationships/image" Target="../media/image227.wmf"/><Relationship Id="rId2" Type="http://schemas.openxmlformats.org/officeDocument/2006/relationships/image" Target="../media/image222.wmf"/><Relationship Id="rId1" Type="http://schemas.openxmlformats.org/officeDocument/2006/relationships/image" Target="../media/image221.wmf"/><Relationship Id="rId6" Type="http://schemas.openxmlformats.org/officeDocument/2006/relationships/image" Target="../media/image226.wmf"/><Relationship Id="rId11" Type="http://schemas.openxmlformats.org/officeDocument/2006/relationships/image" Target="../media/image231.wmf"/><Relationship Id="rId5" Type="http://schemas.openxmlformats.org/officeDocument/2006/relationships/image" Target="../media/image225.wmf"/><Relationship Id="rId10" Type="http://schemas.openxmlformats.org/officeDocument/2006/relationships/image" Target="../media/image230.wmf"/><Relationship Id="rId4" Type="http://schemas.openxmlformats.org/officeDocument/2006/relationships/image" Target="../media/image224.wmf"/><Relationship Id="rId9" Type="http://schemas.openxmlformats.org/officeDocument/2006/relationships/image" Target="../media/image229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9.wmf"/><Relationship Id="rId13" Type="http://schemas.openxmlformats.org/officeDocument/2006/relationships/image" Target="../media/image244.wmf"/><Relationship Id="rId3" Type="http://schemas.openxmlformats.org/officeDocument/2006/relationships/image" Target="../media/image234.wmf"/><Relationship Id="rId7" Type="http://schemas.openxmlformats.org/officeDocument/2006/relationships/image" Target="../media/image238.wmf"/><Relationship Id="rId12" Type="http://schemas.openxmlformats.org/officeDocument/2006/relationships/image" Target="../media/image243.wmf"/><Relationship Id="rId17" Type="http://schemas.openxmlformats.org/officeDocument/2006/relationships/image" Target="../media/image247.wmf"/><Relationship Id="rId2" Type="http://schemas.openxmlformats.org/officeDocument/2006/relationships/image" Target="../media/image233.wmf"/><Relationship Id="rId16" Type="http://schemas.openxmlformats.org/officeDocument/2006/relationships/image" Target="../media/image246.wmf"/><Relationship Id="rId1" Type="http://schemas.openxmlformats.org/officeDocument/2006/relationships/image" Target="../media/image232.wmf"/><Relationship Id="rId6" Type="http://schemas.openxmlformats.org/officeDocument/2006/relationships/image" Target="../media/image237.wmf"/><Relationship Id="rId11" Type="http://schemas.openxmlformats.org/officeDocument/2006/relationships/image" Target="../media/image242.wmf"/><Relationship Id="rId5" Type="http://schemas.openxmlformats.org/officeDocument/2006/relationships/image" Target="../media/image236.wmf"/><Relationship Id="rId15" Type="http://schemas.openxmlformats.org/officeDocument/2006/relationships/image" Target="../media/image167.wmf"/><Relationship Id="rId10" Type="http://schemas.openxmlformats.org/officeDocument/2006/relationships/image" Target="../media/image241.wmf"/><Relationship Id="rId4" Type="http://schemas.openxmlformats.org/officeDocument/2006/relationships/image" Target="../media/image235.wmf"/><Relationship Id="rId9" Type="http://schemas.openxmlformats.org/officeDocument/2006/relationships/image" Target="../media/image240.wmf"/><Relationship Id="rId14" Type="http://schemas.openxmlformats.org/officeDocument/2006/relationships/image" Target="../media/image245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wmf"/><Relationship Id="rId2" Type="http://schemas.openxmlformats.org/officeDocument/2006/relationships/image" Target="../media/image251.wmf"/><Relationship Id="rId1" Type="http://schemas.openxmlformats.org/officeDocument/2006/relationships/image" Target="../media/image250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6.wmf"/><Relationship Id="rId2" Type="http://schemas.openxmlformats.org/officeDocument/2006/relationships/image" Target="../media/image265.wmf"/><Relationship Id="rId1" Type="http://schemas.openxmlformats.org/officeDocument/2006/relationships/image" Target="../media/image264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7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4.wmf"/><Relationship Id="rId13" Type="http://schemas.openxmlformats.org/officeDocument/2006/relationships/image" Target="../media/image289.wmf"/><Relationship Id="rId3" Type="http://schemas.openxmlformats.org/officeDocument/2006/relationships/image" Target="../media/image279.wmf"/><Relationship Id="rId7" Type="http://schemas.openxmlformats.org/officeDocument/2006/relationships/image" Target="../media/image283.wmf"/><Relationship Id="rId12" Type="http://schemas.openxmlformats.org/officeDocument/2006/relationships/image" Target="../media/image288.wmf"/><Relationship Id="rId2" Type="http://schemas.openxmlformats.org/officeDocument/2006/relationships/image" Target="../media/image278.wmf"/><Relationship Id="rId1" Type="http://schemas.openxmlformats.org/officeDocument/2006/relationships/image" Target="../media/image277.wmf"/><Relationship Id="rId6" Type="http://schemas.openxmlformats.org/officeDocument/2006/relationships/image" Target="../media/image282.wmf"/><Relationship Id="rId11" Type="http://schemas.openxmlformats.org/officeDocument/2006/relationships/image" Target="../media/image287.wmf"/><Relationship Id="rId5" Type="http://schemas.openxmlformats.org/officeDocument/2006/relationships/image" Target="../media/image281.wmf"/><Relationship Id="rId10" Type="http://schemas.openxmlformats.org/officeDocument/2006/relationships/image" Target="../media/image286.wmf"/><Relationship Id="rId4" Type="http://schemas.openxmlformats.org/officeDocument/2006/relationships/image" Target="../media/image280.wmf"/><Relationship Id="rId9" Type="http://schemas.openxmlformats.org/officeDocument/2006/relationships/image" Target="../media/image285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2.wmf"/><Relationship Id="rId2" Type="http://schemas.openxmlformats.org/officeDocument/2006/relationships/image" Target="../media/image291.wmf"/><Relationship Id="rId1" Type="http://schemas.openxmlformats.org/officeDocument/2006/relationships/image" Target="../media/image290.wmf"/><Relationship Id="rId6" Type="http://schemas.openxmlformats.org/officeDocument/2006/relationships/image" Target="NULL"/><Relationship Id="rId5" Type="http://schemas.openxmlformats.org/officeDocument/2006/relationships/image" Target="../media/image294.wmf"/><Relationship Id="rId4" Type="http://schemas.openxmlformats.org/officeDocument/2006/relationships/image" Target="../media/image293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7.wmf"/><Relationship Id="rId2" Type="http://schemas.openxmlformats.org/officeDocument/2006/relationships/image" Target="../media/image296.wmf"/><Relationship Id="rId1" Type="http://schemas.openxmlformats.org/officeDocument/2006/relationships/image" Target="../media/image295.wmf"/><Relationship Id="rId6" Type="http://schemas.openxmlformats.org/officeDocument/2006/relationships/image" Target="../media/image300.wmf"/><Relationship Id="rId5" Type="http://schemas.openxmlformats.org/officeDocument/2006/relationships/image" Target="../media/image299.wmf"/><Relationship Id="rId4" Type="http://schemas.openxmlformats.org/officeDocument/2006/relationships/image" Target="../media/image29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4.wmf"/><Relationship Id="rId3" Type="http://schemas.openxmlformats.org/officeDocument/2006/relationships/image" Target="../media/image238.wmf"/><Relationship Id="rId7" Type="http://schemas.openxmlformats.org/officeDocument/2006/relationships/image" Target="../media/image242.wmf"/><Relationship Id="rId2" Type="http://schemas.openxmlformats.org/officeDocument/2006/relationships/image" Target="../media/image237.wmf"/><Relationship Id="rId1" Type="http://schemas.openxmlformats.org/officeDocument/2006/relationships/image" Target="../media/image303.wmf"/><Relationship Id="rId6" Type="http://schemas.openxmlformats.org/officeDocument/2006/relationships/image" Target="../media/image306.wmf"/><Relationship Id="rId11" Type="http://schemas.openxmlformats.org/officeDocument/2006/relationships/image" Target="../media/image246.wmf"/><Relationship Id="rId5" Type="http://schemas.openxmlformats.org/officeDocument/2006/relationships/image" Target="../media/image305.wmf"/><Relationship Id="rId10" Type="http://schemas.openxmlformats.org/officeDocument/2006/relationships/image" Target="../media/image307.wmf"/><Relationship Id="rId4" Type="http://schemas.openxmlformats.org/officeDocument/2006/relationships/image" Target="../media/image304.wmf"/><Relationship Id="rId9" Type="http://schemas.openxmlformats.org/officeDocument/2006/relationships/image" Target="../media/image245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2.wmf"/><Relationship Id="rId2" Type="http://schemas.openxmlformats.org/officeDocument/2006/relationships/image" Target="../media/image291.wmf"/><Relationship Id="rId1" Type="http://schemas.openxmlformats.org/officeDocument/2006/relationships/image" Target="../media/image290.wmf"/><Relationship Id="rId6" Type="http://schemas.openxmlformats.org/officeDocument/2006/relationships/image" Target="../media/image160.wmf"/><Relationship Id="rId5" Type="http://schemas.openxmlformats.org/officeDocument/2006/relationships/image" Target="../media/image175.wmf"/><Relationship Id="rId4" Type="http://schemas.openxmlformats.org/officeDocument/2006/relationships/image" Target="../media/image29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3" Type="http://schemas.openxmlformats.org/officeDocument/2006/relationships/image" Target="../media/image99.wmf"/><Relationship Id="rId7" Type="http://schemas.openxmlformats.org/officeDocument/2006/relationships/image" Target="../media/image103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Relationship Id="rId6" Type="http://schemas.openxmlformats.org/officeDocument/2006/relationships/image" Target="../media/image102.wmf"/><Relationship Id="rId5" Type="http://schemas.openxmlformats.org/officeDocument/2006/relationships/image" Target="../media/image101.wmf"/><Relationship Id="rId10" Type="http://schemas.openxmlformats.org/officeDocument/2006/relationships/image" Target="../media/image106.wmf"/><Relationship Id="rId4" Type="http://schemas.openxmlformats.org/officeDocument/2006/relationships/image" Target="../media/image100.wmf"/><Relationship Id="rId9" Type="http://schemas.openxmlformats.org/officeDocument/2006/relationships/image" Target="../media/image10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wmf"/><Relationship Id="rId2" Type="http://schemas.openxmlformats.org/officeDocument/2006/relationships/image" Target="../media/image140.wmf"/><Relationship Id="rId1" Type="http://schemas.openxmlformats.org/officeDocument/2006/relationships/image" Target="../media/image139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wmf"/><Relationship Id="rId3" Type="http://schemas.openxmlformats.org/officeDocument/2006/relationships/image" Target="../media/image144.wmf"/><Relationship Id="rId7" Type="http://schemas.openxmlformats.org/officeDocument/2006/relationships/image" Target="../media/image148.wmf"/><Relationship Id="rId2" Type="http://schemas.openxmlformats.org/officeDocument/2006/relationships/image" Target="../media/image143.wmf"/><Relationship Id="rId1" Type="http://schemas.openxmlformats.org/officeDocument/2006/relationships/image" Target="../media/image142.wmf"/><Relationship Id="rId6" Type="http://schemas.openxmlformats.org/officeDocument/2006/relationships/image" Target="../media/image147.wmf"/><Relationship Id="rId5" Type="http://schemas.openxmlformats.org/officeDocument/2006/relationships/image" Target="../media/image146.wmf"/><Relationship Id="rId4" Type="http://schemas.openxmlformats.org/officeDocument/2006/relationships/image" Target="../media/image14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wmf"/><Relationship Id="rId7" Type="http://schemas.openxmlformats.org/officeDocument/2006/relationships/image" Target="../media/image156.wmf"/><Relationship Id="rId2" Type="http://schemas.openxmlformats.org/officeDocument/2006/relationships/image" Target="../media/image151.wmf"/><Relationship Id="rId1" Type="http://schemas.openxmlformats.org/officeDocument/2006/relationships/image" Target="../media/image150.wmf"/><Relationship Id="rId6" Type="http://schemas.openxmlformats.org/officeDocument/2006/relationships/image" Target="../media/image155.wmf"/><Relationship Id="rId5" Type="http://schemas.openxmlformats.org/officeDocument/2006/relationships/image" Target="../media/image154.wmf"/><Relationship Id="rId4" Type="http://schemas.openxmlformats.org/officeDocument/2006/relationships/image" Target="../media/image153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wmf"/><Relationship Id="rId13" Type="http://schemas.openxmlformats.org/officeDocument/2006/relationships/image" Target="../media/image169.wmf"/><Relationship Id="rId3" Type="http://schemas.openxmlformats.org/officeDocument/2006/relationships/image" Target="../media/image159.wmf"/><Relationship Id="rId7" Type="http://schemas.openxmlformats.org/officeDocument/2006/relationships/image" Target="../media/image163.wmf"/><Relationship Id="rId12" Type="http://schemas.openxmlformats.org/officeDocument/2006/relationships/image" Target="../media/image168.wmf"/><Relationship Id="rId17" Type="http://schemas.openxmlformats.org/officeDocument/2006/relationships/image" Target="../media/image173.wmf"/><Relationship Id="rId2" Type="http://schemas.openxmlformats.org/officeDocument/2006/relationships/image" Target="../media/image158.wmf"/><Relationship Id="rId16" Type="http://schemas.openxmlformats.org/officeDocument/2006/relationships/image" Target="../media/image172.wmf"/><Relationship Id="rId1" Type="http://schemas.openxmlformats.org/officeDocument/2006/relationships/image" Target="../media/image157.wmf"/><Relationship Id="rId6" Type="http://schemas.openxmlformats.org/officeDocument/2006/relationships/image" Target="../media/image162.wmf"/><Relationship Id="rId11" Type="http://schemas.openxmlformats.org/officeDocument/2006/relationships/image" Target="../media/image167.wmf"/><Relationship Id="rId5" Type="http://schemas.openxmlformats.org/officeDocument/2006/relationships/image" Target="../media/image161.wmf"/><Relationship Id="rId15" Type="http://schemas.openxmlformats.org/officeDocument/2006/relationships/image" Target="../media/image171.wmf"/><Relationship Id="rId10" Type="http://schemas.openxmlformats.org/officeDocument/2006/relationships/image" Target="../media/image166.wmf"/><Relationship Id="rId4" Type="http://schemas.openxmlformats.org/officeDocument/2006/relationships/image" Target="../media/image160.wmf"/><Relationship Id="rId9" Type="http://schemas.openxmlformats.org/officeDocument/2006/relationships/image" Target="../media/image165.wmf"/><Relationship Id="rId14" Type="http://schemas.openxmlformats.org/officeDocument/2006/relationships/image" Target="../media/image170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wmf"/><Relationship Id="rId13" Type="http://schemas.openxmlformats.org/officeDocument/2006/relationships/image" Target="../media/image184.wmf"/><Relationship Id="rId3" Type="http://schemas.openxmlformats.org/officeDocument/2006/relationships/image" Target="../media/image176.wmf"/><Relationship Id="rId7" Type="http://schemas.openxmlformats.org/officeDocument/2006/relationships/image" Target="../media/image179.wmf"/><Relationship Id="rId12" Type="http://schemas.openxmlformats.org/officeDocument/2006/relationships/image" Target="../media/image183.wmf"/><Relationship Id="rId17" Type="http://schemas.openxmlformats.org/officeDocument/2006/relationships/image" Target="../media/image188.wmf"/><Relationship Id="rId2" Type="http://schemas.openxmlformats.org/officeDocument/2006/relationships/image" Target="../media/image175.wmf"/><Relationship Id="rId16" Type="http://schemas.openxmlformats.org/officeDocument/2006/relationships/image" Target="../media/image187.wmf"/><Relationship Id="rId1" Type="http://schemas.openxmlformats.org/officeDocument/2006/relationships/image" Target="../media/image174.wmf"/><Relationship Id="rId6" Type="http://schemas.openxmlformats.org/officeDocument/2006/relationships/image" Target="../media/image178.wmf"/><Relationship Id="rId11" Type="http://schemas.openxmlformats.org/officeDocument/2006/relationships/image" Target="../media/image182.wmf"/><Relationship Id="rId5" Type="http://schemas.openxmlformats.org/officeDocument/2006/relationships/image" Target="../media/image177.wmf"/><Relationship Id="rId15" Type="http://schemas.openxmlformats.org/officeDocument/2006/relationships/image" Target="../media/image186.wmf"/><Relationship Id="rId10" Type="http://schemas.openxmlformats.org/officeDocument/2006/relationships/image" Target="../media/image167.wmf"/><Relationship Id="rId4" Type="http://schemas.openxmlformats.org/officeDocument/2006/relationships/image" Target="../media/image160.wmf"/><Relationship Id="rId9" Type="http://schemas.openxmlformats.org/officeDocument/2006/relationships/image" Target="../media/image181.wmf"/><Relationship Id="rId14" Type="http://schemas.openxmlformats.org/officeDocument/2006/relationships/image" Target="../media/image18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111E9A-0363-4927-9ED0-6F6C770A9E81}" type="datetimeFigureOut">
              <a:rPr lang="zh-TW" altLang="en-US" smtClean="0"/>
              <a:t>2018/2/5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A0FBC2-D6FD-479D-85EA-1A1B566679F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3835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3F061-94EA-4EF6-8FC3-10F78CBF55A5}" type="datetime1">
              <a:rPr lang="zh-TW" altLang="en-US" smtClean="0"/>
              <a:t>2018/2/5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5584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EBFF-0E01-4E6C-8E07-F7F75F11207E}" type="datetime1">
              <a:rPr lang="zh-TW" altLang="en-US" smtClean="0"/>
              <a:t>2018/2/5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9865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60EC9-1093-4EDE-9BDE-1EB458E6501C}" type="datetime1">
              <a:rPr lang="zh-TW" altLang="en-US" smtClean="0"/>
              <a:t>2018/2/5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27026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7FBFD-38AC-4F72-8D3C-0F2881BB2C44}" type="datetime1">
              <a:rPr lang="zh-TW" altLang="en-US" smtClean="0"/>
              <a:t>2018/2/5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60944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E61C9-69FB-4C91-9BE9-E160EBFA39CD}" type="datetime1">
              <a:rPr lang="zh-TW" altLang="en-US" smtClean="0"/>
              <a:t>2018/2/5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35897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7CE36-11AB-4B98-BB89-F17FD61FAB02}" type="datetime1">
              <a:rPr lang="zh-TW" altLang="en-US" smtClean="0"/>
              <a:t>2018/2/5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4917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959DA-14C5-4CEA-AA2D-53C1CCD8AB98}" type="datetime1">
              <a:rPr lang="zh-TW" altLang="en-US" smtClean="0"/>
              <a:t>2018/2/5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44245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4A67D-3EDB-4F07-999D-9D39E3C60DBF}" type="datetime1">
              <a:rPr lang="zh-TW" altLang="en-US" smtClean="0"/>
              <a:t>2018/2/5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38222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AF957-8DD7-4719-97BB-4350604CED75}" type="datetime1">
              <a:rPr lang="zh-TW" altLang="en-US" smtClean="0"/>
              <a:t>2018/2/5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2602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0B7AF-4F35-4444-B633-346DCD0B73F4}" type="datetime1">
              <a:rPr lang="zh-TW" altLang="en-US" smtClean="0"/>
              <a:t>2018/2/5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3382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54BCD-4FAC-44B0-8D6F-8331099A9DCF}" type="datetime1">
              <a:rPr lang="zh-TW" altLang="en-US" smtClean="0"/>
              <a:t>2018/2/5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02399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BBDBD-EAB9-4B65-A56A-50772BE8F19C}" type="datetime1">
              <a:rPr lang="zh-TW" altLang="en-US" smtClean="0"/>
              <a:t>2018/2/5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C8024-29D2-45F6-9AA1-0CA716D7BC8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9062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9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1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2.jp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3.pn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4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5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6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630.bin"/><Relationship Id="rId18" Type="http://schemas.openxmlformats.org/officeDocument/2006/relationships/image" Target="NULL"/><Relationship Id="rId26" Type="http://schemas.openxmlformats.org/officeDocument/2006/relationships/image" Target="NULL"/><Relationship Id="rId39" Type="http://schemas.openxmlformats.org/officeDocument/2006/relationships/oleObject" Target="../embeddings/oleObject141.bin"/><Relationship Id="rId21" Type="http://schemas.openxmlformats.org/officeDocument/2006/relationships/oleObject" Target="../embeddings/oleObject1650.bin"/><Relationship Id="rId34" Type="http://schemas.openxmlformats.org/officeDocument/2006/relationships/image" Target="NULL"/><Relationship Id="rId42" Type="http://schemas.openxmlformats.org/officeDocument/2006/relationships/image" Target="NULL"/><Relationship Id="rId47" Type="http://schemas.openxmlformats.org/officeDocument/2006/relationships/oleObject" Target="../embeddings/oleObject143.bin"/><Relationship Id="rId50" Type="http://schemas.openxmlformats.org/officeDocument/2006/relationships/image" Target="NULL"/><Relationship Id="rId55" Type="http://schemas.openxmlformats.org/officeDocument/2006/relationships/image" Target="../media/image2760.png"/><Relationship Id="rId63" Type="http://schemas.openxmlformats.org/officeDocument/2006/relationships/image" Target="../media/image2670.png"/><Relationship Id="rId68" Type="http://schemas.openxmlformats.org/officeDocument/2006/relationships/image" Target="../media/image2720.png"/><Relationship Id="rId7" Type="http://schemas.openxmlformats.org/officeDocument/2006/relationships/oleObject" Target="../embeddings/oleObject13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80.wmf"/><Relationship Id="rId29" Type="http://schemas.openxmlformats.org/officeDocument/2006/relationships/oleObject" Target="../embeddings/oleObject1670.bin"/><Relationship Id="rId1" Type="http://schemas.openxmlformats.org/officeDocument/2006/relationships/vmlDrawing" Target="../drawings/vmlDrawing17.vml"/><Relationship Id="rId6" Type="http://schemas.openxmlformats.org/officeDocument/2006/relationships/image" Target="NULL"/><Relationship Id="rId11" Type="http://schemas.openxmlformats.org/officeDocument/2006/relationships/oleObject" Target="../embeddings/oleObject134.bin"/><Relationship Id="rId24" Type="http://schemas.openxmlformats.org/officeDocument/2006/relationships/image" Target="../media/image282.wmf"/><Relationship Id="rId32" Type="http://schemas.openxmlformats.org/officeDocument/2006/relationships/image" Target="../media/image284.wmf"/><Relationship Id="rId37" Type="http://schemas.openxmlformats.org/officeDocument/2006/relationships/oleObject" Target="../embeddings/oleObject1690.bin"/><Relationship Id="rId40" Type="http://schemas.openxmlformats.org/officeDocument/2006/relationships/image" Target="../media/image286.wmf"/><Relationship Id="rId45" Type="http://schemas.openxmlformats.org/officeDocument/2006/relationships/oleObject" Target="../embeddings/oleObject1710.bin"/><Relationship Id="rId53" Type="http://schemas.openxmlformats.org/officeDocument/2006/relationships/oleObject" Target="../embeddings/oleObject1730.bin"/><Relationship Id="rId58" Type="http://schemas.openxmlformats.org/officeDocument/2006/relationships/image" Target="../media/image2620.png"/><Relationship Id="rId66" Type="http://schemas.openxmlformats.org/officeDocument/2006/relationships/image" Target="../media/image2700.png"/><Relationship Id="rId5" Type="http://schemas.openxmlformats.org/officeDocument/2006/relationships/oleObject" Target="../embeddings/oleObject1610.bin"/><Relationship Id="rId15" Type="http://schemas.openxmlformats.org/officeDocument/2006/relationships/oleObject" Target="../embeddings/oleObject135.bin"/><Relationship Id="rId23" Type="http://schemas.openxmlformats.org/officeDocument/2006/relationships/oleObject" Target="../embeddings/oleObject137.bin"/><Relationship Id="rId28" Type="http://schemas.openxmlformats.org/officeDocument/2006/relationships/image" Target="../media/image283.wmf"/><Relationship Id="rId36" Type="http://schemas.openxmlformats.org/officeDocument/2006/relationships/image" Target="../media/image285.wmf"/><Relationship Id="rId49" Type="http://schemas.openxmlformats.org/officeDocument/2006/relationships/oleObject" Target="../embeddings/oleObject1720.bin"/><Relationship Id="rId57" Type="http://schemas.openxmlformats.org/officeDocument/2006/relationships/image" Target="../media/image2780.png"/><Relationship Id="rId61" Type="http://schemas.openxmlformats.org/officeDocument/2006/relationships/image" Target="../media/image2650.png"/><Relationship Id="rId10" Type="http://schemas.openxmlformats.org/officeDocument/2006/relationships/image" Target="NULL"/><Relationship Id="rId19" Type="http://schemas.openxmlformats.org/officeDocument/2006/relationships/oleObject" Target="../embeddings/oleObject136.bin"/><Relationship Id="rId31" Type="http://schemas.openxmlformats.org/officeDocument/2006/relationships/oleObject" Target="../embeddings/oleObject139.bin"/><Relationship Id="rId44" Type="http://schemas.openxmlformats.org/officeDocument/2006/relationships/image" Target="../media/image287.wmf"/><Relationship Id="rId52" Type="http://schemas.openxmlformats.org/officeDocument/2006/relationships/image" Target="../media/image289.wmf"/><Relationship Id="rId60" Type="http://schemas.openxmlformats.org/officeDocument/2006/relationships/image" Target="../media/image2640.png"/><Relationship Id="rId65" Type="http://schemas.openxmlformats.org/officeDocument/2006/relationships/image" Target="../media/image2690.png"/><Relationship Id="rId4" Type="http://schemas.openxmlformats.org/officeDocument/2006/relationships/image" Target="../media/image277.wmf"/><Relationship Id="rId9" Type="http://schemas.openxmlformats.org/officeDocument/2006/relationships/oleObject" Target="../embeddings/oleObject1620.bin"/><Relationship Id="rId14" Type="http://schemas.openxmlformats.org/officeDocument/2006/relationships/image" Target="NULL"/><Relationship Id="rId22" Type="http://schemas.openxmlformats.org/officeDocument/2006/relationships/image" Target="NULL"/><Relationship Id="rId27" Type="http://schemas.openxmlformats.org/officeDocument/2006/relationships/oleObject" Target="../embeddings/oleObject138.bin"/><Relationship Id="rId30" Type="http://schemas.openxmlformats.org/officeDocument/2006/relationships/image" Target="NULL"/><Relationship Id="rId35" Type="http://schemas.openxmlformats.org/officeDocument/2006/relationships/oleObject" Target="../embeddings/oleObject140.bin"/><Relationship Id="rId43" Type="http://schemas.openxmlformats.org/officeDocument/2006/relationships/oleObject" Target="../embeddings/oleObject142.bin"/><Relationship Id="rId48" Type="http://schemas.openxmlformats.org/officeDocument/2006/relationships/image" Target="../media/image288.wmf"/><Relationship Id="rId56" Type="http://schemas.openxmlformats.org/officeDocument/2006/relationships/image" Target="../media/image2770.png"/><Relationship Id="rId64" Type="http://schemas.openxmlformats.org/officeDocument/2006/relationships/image" Target="../media/image2680.png"/><Relationship Id="rId69" Type="http://schemas.openxmlformats.org/officeDocument/2006/relationships/image" Target="../media/image2730.png"/><Relationship Id="rId8" Type="http://schemas.openxmlformats.org/officeDocument/2006/relationships/image" Target="../media/image278.wmf"/><Relationship Id="rId51" Type="http://schemas.openxmlformats.org/officeDocument/2006/relationships/oleObject" Target="../embeddings/oleObject144.bin"/><Relationship Id="rId3" Type="http://schemas.openxmlformats.org/officeDocument/2006/relationships/oleObject" Target="../embeddings/oleObject132.bin"/><Relationship Id="rId12" Type="http://schemas.openxmlformats.org/officeDocument/2006/relationships/image" Target="../media/image279.wmf"/><Relationship Id="rId17" Type="http://schemas.openxmlformats.org/officeDocument/2006/relationships/oleObject" Target="../embeddings/oleObject1640.bin"/><Relationship Id="rId25" Type="http://schemas.openxmlformats.org/officeDocument/2006/relationships/oleObject" Target="../embeddings/oleObject1660.bin"/><Relationship Id="rId33" Type="http://schemas.openxmlformats.org/officeDocument/2006/relationships/oleObject" Target="../embeddings/oleObject1680.bin"/><Relationship Id="rId38" Type="http://schemas.openxmlformats.org/officeDocument/2006/relationships/image" Target="NULL"/><Relationship Id="rId46" Type="http://schemas.openxmlformats.org/officeDocument/2006/relationships/image" Target="NULL"/><Relationship Id="rId59" Type="http://schemas.openxmlformats.org/officeDocument/2006/relationships/image" Target="../media/image2630.png"/><Relationship Id="rId67" Type="http://schemas.openxmlformats.org/officeDocument/2006/relationships/image" Target="../media/image2710.png"/><Relationship Id="rId20" Type="http://schemas.openxmlformats.org/officeDocument/2006/relationships/image" Target="../media/image281.wmf"/><Relationship Id="rId41" Type="http://schemas.openxmlformats.org/officeDocument/2006/relationships/oleObject" Target="../embeddings/oleObject1700.bin"/><Relationship Id="rId54" Type="http://schemas.openxmlformats.org/officeDocument/2006/relationships/image" Target="NULL"/><Relationship Id="rId62" Type="http://schemas.openxmlformats.org/officeDocument/2006/relationships/image" Target="../media/image2660.png"/></Relationships>
</file>

<file path=ppt/slides/_rels/slide109.xml.rels><?xml version="1.0" encoding="UTF-8" standalone="yes"?>
<Relationships xmlns="http://schemas.openxmlformats.org/package/2006/relationships"><Relationship Id="rId39" Type="http://schemas.openxmlformats.org/officeDocument/2006/relationships/image" Target="../media/image293.wmf"/><Relationship Id="rId51" Type="http://schemas.openxmlformats.org/officeDocument/2006/relationships/image" Target="NULL"/><Relationship Id="rId3" Type="http://schemas.openxmlformats.org/officeDocument/2006/relationships/oleObject" Target="../embeddings/oleObject145.bin"/><Relationship Id="rId34" Type="http://schemas.openxmlformats.org/officeDocument/2006/relationships/oleObject" Target="../embeddings/oleObject147.bin"/><Relationship Id="rId42" Type="http://schemas.openxmlformats.org/officeDocument/2006/relationships/oleObject" Target="../embeddings/oleObject149.bin"/><Relationship Id="rId47" Type="http://schemas.openxmlformats.org/officeDocument/2006/relationships/oleObject" Target="../embeddings/oleObject192.bin"/><Relationship Id="rId50" Type="http://schemas.openxmlformats.org/officeDocument/2006/relationships/oleObject" Target="../embeddings/oleObject193.bin"/><Relationship Id="rId55" Type="http://schemas.openxmlformats.org/officeDocument/2006/relationships/image" Target="../media/image2830.png"/><Relationship Id="rId33" Type="http://schemas.openxmlformats.org/officeDocument/2006/relationships/image" Target="NULL"/><Relationship Id="rId38" Type="http://schemas.openxmlformats.org/officeDocument/2006/relationships/oleObject" Target="../embeddings/oleObject148.bin"/><Relationship Id="rId46" Type="http://schemas.openxmlformats.org/officeDocument/2006/relationships/oleObject" Target="../embeddings/oleObject150.bin"/><Relationship Id="rId2" Type="http://schemas.openxmlformats.org/officeDocument/2006/relationships/slideLayout" Target="../slideLayouts/slideLayout7.xml"/><Relationship Id="rId29" Type="http://schemas.openxmlformats.org/officeDocument/2006/relationships/image" Target="NULL"/><Relationship Id="rId41" Type="http://schemas.openxmlformats.org/officeDocument/2006/relationships/image" Target="NULL"/><Relationship Id="rId54" Type="http://schemas.openxmlformats.org/officeDocument/2006/relationships/image" Target="../media/image290.png"/><Relationship Id="rId1" Type="http://schemas.openxmlformats.org/officeDocument/2006/relationships/vmlDrawing" Target="../drawings/vmlDrawing18.vml"/><Relationship Id="rId32" Type="http://schemas.openxmlformats.org/officeDocument/2006/relationships/oleObject" Target="../embeddings/oleObject188.bin"/><Relationship Id="rId37" Type="http://schemas.openxmlformats.org/officeDocument/2006/relationships/image" Target="NULL"/><Relationship Id="rId40" Type="http://schemas.openxmlformats.org/officeDocument/2006/relationships/oleObject" Target="../embeddings/oleObject190.bin"/><Relationship Id="rId45" Type="http://schemas.openxmlformats.org/officeDocument/2006/relationships/image" Target="NULL"/><Relationship Id="rId53" Type="http://schemas.openxmlformats.org/officeDocument/2006/relationships/image" Target="../media/image289.png"/><Relationship Id="rId28" Type="http://schemas.openxmlformats.org/officeDocument/2006/relationships/oleObject" Target="../embeddings/oleObject187.bin"/><Relationship Id="rId36" Type="http://schemas.openxmlformats.org/officeDocument/2006/relationships/oleObject" Target="../embeddings/oleObject189.bin"/><Relationship Id="rId49" Type="http://schemas.openxmlformats.org/officeDocument/2006/relationships/oleObject" Target="../embeddings/oleObject151.bin"/><Relationship Id="rId31" Type="http://schemas.openxmlformats.org/officeDocument/2006/relationships/image" Target="../media/image291.wmf"/><Relationship Id="rId44" Type="http://schemas.openxmlformats.org/officeDocument/2006/relationships/oleObject" Target="../embeddings/oleObject191.bin"/><Relationship Id="rId52" Type="http://schemas.openxmlformats.org/officeDocument/2006/relationships/image" Target="../media/image288.png"/><Relationship Id="rId4" Type="http://schemas.openxmlformats.org/officeDocument/2006/relationships/image" Target="../media/image290.wmf"/><Relationship Id="rId30" Type="http://schemas.openxmlformats.org/officeDocument/2006/relationships/oleObject" Target="../embeddings/oleObject146.bin"/><Relationship Id="rId35" Type="http://schemas.openxmlformats.org/officeDocument/2006/relationships/image" Target="../media/image292.wmf"/><Relationship Id="rId43" Type="http://schemas.openxmlformats.org/officeDocument/2006/relationships/image" Target="../media/image294.wmf"/><Relationship Id="rId48" Type="http://schemas.openxmlformats.org/officeDocument/2006/relationships/image" Target="NULL"/><Relationship Id="rId56" Type="http://schemas.openxmlformats.org/officeDocument/2006/relationships/image" Target="../media/image284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6.wmf"/><Relationship Id="rId13" Type="http://schemas.openxmlformats.org/officeDocument/2006/relationships/oleObject" Target="../embeddings/oleObject156.bin"/><Relationship Id="rId18" Type="http://schemas.openxmlformats.org/officeDocument/2006/relationships/image" Target="../media/image297.png"/><Relationship Id="rId3" Type="http://schemas.openxmlformats.org/officeDocument/2006/relationships/oleObject" Target="../embeddings/oleObject152.bin"/><Relationship Id="rId7" Type="http://schemas.openxmlformats.org/officeDocument/2006/relationships/oleObject" Target="../embeddings/oleObject153.bin"/><Relationship Id="rId12" Type="http://schemas.openxmlformats.org/officeDocument/2006/relationships/image" Target="../media/image298.wmf"/><Relationship Id="rId17" Type="http://schemas.openxmlformats.org/officeDocument/2006/relationships/image" Target="../media/image296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00.wmf"/><Relationship Id="rId1" Type="http://schemas.openxmlformats.org/officeDocument/2006/relationships/vmlDrawing" Target="../drawings/vmlDrawing19.vml"/><Relationship Id="rId6" Type="http://schemas.openxmlformats.org/officeDocument/2006/relationships/image" Target="../media/image302.emf"/><Relationship Id="rId11" Type="http://schemas.openxmlformats.org/officeDocument/2006/relationships/oleObject" Target="../embeddings/oleObject155.bin"/><Relationship Id="rId5" Type="http://schemas.openxmlformats.org/officeDocument/2006/relationships/image" Target="../media/image301.emf"/><Relationship Id="rId15" Type="http://schemas.openxmlformats.org/officeDocument/2006/relationships/oleObject" Target="../embeddings/oleObject157.bin"/><Relationship Id="rId10" Type="http://schemas.openxmlformats.org/officeDocument/2006/relationships/image" Target="../media/image297.wmf"/><Relationship Id="rId4" Type="http://schemas.openxmlformats.org/officeDocument/2006/relationships/image" Target="../media/image295.wmf"/><Relationship Id="rId9" Type="http://schemas.openxmlformats.org/officeDocument/2006/relationships/oleObject" Target="../embeddings/oleObject154.bin"/><Relationship Id="rId14" Type="http://schemas.openxmlformats.org/officeDocument/2006/relationships/image" Target="../media/image299.wmf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8.wmf"/><Relationship Id="rId13" Type="http://schemas.openxmlformats.org/officeDocument/2006/relationships/oleObject" Target="../embeddings/oleObject163.bin"/><Relationship Id="rId18" Type="http://schemas.openxmlformats.org/officeDocument/2006/relationships/image" Target="../media/image244.wmf"/><Relationship Id="rId3" Type="http://schemas.openxmlformats.org/officeDocument/2006/relationships/oleObject" Target="../embeddings/oleObject158.bin"/><Relationship Id="rId21" Type="http://schemas.openxmlformats.org/officeDocument/2006/relationships/oleObject" Target="../embeddings/oleObject167.bin"/><Relationship Id="rId7" Type="http://schemas.openxmlformats.org/officeDocument/2006/relationships/oleObject" Target="../embeddings/oleObject160.bin"/><Relationship Id="rId12" Type="http://schemas.openxmlformats.org/officeDocument/2006/relationships/image" Target="../media/image305.wmf"/><Relationship Id="rId17" Type="http://schemas.openxmlformats.org/officeDocument/2006/relationships/oleObject" Target="../embeddings/oleObject165.bin"/><Relationship Id="rId25" Type="http://schemas.openxmlformats.org/officeDocument/2006/relationships/oleObject" Target="../embeddings/oleObject16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42.wmf"/><Relationship Id="rId20" Type="http://schemas.openxmlformats.org/officeDocument/2006/relationships/image" Target="../media/image245.wmf"/><Relationship Id="rId1" Type="http://schemas.openxmlformats.org/officeDocument/2006/relationships/vmlDrawing" Target="../drawings/vmlDrawing20.vml"/><Relationship Id="rId6" Type="http://schemas.openxmlformats.org/officeDocument/2006/relationships/image" Target="../media/image237.wmf"/><Relationship Id="rId11" Type="http://schemas.openxmlformats.org/officeDocument/2006/relationships/oleObject" Target="../embeddings/oleObject162.bin"/><Relationship Id="rId24" Type="http://schemas.openxmlformats.org/officeDocument/2006/relationships/image" Target="../media/image246.wmf"/><Relationship Id="rId5" Type="http://schemas.openxmlformats.org/officeDocument/2006/relationships/oleObject" Target="../embeddings/oleObject159.bin"/><Relationship Id="rId15" Type="http://schemas.openxmlformats.org/officeDocument/2006/relationships/oleObject" Target="../embeddings/oleObject164.bin"/><Relationship Id="rId23" Type="http://schemas.openxmlformats.org/officeDocument/2006/relationships/oleObject" Target="../embeddings/oleObject168.bin"/><Relationship Id="rId10" Type="http://schemas.openxmlformats.org/officeDocument/2006/relationships/image" Target="../media/image304.wmf"/><Relationship Id="rId19" Type="http://schemas.openxmlformats.org/officeDocument/2006/relationships/oleObject" Target="../embeddings/oleObject166.bin"/><Relationship Id="rId4" Type="http://schemas.openxmlformats.org/officeDocument/2006/relationships/image" Target="../media/image303.wmf"/><Relationship Id="rId9" Type="http://schemas.openxmlformats.org/officeDocument/2006/relationships/oleObject" Target="../embeddings/oleObject161.bin"/><Relationship Id="rId14" Type="http://schemas.openxmlformats.org/officeDocument/2006/relationships/image" Target="../media/image306.wmf"/><Relationship Id="rId22" Type="http://schemas.openxmlformats.org/officeDocument/2006/relationships/image" Target="../media/image307.wmf"/></Relationships>
</file>

<file path=ppt/slides/_rels/slide11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890.bin"/><Relationship Id="rId18" Type="http://schemas.openxmlformats.org/officeDocument/2006/relationships/image" Target="NULL"/><Relationship Id="rId26" Type="http://schemas.openxmlformats.org/officeDocument/2006/relationships/oleObject" Target="../embeddings/oleObject510.bin"/><Relationship Id="rId3" Type="http://schemas.openxmlformats.org/officeDocument/2006/relationships/oleObject" Target="../embeddings/oleObject170.bin"/><Relationship Id="rId21" Type="http://schemas.openxmlformats.org/officeDocument/2006/relationships/oleObject" Target="../embeddings/oleObject910.bin"/><Relationship Id="rId34" Type="http://schemas.openxmlformats.org/officeDocument/2006/relationships/image" Target="../media/image304.png"/><Relationship Id="rId12" Type="http://schemas.openxmlformats.org/officeDocument/2006/relationships/image" Target="../media/image291.wmf"/><Relationship Id="rId17" Type="http://schemas.openxmlformats.org/officeDocument/2006/relationships/oleObject" Target="../embeddings/oleObject900.bin"/><Relationship Id="rId25" Type="http://schemas.openxmlformats.org/officeDocument/2006/relationships/image" Target="../media/image175.wmf"/><Relationship Id="rId33" Type="http://schemas.openxmlformats.org/officeDocument/2006/relationships/image" Target="../media/image303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92.wmf"/><Relationship Id="rId20" Type="http://schemas.openxmlformats.org/officeDocument/2006/relationships/image" Target="../media/image293.wmf"/><Relationship Id="rId29" Type="http://schemas.openxmlformats.org/officeDocument/2006/relationships/image" Target="../media/image160.wmf"/><Relationship Id="rId1" Type="http://schemas.openxmlformats.org/officeDocument/2006/relationships/vmlDrawing" Target="../drawings/vmlDrawing21.vml"/><Relationship Id="rId11" Type="http://schemas.openxmlformats.org/officeDocument/2006/relationships/oleObject" Target="../embeddings/oleObject171.bin"/><Relationship Id="rId24" Type="http://schemas.openxmlformats.org/officeDocument/2006/relationships/oleObject" Target="../embeddings/oleObject174.bin"/><Relationship Id="rId32" Type="http://schemas.openxmlformats.org/officeDocument/2006/relationships/image" Target="../media/image2111.png"/><Relationship Id="rId15" Type="http://schemas.openxmlformats.org/officeDocument/2006/relationships/oleObject" Target="../embeddings/oleObject172.bin"/><Relationship Id="rId23" Type="http://schemas.openxmlformats.org/officeDocument/2006/relationships/image" Target="../media/image840.png"/><Relationship Id="rId28" Type="http://schemas.openxmlformats.org/officeDocument/2006/relationships/oleObject" Target="../embeddings/oleObject175.bin"/><Relationship Id="rId10" Type="http://schemas.openxmlformats.org/officeDocument/2006/relationships/image" Target="NULL"/><Relationship Id="rId19" Type="http://schemas.openxmlformats.org/officeDocument/2006/relationships/oleObject" Target="../embeddings/oleObject173.bin"/><Relationship Id="rId31" Type="http://schemas.openxmlformats.org/officeDocument/2006/relationships/image" Target="../media/image20.wmf"/><Relationship Id="rId4" Type="http://schemas.openxmlformats.org/officeDocument/2006/relationships/image" Target="../media/image290.wmf"/><Relationship Id="rId9" Type="http://schemas.openxmlformats.org/officeDocument/2006/relationships/oleObject" Target="../embeddings/oleObject880.bin"/><Relationship Id="rId14" Type="http://schemas.openxmlformats.org/officeDocument/2006/relationships/image" Target="NULL"/><Relationship Id="rId22" Type="http://schemas.openxmlformats.org/officeDocument/2006/relationships/image" Target="NULL"/><Relationship Id="rId27" Type="http://schemas.openxmlformats.org/officeDocument/2006/relationships/image" Target="../media/image19.wmf"/><Relationship Id="rId30" Type="http://schemas.openxmlformats.org/officeDocument/2006/relationships/oleObject" Target="../embeddings/oleObject610.bin"/><Relationship Id="rId35" Type="http://schemas.openxmlformats.org/officeDocument/2006/relationships/image" Target="../media/image308.pn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9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1.pn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2.pn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3.pn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4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6.png"/><Relationship Id="rId2" Type="http://schemas.openxmlformats.org/officeDocument/2006/relationships/image" Target="../media/image3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9.png"/><Relationship Id="rId2" Type="http://schemas.openxmlformats.org/officeDocument/2006/relationships/image" Target="../media/image3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0.png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7.w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60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8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emf"/><Relationship Id="rId3" Type="http://schemas.openxmlformats.org/officeDocument/2006/relationships/oleObject" Target="../embeddings/oleObject3.bin"/><Relationship Id="rId7" Type="http://schemas.openxmlformats.org/officeDocument/2006/relationships/image" Target="../media/image63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2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61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5.wmf"/><Relationship Id="rId4" Type="http://schemas.openxmlformats.org/officeDocument/2006/relationships/oleObject" Target="../embeddings/oleObject5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wmf"/><Relationship Id="rId13" Type="http://schemas.openxmlformats.org/officeDocument/2006/relationships/oleObject" Target="../embeddings/oleObject11.bin"/><Relationship Id="rId18" Type="http://schemas.openxmlformats.org/officeDocument/2006/relationships/image" Target="../media/image104.wmf"/><Relationship Id="rId3" Type="http://schemas.openxmlformats.org/officeDocument/2006/relationships/oleObject" Target="../embeddings/oleObject6.bin"/><Relationship Id="rId21" Type="http://schemas.openxmlformats.org/officeDocument/2006/relationships/oleObject" Target="../embeddings/oleObject15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01.wmf"/><Relationship Id="rId17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3.wmf"/><Relationship Id="rId20" Type="http://schemas.openxmlformats.org/officeDocument/2006/relationships/image" Target="../media/image105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98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2.bin"/><Relationship Id="rId23" Type="http://schemas.openxmlformats.org/officeDocument/2006/relationships/image" Target="../media/image107.png"/><Relationship Id="rId10" Type="http://schemas.openxmlformats.org/officeDocument/2006/relationships/image" Target="../media/image100.wmf"/><Relationship Id="rId19" Type="http://schemas.openxmlformats.org/officeDocument/2006/relationships/oleObject" Target="../embeddings/oleObject14.bin"/><Relationship Id="rId4" Type="http://schemas.openxmlformats.org/officeDocument/2006/relationships/image" Target="../media/image97.wmf"/><Relationship Id="rId9" Type="http://schemas.openxmlformats.org/officeDocument/2006/relationships/oleObject" Target="../embeddings/oleObject9.bin"/><Relationship Id="rId14" Type="http://schemas.openxmlformats.org/officeDocument/2006/relationships/image" Target="../media/image102.wmf"/><Relationship Id="rId22" Type="http://schemas.openxmlformats.org/officeDocument/2006/relationships/image" Target="../media/image106.w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0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39.wm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wmf"/><Relationship Id="rId13" Type="http://schemas.openxmlformats.org/officeDocument/2006/relationships/oleObject" Target="../embeddings/oleObject24.bin"/><Relationship Id="rId18" Type="http://schemas.openxmlformats.org/officeDocument/2006/relationships/image" Target="../media/image149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146.wmf"/><Relationship Id="rId17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8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143.wmf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20.bin"/><Relationship Id="rId15" Type="http://schemas.openxmlformats.org/officeDocument/2006/relationships/oleObject" Target="../embeddings/oleObject25.bin"/><Relationship Id="rId10" Type="http://schemas.openxmlformats.org/officeDocument/2006/relationships/image" Target="../media/image145.wmf"/><Relationship Id="rId4" Type="http://schemas.openxmlformats.org/officeDocument/2006/relationships/image" Target="../media/image142.wmf"/><Relationship Id="rId9" Type="http://schemas.openxmlformats.org/officeDocument/2006/relationships/oleObject" Target="../embeddings/oleObject22.bin"/><Relationship Id="rId14" Type="http://schemas.openxmlformats.org/officeDocument/2006/relationships/image" Target="../media/image147.wmf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wmf"/><Relationship Id="rId13" Type="http://schemas.openxmlformats.org/officeDocument/2006/relationships/oleObject" Target="../embeddings/oleObject32.bin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154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6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151.wmf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8.bin"/><Relationship Id="rId15" Type="http://schemas.openxmlformats.org/officeDocument/2006/relationships/oleObject" Target="../embeddings/oleObject33.bin"/><Relationship Id="rId10" Type="http://schemas.openxmlformats.org/officeDocument/2006/relationships/image" Target="../media/image153.wmf"/><Relationship Id="rId4" Type="http://schemas.openxmlformats.org/officeDocument/2006/relationships/image" Target="../media/image150.wmf"/><Relationship Id="rId9" Type="http://schemas.openxmlformats.org/officeDocument/2006/relationships/oleObject" Target="../embeddings/oleObject30.bin"/><Relationship Id="rId14" Type="http://schemas.openxmlformats.org/officeDocument/2006/relationships/image" Target="../media/image155.wmf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wmf"/><Relationship Id="rId13" Type="http://schemas.openxmlformats.org/officeDocument/2006/relationships/oleObject" Target="../embeddings/oleObject39.bin"/><Relationship Id="rId18" Type="http://schemas.openxmlformats.org/officeDocument/2006/relationships/image" Target="../media/image164.wmf"/><Relationship Id="rId26" Type="http://schemas.openxmlformats.org/officeDocument/2006/relationships/oleObject" Target="../embeddings/oleObject46.bin"/><Relationship Id="rId39" Type="http://schemas.openxmlformats.org/officeDocument/2006/relationships/oleObject" Target="../embeddings/oleObject54.bin"/><Relationship Id="rId3" Type="http://schemas.openxmlformats.org/officeDocument/2006/relationships/oleObject" Target="../embeddings/oleObject34.bin"/><Relationship Id="rId21" Type="http://schemas.openxmlformats.org/officeDocument/2006/relationships/oleObject" Target="../embeddings/oleObject43.bin"/><Relationship Id="rId34" Type="http://schemas.openxmlformats.org/officeDocument/2006/relationships/image" Target="../media/image170.wmf"/><Relationship Id="rId7" Type="http://schemas.openxmlformats.org/officeDocument/2006/relationships/oleObject" Target="../embeddings/oleObject36.bin"/><Relationship Id="rId12" Type="http://schemas.openxmlformats.org/officeDocument/2006/relationships/image" Target="../media/image161.wmf"/><Relationship Id="rId17" Type="http://schemas.openxmlformats.org/officeDocument/2006/relationships/oleObject" Target="../embeddings/oleObject41.bin"/><Relationship Id="rId25" Type="http://schemas.openxmlformats.org/officeDocument/2006/relationships/oleObject" Target="../embeddings/oleObject45.bin"/><Relationship Id="rId33" Type="http://schemas.openxmlformats.org/officeDocument/2006/relationships/oleObject" Target="../embeddings/oleObject51.bin"/><Relationship Id="rId38" Type="http://schemas.openxmlformats.org/officeDocument/2006/relationships/image" Target="../media/image172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63.wmf"/><Relationship Id="rId20" Type="http://schemas.openxmlformats.org/officeDocument/2006/relationships/image" Target="../media/image165.wmf"/><Relationship Id="rId29" Type="http://schemas.openxmlformats.org/officeDocument/2006/relationships/oleObject" Target="../embeddings/oleObject48.bin"/><Relationship Id="rId41" Type="http://schemas.openxmlformats.org/officeDocument/2006/relationships/oleObject" Target="../embeddings/oleObject55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158.wmf"/><Relationship Id="rId11" Type="http://schemas.openxmlformats.org/officeDocument/2006/relationships/oleObject" Target="../embeddings/oleObject38.bin"/><Relationship Id="rId24" Type="http://schemas.openxmlformats.org/officeDocument/2006/relationships/image" Target="../media/image167.wmf"/><Relationship Id="rId32" Type="http://schemas.openxmlformats.org/officeDocument/2006/relationships/image" Target="../media/image169.wmf"/><Relationship Id="rId37" Type="http://schemas.openxmlformats.org/officeDocument/2006/relationships/oleObject" Target="../embeddings/oleObject53.bin"/><Relationship Id="rId40" Type="http://schemas.openxmlformats.org/officeDocument/2006/relationships/image" Target="../media/image173.wmf"/><Relationship Id="rId5" Type="http://schemas.openxmlformats.org/officeDocument/2006/relationships/oleObject" Target="../embeddings/oleObject35.bin"/><Relationship Id="rId15" Type="http://schemas.openxmlformats.org/officeDocument/2006/relationships/oleObject" Target="../embeddings/oleObject40.bin"/><Relationship Id="rId23" Type="http://schemas.openxmlformats.org/officeDocument/2006/relationships/oleObject" Target="../embeddings/oleObject44.bin"/><Relationship Id="rId28" Type="http://schemas.openxmlformats.org/officeDocument/2006/relationships/image" Target="../media/image168.wmf"/><Relationship Id="rId36" Type="http://schemas.openxmlformats.org/officeDocument/2006/relationships/image" Target="../media/image171.wmf"/><Relationship Id="rId10" Type="http://schemas.openxmlformats.org/officeDocument/2006/relationships/image" Target="../media/image160.wmf"/><Relationship Id="rId19" Type="http://schemas.openxmlformats.org/officeDocument/2006/relationships/oleObject" Target="../embeddings/oleObject42.bin"/><Relationship Id="rId31" Type="http://schemas.openxmlformats.org/officeDocument/2006/relationships/oleObject" Target="../embeddings/oleObject50.bin"/><Relationship Id="rId4" Type="http://schemas.openxmlformats.org/officeDocument/2006/relationships/image" Target="../media/image157.wmf"/><Relationship Id="rId9" Type="http://schemas.openxmlformats.org/officeDocument/2006/relationships/oleObject" Target="../embeddings/oleObject37.bin"/><Relationship Id="rId14" Type="http://schemas.openxmlformats.org/officeDocument/2006/relationships/image" Target="../media/image162.wmf"/><Relationship Id="rId22" Type="http://schemas.openxmlformats.org/officeDocument/2006/relationships/image" Target="../media/image166.wmf"/><Relationship Id="rId27" Type="http://schemas.openxmlformats.org/officeDocument/2006/relationships/oleObject" Target="../embeddings/oleObject47.bin"/><Relationship Id="rId30" Type="http://schemas.openxmlformats.org/officeDocument/2006/relationships/oleObject" Target="../embeddings/oleObject49.bin"/><Relationship Id="rId35" Type="http://schemas.openxmlformats.org/officeDocument/2006/relationships/oleObject" Target="../embeddings/oleObject52.bin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wmf"/><Relationship Id="rId13" Type="http://schemas.openxmlformats.org/officeDocument/2006/relationships/oleObject" Target="../embeddings/oleObject61.bin"/><Relationship Id="rId18" Type="http://schemas.openxmlformats.org/officeDocument/2006/relationships/image" Target="../media/image180.wmf"/><Relationship Id="rId26" Type="http://schemas.openxmlformats.org/officeDocument/2006/relationships/oleObject" Target="../embeddings/oleObject68.bin"/><Relationship Id="rId39" Type="http://schemas.openxmlformats.org/officeDocument/2006/relationships/oleObject" Target="../embeddings/oleObject75.bin"/><Relationship Id="rId3" Type="http://schemas.openxmlformats.org/officeDocument/2006/relationships/oleObject" Target="../embeddings/oleObject56.bin"/><Relationship Id="rId21" Type="http://schemas.openxmlformats.org/officeDocument/2006/relationships/oleObject" Target="../embeddings/oleObject65.bin"/><Relationship Id="rId34" Type="http://schemas.openxmlformats.org/officeDocument/2006/relationships/image" Target="../media/image186.wmf"/><Relationship Id="rId7" Type="http://schemas.openxmlformats.org/officeDocument/2006/relationships/oleObject" Target="../embeddings/oleObject58.bin"/><Relationship Id="rId12" Type="http://schemas.openxmlformats.org/officeDocument/2006/relationships/image" Target="../media/image177.wmf"/><Relationship Id="rId17" Type="http://schemas.openxmlformats.org/officeDocument/2006/relationships/oleObject" Target="../embeddings/oleObject63.bin"/><Relationship Id="rId25" Type="http://schemas.openxmlformats.org/officeDocument/2006/relationships/oleObject" Target="../embeddings/oleObject67.bin"/><Relationship Id="rId33" Type="http://schemas.openxmlformats.org/officeDocument/2006/relationships/oleObject" Target="../embeddings/oleObject72.bin"/><Relationship Id="rId38" Type="http://schemas.openxmlformats.org/officeDocument/2006/relationships/image" Target="../media/image18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79.wmf"/><Relationship Id="rId20" Type="http://schemas.openxmlformats.org/officeDocument/2006/relationships/image" Target="../media/image181.wmf"/><Relationship Id="rId29" Type="http://schemas.openxmlformats.org/officeDocument/2006/relationships/oleObject" Target="../embeddings/oleObject70.bin"/><Relationship Id="rId1" Type="http://schemas.openxmlformats.org/officeDocument/2006/relationships/vmlDrawing" Target="../drawings/vmlDrawing9.vml"/><Relationship Id="rId6" Type="http://schemas.openxmlformats.org/officeDocument/2006/relationships/image" Target="../media/image175.wmf"/><Relationship Id="rId11" Type="http://schemas.openxmlformats.org/officeDocument/2006/relationships/oleObject" Target="../embeddings/oleObject60.bin"/><Relationship Id="rId24" Type="http://schemas.openxmlformats.org/officeDocument/2006/relationships/image" Target="../media/image182.wmf"/><Relationship Id="rId32" Type="http://schemas.openxmlformats.org/officeDocument/2006/relationships/image" Target="../media/image185.wmf"/><Relationship Id="rId37" Type="http://schemas.openxmlformats.org/officeDocument/2006/relationships/oleObject" Target="../embeddings/oleObject74.bin"/><Relationship Id="rId5" Type="http://schemas.openxmlformats.org/officeDocument/2006/relationships/oleObject" Target="../embeddings/oleObject57.bin"/><Relationship Id="rId15" Type="http://schemas.openxmlformats.org/officeDocument/2006/relationships/oleObject" Target="../embeddings/oleObject62.bin"/><Relationship Id="rId23" Type="http://schemas.openxmlformats.org/officeDocument/2006/relationships/oleObject" Target="../embeddings/oleObject66.bin"/><Relationship Id="rId28" Type="http://schemas.openxmlformats.org/officeDocument/2006/relationships/oleObject" Target="../embeddings/oleObject69.bin"/><Relationship Id="rId36" Type="http://schemas.openxmlformats.org/officeDocument/2006/relationships/image" Target="../media/image187.wmf"/><Relationship Id="rId10" Type="http://schemas.openxmlformats.org/officeDocument/2006/relationships/image" Target="../media/image160.wmf"/><Relationship Id="rId19" Type="http://schemas.openxmlformats.org/officeDocument/2006/relationships/oleObject" Target="../embeddings/oleObject64.bin"/><Relationship Id="rId31" Type="http://schemas.openxmlformats.org/officeDocument/2006/relationships/oleObject" Target="../embeddings/oleObject71.bin"/><Relationship Id="rId4" Type="http://schemas.openxmlformats.org/officeDocument/2006/relationships/image" Target="../media/image174.wmf"/><Relationship Id="rId9" Type="http://schemas.openxmlformats.org/officeDocument/2006/relationships/oleObject" Target="../embeddings/oleObject59.bin"/><Relationship Id="rId14" Type="http://schemas.openxmlformats.org/officeDocument/2006/relationships/image" Target="../media/image178.wmf"/><Relationship Id="rId22" Type="http://schemas.openxmlformats.org/officeDocument/2006/relationships/image" Target="../media/image167.wmf"/><Relationship Id="rId27" Type="http://schemas.openxmlformats.org/officeDocument/2006/relationships/image" Target="../media/image183.wmf"/><Relationship Id="rId30" Type="http://schemas.openxmlformats.org/officeDocument/2006/relationships/image" Target="../media/image184.wmf"/><Relationship Id="rId35" Type="http://schemas.openxmlformats.org/officeDocument/2006/relationships/oleObject" Target="../embeddings/oleObject73.bin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1.wmf"/><Relationship Id="rId13" Type="http://schemas.openxmlformats.org/officeDocument/2006/relationships/oleObject" Target="../embeddings/oleObject81.bin"/><Relationship Id="rId18" Type="http://schemas.openxmlformats.org/officeDocument/2006/relationships/oleObject" Target="../embeddings/oleObject84.bin"/><Relationship Id="rId26" Type="http://schemas.openxmlformats.org/officeDocument/2006/relationships/image" Target="../media/image199.wmf"/><Relationship Id="rId3" Type="http://schemas.openxmlformats.org/officeDocument/2006/relationships/oleObject" Target="../embeddings/oleObject76.bin"/><Relationship Id="rId21" Type="http://schemas.openxmlformats.org/officeDocument/2006/relationships/oleObject" Target="../embeddings/oleObject86.bin"/><Relationship Id="rId34" Type="http://schemas.openxmlformats.org/officeDocument/2006/relationships/image" Target="../media/image203.wmf"/><Relationship Id="rId7" Type="http://schemas.openxmlformats.org/officeDocument/2006/relationships/oleObject" Target="../embeddings/oleObject78.bin"/><Relationship Id="rId12" Type="http://schemas.openxmlformats.org/officeDocument/2006/relationships/image" Target="../media/image193.wmf"/><Relationship Id="rId17" Type="http://schemas.openxmlformats.org/officeDocument/2006/relationships/image" Target="../media/image195.wmf"/><Relationship Id="rId25" Type="http://schemas.openxmlformats.org/officeDocument/2006/relationships/oleObject" Target="../embeddings/oleObject88.bin"/><Relationship Id="rId33" Type="http://schemas.openxmlformats.org/officeDocument/2006/relationships/oleObject" Target="../embeddings/oleObject9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3.bin"/><Relationship Id="rId20" Type="http://schemas.openxmlformats.org/officeDocument/2006/relationships/oleObject" Target="../embeddings/oleObject85.bin"/><Relationship Id="rId29" Type="http://schemas.openxmlformats.org/officeDocument/2006/relationships/oleObject" Target="../embeddings/oleObject90.bin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90.wmf"/><Relationship Id="rId11" Type="http://schemas.openxmlformats.org/officeDocument/2006/relationships/oleObject" Target="../embeddings/oleObject80.bin"/><Relationship Id="rId24" Type="http://schemas.openxmlformats.org/officeDocument/2006/relationships/image" Target="../media/image198.wmf"/><Relationship Id="rId32" Type="http://schemas.openxmlformats.org/officeDocument/2006/relationships/image" Target="../media/image202.wmf"/><Relationship Id="rId5" Type="http://schemas.openxmlformats.org/officeDocument/2006/relationships/oleObject" Target="../embeddings/oleObject77.bin"/><Relationship Id="rId15" Type="http://schemas.openxmlformats.org/officeDocument/2006/relationships/image" Target="../media/image194.wmf"/><Relationship Id="rId23" Type="http://schemas.openxmlformats.org/officeDocument/2006/relationships/oleObject" Target="../embeddings/oleObject87.bin"/><Relationship Id="rId28" Type="http://schemas.openxmlformats.org/officeDocument/2006/relationships/image" Target="../media/image200.wmf"/><Relationship Id="rId10" Type="http://schemas.openxmlformats.org/officeDocument/2006/relationships/image" Target="../media/image192.wmf"/><Relationship Id="rId19" Type="http://schemas.openxmlformats.org/officeDocument/2006/relationships/image" Target="../media/image196.wmf"/><Relationship Id="rId31" Type="http://schemas.openxmlformats.org/officeDocument/2006/relationships/oleObject" Target="../embeddings/oleObject91.bin"/><Relationship Id="rId4" Type="http://schemas.openxmlformats.org/officeDocument/2006/relationships/image" Target="../media/image189.wmf"/><Relationship Id="rId9" Type="http://schemas.openxmlformats.org/officeDocument/2006/relationships/oleObject" Target="../embeddings/oleObject79.bin"/><Relationship Id="rId14" Type="http://schemas.openxmlformats.org/officeDocument/2006/relationships/oleObject" Target="../embeddings/oleObject82.bin"/><Relationship Id="rId22" Type="http://schemas.openxmlformats.org/officeDocument/2006/relationships/image" Target="../media/image197.wmf"/><Relationship Id="rId27" Type="http://schemas.openxmlformats.org/officeDocument/2006/relationships/oleObject" Target="../embeddings/oleObject89.bin"/><Relationship Id="rId30" Type="http://schemas.openxmlformats.org/officeDocument/2006/relationships/image" Target="../media/image201.wmf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6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9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png"/><Relationship Id="rId2" Type="http://schemas.openxmlformats.org/officeDocument/2006/relationships/image" Target="../media/image2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5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8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20.wmf"/><Relationship Id="rId5" Type="http://schemas.openxmlformats.org/officeDocument/2006/relationships/oleObject" Target="../embeddings/oleObject94.bin"/><Relationship Id="rId4" Type="http://schemas.openxmlformats.org/officeDocument/2006/relationships/image" Target="../media/image219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3.wmf"/><Relationship Id="rId13" Type="http://schemas.openxmlformats.org/officeDocument/2006/relationships/oleObject" Target="../embeddings/oleObject100.bin"/><Relationship Id="rId18" Type="http://schemas.openxmlformats.org/officeDocument/2006/relationships/image" Target="../media/image228.wmf"/><Relationship Id="rId3" Type="http://schemas.openxmlformats.org/officeDocument/2006/relationships/oleObject" Target="../embeddings/oleObject95.bin"/><Relationship Id="rId21" Type="http://schemas.openxmlformats.org/officeDocument/2006/relationships/oleObject" Target="../embeddings/oleObject104.bin"/><Relationship Id="rId7" Type="http://schemas.openxmlformats.org/officeDocument/2006/relationships/oleObject" Target="../embeddings/oleObject97.bin"/><Relationship Id="rId12" Type="http://schemas.openxmlformats.org/officeDocument/2006/relationships/image" Target="../media/image225.wmf"/><Relationship Id="rId17" Type="http://schemas.openxmlformats.org/officeDocument/2006/relationships/oleObject" Target="../embeddings/oleObject10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27.wmf"/><Relationship Id="rId20" Type="http://schemas.openxmlformats.org/officeDocument/2006/relationships/image" Target="../media/image229.w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22.wmf"/><Relationship Id="rId11" Type="http://schemas.openxmlformats.org/officeDocument/2006/relationships/oleObject" Target="../embeddings/oleObject99.bin"/><Relationship Id="rId24" Type="http://schemas.openxmlformats.org/officeDocument/2006/relationships/image" Target="../media/image231.wmf"/><Relationship Id="rId5" Type="http://schemas.openxmlformats.org/officeDocument/2006/relationships/oleObject" Target="../embeddings/oleObject96.bin"/><Relationship Id="rId15" Type="http://schemas.openxmlformats.org/officeDocument/2006/relationships/oleObject" Target="../embeddings/oleObject101.bin"/><Relationship Id="rId23" Type="http://schemas.openxmlformats.org/officeDocument/2006/relationships/oleObject" Target="../embeddings/oleObject105.bin"/><Relationship Id="rId10" Type="http://schemas.openxmlformats.org/officeDocument/2006/relationships/image" Target="../media/image224.wmf"/><Relationship Id="rId19" Type="http://schemas.openxmlformats.org/officeDocument/2006/relationships/oleObject" Target="../embeddings/oleObject103.bin"/><Relationship Id="rId4" Type="http://schemas.openxmlformats.org/officeDocument/2006/relationships/image" Target="../media/image221.wmf"/><Relationship Id="rId9" Type="http://schemas.openxmlformats.org/officeDocument/2006/relationships/oleObject" Target="../embeddings/oleObject98.bin"/><Relationship Id="rId14" Type="http://schemas.openxmlformats.org/officeDocument/2006/relationships/image" Target="../media/image226.wmf"/><Relationship Id="rId22" Type="http://schemas.openxmlformats.org/officeDocument/2006/relationships/image" Target="../media/image230.wmf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4.wmf"/><Relationship Id="rId13" Type="http://schemas.openxmlformats.org/officeDocument/2006/relationships/oleObject" Target="../embeddings/oleObject111.bin"/><Relationship Id="rId18" Type="http://schemas.openxmlformats.org/officeDocument/2006/relationships/image" Target="../media/image239.wmf"/><Relationship Id="rId26" Type="http://schemas.openxmlformats.org/officeDocument/2006/relationships/image" Target="../media/image243.wmf"/><Relationship Id="rId3" Type="http://schemas.openxmlformats.org/officeDocument/2006/relationships/oleObject" Target="../embeddings/oleObject106.bin"/><Relationship Id="rId21" Type="http://schemas.openxmlformats.org/officeDocument/2006/relationships/oleObject" Target="../embeddings/oleObject115.bin"/><Relationship Id="rId34" Type="http://schemas.openxmlformats.org/officeDocument/2006/relationships/image" Target="../media/image246.wmf"/><Relationship Id="rId7" Type="http://schemas.openxmlformats.org/officeDocument/2006/relationships/oleObject" Target="../embeddings/oleObject108.bin"/><Relationship Id="rId12" Type="http://schemas.openxmlformats.org/officeDocument/2006/relationships/image" Target="../media/image236.wmf"/><Relationship Id="rId17" Type="http://schemas.openxmlformats.org/officeDocument/2006/relationships/oleObject" Target="../embeddings/oleObject113.bin"/><Relationship Id="rId25" Type="http://schemas.openxmlformats.org/officeDocument/2006/relationships/oleObject" Target="../embeddings/oleObject117.bin"/><Relationship Id="rId33" Type="http://schemas.openxmlformats.org/officeDocument/2006/relationships/oleObject" Target="../embeddings/oleObject12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38.wmf"/><Relationship Id="rId20" Type="http://schemas.openxmlformats.org/officeDocument/2006/relationships/image" Target="../media/image240.wmf"/><Relationship Id="rId29" Type="http://schemas.openxmlformats.org/officeDocument/2006/relationships/oleObject" Target="../embeddings/oleObject119.bin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33.wmf"/><Relationship Id="rId11" Type="http://schemas.openxmlformats.org/officeDocument/2006/relationships/oleObject" Target="../embeddings/oleObject110.bin"/><Relationship Id="rId24" Type="http://schemas.openxmlformats.org/officeDocument/2006/relationships/image" Target="../media/image242.wmf"/><Relationship Id="rId32" Type="http://schemas.openxmlformats.org/officeDocument/2006/relationships/image" Target="../media/image167.wmf"/><Relationship Id="rId37" Type="http://schemas.openxmlformats.org/officeDocument/2006/relationships/image" Target="../media/image247.wmf"/><Relationship Id="rId5" Type="http://schemas.openxmlformats.org/officeDocument/2006/relationships/oleObject" Target="../embeddings/oleObject107.bin"/><Relationship Id="rId15" Type="http://schemas.openxmlformats.org/officeDocument/2006/relationships/oleObject" Target="../embeddings/oleObject112.bin"/><Relationship Id="rId23" Type="http://schemas.openxmlformats.org/officeDocument/2006/relationships/oleObject" Target="../embeddings/oleObject116.bin"/><Relationship Id="rId28" Type="http://schemas.openxmlformats.org/officeDocument/2006/relationships/image" Target="../media/image244.wmf"/><Relationship Id="rId36" Type="http://schemas.openxmlformats.org/officeDocument/2006/relationships/oleObject" Target="../embeddings/oleObject123.bin"/><Relationship Id="rId10" Type="http://schemas.openxmlformats.org/officeDocument/2006/relationships/image" Target="../media/image235.wmf"/><Relationship Id="rId19" Type="http://schemas.openxmlformats.org/officeDocument/2006/relationships/oleObject" Target="../embeddings/oleObject114.bin"/><Relationship Id="rId31" Type="http://schemas.openxmlformats.org/officeDocument/2006/relationships/oleObject" Target="../embeddings/oleObject120.bin"/><Relationship Id="rId4" Type="http://schemas.openxmlformats.org/officeDocument/2006/relationships/image" Target="../media/image232.wmf"/><Relationship Id="rId9" Type="http://schemas.openxmlformats.org/officeDocument/2006/relationships/oleObject" Target="../embeddings/oleObject109.bin"/><Relationship Id="rId14" Type="http://schemas.openxmlformats.org/officeDocument/2006/relationships/image" Target="../media/image237.wmf"/><Relationship Id="rId22" Type="http://schemas.openxmlformats.org/officeDocument/2006/relationships/image" Target="../media/image241.wmf"/><Relationship Id="rId27" Type="http://schemas.openxmlformats.org/officeDocument/2006/relationships/oleObject" Target="../embeddings/oleObject118.bin"/><Relationship Id="rId30" Type="http://schemas.openxmlformats.org/officeDocument/2006/relationships/image" Target="../media/image245.wmf"/><Relationship Id="rId35" Type="http://schemas.openxmlformats.org/officeDocument/2006/relationships/oleObject" Target="../embeddings/oleObject122.bin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8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9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7.bin"/><Relationship Id="rId3" Type="http://schemas.openxmlformats.org/officeDocument/2006/relationships/oleObject" Target="../embeddings/oleObject124.bin"/><Relationship Id="rId7" Type="http://schemas.openxmlformats.org/officeDocument/2006/relationships/image" Target="../media/image25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26.bin"/><Relationship Id="rId5" Type="http://schemas.openxmlformats.org/officeDocument/2006/relationships/oleObject" Target="../embeddings/oleObject125.bin"/><Relationship Id="rId4" Type="http://schemas.openxmlformats.org/officeDocument/2006/relationships/image" Target="../media/image250.wmf"/><Relationship Id="rId9" Type="http://schemas.openxmlformats.org/officeDocument/2006/relationships/image" Target="../media/image252.wmf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3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5.png"/><Relationship Id="rId2" Type="http://schemas.openxmlformats.org/officeDocument/2006/relationships/image" Target="../media/image254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6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8.png"/><Relationship Id="rId2" Type="http://schemas.openxmlformats.org/officeDocument/2006/relationships/image" Target="../media/image25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259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61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2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2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0.png"/><Relationship Id="rId13" Type="http://schemas.openxmlformats.org/officeDocument/2006/relationships/image" Target="../media/image262.png"/><Relationship Id="rId3" Type="http://schemas.openxmlformats.org/officeDocument/2006/relationships/image" Target="../media/image430.png"/><Relationship Id="rId7" Type="http://schemas.openxmlformats.org/officeDocument/2006/relationships/image" Target="../media/image850.png"/><Relationship Id="rId12" Type="http://schemas.openxmlformats.org/officeDocument/2006/relationships/image" Target="../media/image130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0.png"/><Relationship Id="rId11" Type="http://schemas.openxmlformats.org/officeDocument/2006/relationships/image" Target="../media/image1200.png"/><Relationship Id="rId5" Type="http://schemas.openxmlformats.org/officeDocument/2006/relationships/image" Target="../media/image610.png"/><Relationship Id="rId10" Type="http://schemas.openxmlformats.org/officeDocument/2006/relationships/image" Target="../media/image1100.png"/><Relationship Id="rId4" Type="http://schemas.openxmlformats.org/officeDocument/2006/relationships/image" Target="../media/image500.png"/><Relationship Id="rId9" Type="http://schemas.openxmlformats.org/officeDocument/2006/relationships/image" Target="../media/image100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0.png"/><Relationship Id="rId2" Type="http://schemas.openxmlformats.org/officeDocument/2006/relationships/image" Target="../media/image26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01.png"/><Relationship Id="rId4" Type="http://schemas.openxmlformats.org/officeDocument/2006/relationships/image" Target="../media/image2090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0.png"/><Relationship Id="rId2" Type="http://schemas.openxmlformats.org/officeDocument/2006/relationships/image" Target="../media/image2100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6.wmf"/><Relationship Id="rId13" Type="http://schemas.openxmlformats.org/officeDocument/2006/relationships/image" Target="../media/image2160.png"/><Relationship Id="rId3" Type="http://schemas.openxmlformats.org/officeDocument/2006/relationships/oleObject" Target="../embeddings/oleObject128.bin"/><Relationship Id="rId7" Type="http://schemas.openxmlformats.org/officeDocument/2006/relationships/oleObject" Target="../embeddings/oleObject130.bin"/><Relationship Id="rId12" Type="http://schemas.openxmlformats.org/officeDocument/2006/relationships/image" Target="../media/image210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265.wmf"/><Relationship Id="rId11" Type="http://schemas.openxmlformats.org/officeDocument/2006/relationships/image" Target="../media/image1910.png"/><Relationship Id="rId5" Type="http://schemas.openxmlformats.org/officeDocument/2006/relationships/oleObject" Target="../embeddings/oleObject129.bin"/><Relationship Id="rId10" Type="http://schemas.openxmlformats.org/officeDocument/2006/relationships/image" Target="../media/image2140.png"/><Relationship Id="rId4" Type="http://schemas.openxmlformats.org/officeDocument/2006/relationships/image" Target="../media/image264.wmf"/><Relationship Id="rId9" Type="http://schemas.openxmlformats.org/officeDocument/2006/relationships/image" Target="../media/image2150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1900.png"/><Relationship Id="rId4" Type="http://schemas.openxmlformats.org/officeDocument/2006/relationships/image" Target="../media/image267.wmf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1</a:t>
            </a:fld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2226974" y="1513114"/>
            <a:ext cx="4421082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PEK-130</a:t>
            </a:r>
          </a:p>
          <a:p>
            <a:pPr algn="ctr"/>
            <a:endParaRPr lang="en-US" altLang="zh-TW" sz="3600" b="1" dirty="0" smtClean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Three-Phase Inverter</a:t>
            </a:r>
            <a:endParaRPr lang="zh-TW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31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76980"/>
            <a:ext cx="26955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10</a:t>
            </a:fld>
            <a:endParaRPr lang="zh-TW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879854" y="257172"/>
          <a:ext cx="3197096" cy="6438902"/>
        </p:xfrm>
        <a:graphic>
          <a:graphicData uri="http://schemas.openxmlformats.org/drawingml/2006/table">
            <a:tbl>
              <a:tblPr/>
              <a:tblGrid>
                <a:gridCol w="1341308"/>
                <a:gridCol w="271070"/>
                <a:gridCol w="271070"/>
                <a:gridCol w="1313648"/>
              </a:tblGrid>
              <a:tr h="1654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1000" kern="0" dirty="0">
                          <a:latin typeface="Times New Roman"/>
                          <a:ea typeface="標楷體"/>
                          <a:cs typeface="Times New Roman"/>
                        </a:rPr>
                        <a:t>　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pin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1000" kern="0" dirty="0">
                          <a:latin typeface="Times New Roman"/>
                          <a:ea typeface="標楷體"/>
                          <a:cs typeface="Times New Roman"/>
                        </a:rPr>
                        <a:t>　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4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+5V in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1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2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+5V in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4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GND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3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4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GND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GPIO-00 / EPWM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5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6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GPIO-01 / EPWM-1B / MFSR-B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GPIO-02 / EPWM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7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8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GPIO-03 / EPWM-2B / MCLKR-B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6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GPIO-04 / EPWM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9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10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GPIO-05 / EPWM-3B / MFSR-A / ECAP-1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6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GPIO-06 / EPWM / SYNCI / SYNCO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11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12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GPIO-07 / EPWM-4B / MCLKR-A / ECAP-2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4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GPIO-08 / EPWM / CANTX-B / ADCSOC-A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13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14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GPIO-09 / EPWM-5B / SCITX-B / ECAP-3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4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GPIO-10 / EPWM / CANRX-B / ADCSOC-B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15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16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GPIO-11 / EPWM-6B / SCIRX-B / ECAP-4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GPIO-48 / ECAP5 / XD31 (EMIF)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17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18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GPIO-49 / ECAP6 / XD30 (EMIF)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4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GPIO-84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19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20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GPIO-85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GPIO-12 / TZ1n / CANTX-B / MDX-B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21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22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GPIO-13 / TZ2n / CANRX-B / MDR-B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GPIO-15 / TZ4n / SCIRX-B / MFSX-B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23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24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GPIO-14 / TZ3n / SCITX-B / </a:t>
                      </a:r>
                      <a:r>
                        <a:rPr lang="en-US" sz="1000" kern="0" dirty="0" smtClean="0">
                          <a:latin typeface="Times New Roman"/>
                          <a:ea typeface="標楷體"/>
                          <a:cs typeface="Times New Roman"/>
                        </a:rPr>
                        <a:t>MCKX-B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6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GPIO-24 / ECAP1 / EQEPA-2 / MDX-B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25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26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GPIO-25 / ECAP2 / EQEPB-2 / MDR-B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6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GPIO-26 / ECAP3 / EQEPI-2 / MCLKX-B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27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28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GPIO-27 / ECAP4 / EQEPS-2 / MFSX-B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6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GPIO-16 / SPISIMO-A / CANTX-B / TZ-5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29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30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GPIO-17 / SPISOMI-A / CANRX-B / TZ-6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GPIO-18 / SPICLK-A / SCITX-B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31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32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GPIO-19 / SPISTE-A / SCIRX-B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6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GPIO-20 / EQEP / MDX-A / CANTX-B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33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34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GPIO-21 / EQEP1B / MDR-A / CANRX-B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272" marR="32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178322" y="259293"/>
          <a:ext cx="2847144" cy="4063998"/>
        </p:xfrm>
        <a:graphic>
          <a:graphicData uri="http://schemas.openxmlformats.org/drawingml/2006/table">
            <a:tbl>
              <a:tblPr/>
              <a:tblGrid>
                <a:gridCol w="1099722"/>
                <a:gridCol w="323850"/>
                <a:gridCol w="438150"/>
                <a:gridCol w="985422"/>
              </a:tblGrid>
              <a:tr h="7389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GPIO-22 / EQEP1S / MCLKX-A / SCITX-B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35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36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GPIO-23 / EQEP1I / MFSX-A / SCIRX-B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1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GPIO-28 / SCIRX-A / -- / TZ5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37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38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GPIO-29 / SCITX-A / -- / TZ6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GPIO-30 / CANRX-A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39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40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GPIO-31 / CANTX-A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9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GPIO-32 / I2CSDA / SYNCI / ADCSOCA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41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42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GPIO-33 / I2CSCL / SYNCO / ADCSOCB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ADCIN-B7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43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44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ADCIN-A7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ADCIN-B6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45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46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ADCIN-A6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ADCIN-B5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47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48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ADCIN-A5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ADCIN-B4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49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50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ADCIN-A4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ADCIN-B3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51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52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ADCIN-A3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ADCIN-B2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53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54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ADCIN-A2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ADCIN-B1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55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56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ADCIN-A1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ADCIN-B0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57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58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ADCIN-A0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GND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59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>
                          <a:latin typeface="Times New Roman"/>
                          <a:ea typeface="標楷體"/>
                          <a:cs typeface="Times New Roman"/>
                        </a:rPr>
                        <a:t>60</a:t>
                      </a:r>
                      <a:endParaRPr lang="zh-TW" sz="9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latin typeface="Times New Roman"/>
                          <a:ea typeface="標楷體"/>
                          <a:cs typeface="Times New Roman"/>
                        </a:rPr>
                        <a:t>GND</a:t>
                      </a:r>
                      <a:endParaRPr lang="zh-TW" sz="9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0263" marR="102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文字方塊 8"/>
          <p:cNvSpPr txBox="1"/>
          <p:nvPr/>
        </p:nvSpPr>
        <p:spPr>
          <a:xfrm>
            <a:off x="287867" y="1811867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RS232</a:t>
            </a:r>
            <a:endParaRPr lang="zh-TW" altLang="en-US" b="1" dirty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1577975" y="1851024"/>
            <a:ext cx="783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JTAG</a:t>
            </a:r>
            <a:endParaRPr lang="zh-TW" altLang="en-US" b="1" dirty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630767" y="4461934"/>
            <a:ext cx="1473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I/O Interface</a:t>
            </a:r>
            <a:endParaRPr lang="zh-TW" altLang="en-US" b="1" dirty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95816"/>
            <a:ext cx="28532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DSP Control Board I/O Interface</a:t>
            </a:r>
          </a:p>
        </p:txBody>
      </p:sp>
    </p:spTree>
    <p:extLst>
      <p:ext uri="{BB962C8B-B14F-4D97-AF65-F5344CB8AC3E}">
        <p14:creationId xmlns:p14="http://schemas.microsoft.com/office/powerpoint/2010/main" val="385157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/>
        </p:nvGrpSpPr>
        <p:grpSpPr>
          <a:xfrm>
            <a:off x="482600" y="1168401"/>
            <a:ext cx="8238067" cy="4043647"/>
            <a:chOff x="482600" y="1168401"/>
            <a:chExt cx="8238067" cy="4043647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600" y="1336676"/>
              <a:ext cx="8238067" cy="3875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文字方塊 1"/>
            <p:cNvSpPr txBox="1"/>
            <p:nvPr/>
          </p:nvSpPr>
          <p:spPr>
            <a:xfrm>
              <a:off x="1972733" y="1168401"/>
              <a:ext cx="13356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DC voltage(</a:t>
              </a:r>
              <a:r>
                <a:rPr lang="en-US" altLang="zh-TW" sz="1400" b="1" i="1" dirty="0" err="1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V</a:t>
              </a:r>
              <a:r>
                <a:rPr lang="en-US" altLang="zh-TW" sz="1400" b="1" i="1" baseline="-25000" dirty="0" err="1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d</a:t>
              </a:r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)</a:t>
              </a:r>
              <a:endParaRPr lang="zh-TW" altLang="en-US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sp>
          <p:nvSpPr>
            <p:cNvPr id="4" name="文字方塊 3"/>
            <p:cNvSpPr txBox="1"/>
            <p:nvPr/>
          </p:nvSpPr>
          <p:spPr>
            <a:xfrm>
              <a:off x="1600200" y="2489201"/>
              <a:ext cx="29817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Inductor current tracking (</a:t>
              </a:r>
              <a:r>
                <a:rPr lang="en-US" altLang="zh-TW" sz="1400" b="1" i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s</a:t>
              </a:r>
              <a:r>
                <a:rPr lang="en-US" altLang="zh-TW" sz="1400" b="1" i="1" baseline="30000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*</a:t>
              </a:r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, </a:t>
              </a:r>
              <a:r>
                <a:rPr lang="en-US" altLang="zh-TW" sz="1400" b="1" i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s1</a:t>
              </a:r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, </a:t>
              </a:r>
              <a:r>
                <a:rPr lang="en-US" altLang="zh-TW" sz="1400" b="1" i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s2</a:t>
              </a:r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)</a:t>
              </a:r>
              <a:endParaRPr lang="zh-TW" altLang="en-US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1659467" y="3699934"/>
              <a:ext cx="27413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Input voltage and current (</a:t>
              </a:r>
              <a:r>
                <a:rPr lang="en-US" altLang="zh-TW" sz="1400" b="1" i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V</a:t>
              </a:r>
              <a:r>
                <a:rPr lang="en-US" altLang="zh-TW" sz="1400" b="1" i="1" baseline="-25000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s</a:t>
              </a:r>
              <a:r>
                <a:rPr lang="en-US" altLang="zh-TW" sz="1400" b="1" i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 </a:t>
              </a:r>
              <a:r>
                <a:rPr lang="en-US" altLang="zh-TW" sz="1400" b="1" i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, I</a:t>
              </a:r>
              <a:r>
                <a:rPr lang="en-US" altLang="zh-TW" sz="1400" b="1" i="1" baseline="-25000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s</a:t>
              </a:r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)</a:t>
              </a:r>
              <a:endParaRPr lang="zh-TW" altLang="en-US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4327279" y="3964001"/>
              <a:ext cx="39626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400" b="1" i="1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V</a:t>
              </a:r>
              <a:r>
                <a:rPr lang="en-US" altLang="zh-TW" sz="1400" b="1" i="1" baseline="-2500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s</a:t>
              </a:r>
              <a:r>
                <a:rPr lang="en-US" altLang="zh-TW" sz="1400" b="1" i="1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 </a:t>
              </a:r>
              <a:endParaRPr lang="zh-TW" altLang="en-US" sz="1400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5377145" y="4311135"/>
              <a:ext cx="3465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400" b="1" i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s</a:t>
              </a:r>
              <a:r>
                <a:rPr lang="en-US" altLang="zh-TW" sz="1400" b="1" i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 </a:t>
              </a:r>
              <a:endParaRPr lang="zh-TW" altLang="en-US" sz="1400" dirty="0"/>
            </a:p>
          </p:txBody>
        </p:sp>
      </p:grpSp>
      <p:sp>
        <p:nvSpPr>
          <p:cNvPr id="9" name="文字方塊 8"/>
          <p:cNvSpPr txBox="1"/>
          <p:nvPr/>
        </p:nvSpPr>
        <p:spPr>
          <a:xfrm>
            <a:off x="476250" y="514350"/>
            <a:ext cx="2656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55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2" y="0"/>
            <a:ext cx="7992888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0"/>
            <a:ext cx="548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Control 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endParaRPr lang="zh-TW" altLang="en-US" sz="2400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42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/>
        </p:nvGrpSpPr>
        <p:grpSpPr>
          <a:xfrm>
            <a:off x="0" y="763058"/>
            <a:ext cx="8983133" cy="5011209"/>
            <a:chOff x="0" y="763058"/>
            <a:chExt cx="8983133" cy="5011209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63058"/>
              <a:ext cx="8983133" cy="5011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字方塊 2"/>
            <p:cNvSpPr txBox="1"/>
            <p:nvPr/>
          </p:nvSpPr>
          <p:spPr>
            <a:xfrm>
              <a:off x="524933" y="1117601"/>
              <a:ext cx="29817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Inductor current tracking (</a:t>
              </a:r>
              <a:r>
                <a:rPr lang="en-US" altLang="zh-TW" sz="1400" b="1" i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s</a:t>
              </a:r>
              <a:r>
                <a:rPr lang="en-US" altLang="zh-TW" sz="1400" b="1" i="1" baseline="30000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*</a:t>
              </a:r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, </a:t>
              </a:r>
              <a:r>
                <a:rPr lang="en-US" altLang="zh-TW" sz="1400" b="1" i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s1</a:t>
              </a:r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, </a:t>
              </a:r>
              <a:r>
                <a:rPr lang="en-US" altLang="zh-TW" sz="1400" b="1" i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s2</a:t>
              </a:r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)</a:t>
              </a:r>
              <a:endParaRPr lang="zh-TW" altLang="en-US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sp>
          <p:nvSpPr>
            <p:cNvPr id="4" name="文字方塊 3"/>
            <p:cNvSpPr txBox="1"/>
            <p:nvPr/>
          </p:nvSpPr>
          <p:spPr>
            <a:xfrm>
              <a:off x="2633132" y="2523067"/>
              <a:ext cx="138050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DC voltage (</a:t>
              </a:r>
              <a:r>
                <a:rPr lang="en-US" altLang="zh-TW" sz="1400" b="1" i="1" dirty="0" err="1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V</a:t>
              </a:r>
              <a:r>
                <a:rPr lang="en-US" altLang="zh-TW" sz="1400" b="1" i="1" baseline="-25000" dirty="0" err="1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d</a:t>
              </a:r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)</a:t>
              </a:r>
              <a:endParaRPr lang="zh-TW" altLang="en-US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440266" y="2887135"/>
              <a:ext cx="27413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Input voltage and current (</a:t>
              </a:r>
              <a:r>
                <a:rPr lang="en-US" altLang="zh-TW" sz="1400" b="1" i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V</a:t>
              </a:r>
              <a:r>
                <a:rPr lang="en-US" altLang="zh-TW" sz="1400" b="1" i="1" baseline="-25000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s</a:t>
              </a:r>
              <a:r>
                <a:rPr lang="en-US" altLang="zh-TW" sz="1400" b="1" i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 </a:t>
              </a:r>
              <a:r>
                <a:rPr lang="en-US" altLang="zh-TW" sz="1400" b="1" i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, I</a:t>
              </a:r>
              <a:r>
                <a:rPr lang="en-US" altLang="zh-TW" sz="1400" b="1" i="1" baseline="-25000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s</a:t>
              </a:r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)</a:t>
              </a:r>
              <a:endParaRPr lang="zh-TW" altLang="en-US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sp>
          <p:nvSpPr>
            <p:cNvPr id="2" name="文字方塊 1"/>
            <p:cNvSpPr txBox="1"/>
            <p:nvPr/>
          </p:nvSpPr>
          <p:spPr>
            <a:xfrm>
              <a:off x="4876800" y="2887134"/>
              <a:ext cx="3513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400" b="1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zh-TW" altLang="en-US" sz="1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5444066" y="3158067"/>
              <a:ext cx="30168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b="1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zh-TW" altLang="en-US" sz="14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1735666" y="3911602"/>
              <a:ext cx="33906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Control voltage of two phase (</a:t>
              </a:r>
              <a:r>
                <a:rPr lang="en-US" altLang="zh-TW" sz="1400" b="1" i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V</a:t>
              </a:r>
              <a:r>
                <a:rPr lang="en-US" altLang="zh-TW" sz="1400" b="1" i="1" baseline="-25000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con1</a:t>
              </a:r>
              <a:r>
                <a:rPr lang="en-US" altLang="zh-TW" sz="1400" b="1" i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 </a:t>
              </a:r>
              <a:r>
                <a:rPr lang="en-US" altLang="zh-TW" sz="1400" b="1" i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, V</a:t>
              </a:r>
              <a:r>
                <a:rPr lang="en-US" altLang="zh-TW" sz="1400" b="1" i="1" baseline="-25000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con2</a:t>
              </a:r>
              <a:r>
                <a:rPr lang="en-US" altLang="zh-TW" sz="14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)</a:t>
              </a:r>
              <a:endParaRPr lang="zh-TW" altLang="en-US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文字方塊 9"/>
          <p:cNvSpPr txBox="1"/>
          <p:nvPr/>
        </p:nvSpPr>
        <p:spPr>
          <a:xfrm>
            <a:off x="390525" y="152400"/>
            <a:ext cx="2656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368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146" y="884336"/>
            <a:ext cx="3009581" cy="5306913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4786206" y="3870640"/>
            <a:ext cx="3664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8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AC</a:t>
            </a:r>
            <a:r>
              <a:rPr lang="zh-TW" altLang="en-US" b="1" dirty="0" smtClean="0">
                <a:solidFill>
                  <a:srgbClr val="008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b="1" dirty="0" smtClean="0">
                <a:solidFill>
                  <a:srgbClr val="008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Source (single and three-phase)</a:t>
            </a:r>
            <a:endParaRPr lang="zh-TW" altLang="en-US" b="1" dirty="0">
              <a:solidFill>
                <a:srgbClr val="008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4929178" y="5439992"/>
            <a:ext cx="1486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8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DC/AC Load</a:t>
            </a:r>
            <a:endParaRPr lang="zh-TW" altLang="en-US" b="1" dirty="0">
              <a:solidFill>
                <a:srgbClr val="008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5097552" y="4554110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3333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PEK-130</a:t>
            </a:r>
            <a:endParaRPr lang="zh-TW" altLang="en-US" b="1" dirty="0">
              <a:solidFill>
                <a:srgbClr val="3333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4861445" y="3348037"/>
            <a:ext cx="1486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8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Digital meter</a:t>
            </a:r>
            <a:endParaRPr lang="zh-TW" altLang="en-US" b="1" dirty="0">
              <a:solidFill>
                <a:srgbClr val="008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12" name="直線單箭頭接點 11"/>
          <p:cNvCxnSpPr/>
          <p:nvPr/>
        </p:nvCxnSpPr>
        <p:spPr>
          <a:xfrm flipH="1">
            <a:off x="3582374" y="1332282"/>
            <a:ext cx="1203832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單箭頭接點 13"/>
          <p:cNvCxnSpPr/>
          <p:nvPr/>
        </p:nvCxnSpPr>
        <p:spPr>
          <a:xfrm flipH="1">
            <a:off x="3206176" y="2723382"/>
            <a:ext cx="1580030" cy="2739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單箭頭接點 15"/>
          <p:cNvCxnSpPr/>
          <p:nvPr/>
        </p:nvCxnSpPr>
        <p:spPr>
          <a:xfrm flipH="1">
            <a:off x="3657613" y="3572010"/>
            <a:ext cx="1203832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單箭頭接點 16"/>
          <p:cNvCxnSpPr>
            <a:stCxn id="5" idx="1"/>
          </p:cNvCxnSpPr>
          <p:nvPr/>
        </p:nvCxnSpPr>
        <p:spPr>
          <a:xfrm flipH="1" flipV="1">
            <a:off x="3431896" y="4019959"/>
            <a:ext cx="1354310" cy="3534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單箭頭接點 18"/>
          <p:cNvCxnSpPr/>
          <p:nvPr/>
        </p:nvCxnSpPr>
        <p:spPr>
          <a:xfrm flipH="1" flipV="1">
            <a:off x="3657613" y="4691874"/>
            <a:ext cx="1354311" cy="1023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單箭頭接點 19"/>
          <p:cNvCxnSpPr/>
          <p:nvPr/>
        </p:nvCxnSpPr>
        <p:spPr>
          <a:xfrm flipH="1" flipV="1">
            <a:off x="3958571" y="5587765"/>
            <a:ext cx="827635" cy="1023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字方塊 1"/>
          <p:cNvSpPr txBox="1"/>
          <p:nvPr/>
        </p:nvSpPr>
        <p:spPr>
          <a:xfrm>
            <a:off x="447675" y="142875"/>
            <a:ext cx="3592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Verification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字方塊 17"/>
          <p:cNvSpPr txBox="1"/>
          <p:nvPr/>
        </p:nvSpPr>
        <p:spPr>
          <a:xfrm>
            <a:off x="4867336" y="826558"/>
            <a:ext cx="32437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RS232 on-line waveform measurement and tuning of control parameters</a:t>
            </a:r>
            <a:endParaRPr lang="zh-TW" altLang="en-US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21" name="文字方塊 20"/>
          <p:cNvSpPr txBox="1"/>
          <p:nvPr/>
        </p:nvSpPr>
        <p:spPr>
          <a:xfrm>
            <a:off x="4823768" y="2409824"/>
            <a:ext cx="32788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Waveform measure with digital scope</a:t>
            </a:r>
            <a:endParaRPr lang="zh-TW" altLang="en-US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6222268" y="4467225"/>
            <a:ext cx="18777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Experimental circuit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50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/>
          <p:cNvGrpSpPr/>
          <p:nvPr/>
        </p:nvGrpSpPr>
        <p:grpSpPr>
          <a:xfrm>
            <a:off x="648520" y="1490886"/>
            <a:ext cx="7673516" cy="4392488"/>
            <a:chOff x="467545" y="1052736"/>
            <a:chExt cx="7673516" cy="439248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5" y="1052736"/>
              <a:ext cx="7673516" cy="4392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文字方塊 1"/>
            <p:cNvSpPr txBox="1"/>
            <p:nvPr/>
          </p:nvSpPr>
          <p:spPr>
            <a:xfrm>
              <a:off x="4139952" y="2060848"/>
              <a:ext cx="3850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b="1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en-US" altLang="zh-TW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*</a:t>
              </a:r>
              <a:endParaRPr lang="zh-TW" altLang="en-US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文字方塊 3"/>
            <p:cNvSpPr txBox="1"/>
            <p:nvPr/>
          </p:nvSpPr>
          <p:spPr>
            <a:xfrm>
              <a:off x="4716016" y="1988840"/>
              <a:ext cx="3850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b="1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s1</a:t>
              </a:r>
              <a:endParaRPr lang="zh-TW" altLang="en-US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5004048" y="2060848"/>
              <a:ext cx="3850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b="1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s2</a:t>
              </a:r>
              <a:endParaRPr lang="zh-TW" altLang="en-US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文字方塊 6"/>
          <p:cNvSpPr txBox="1"/>
          <p:nvPr/>
        </p:nvSpPr>
        <p:spPr>
          <a:xfrm>
            <a:off x="400050" y="304800"/>
            <a:ext cx="4724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Measured Waveforms from RS232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190625" y="885825"/>
            <a:ext cx="25183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Current Tracking</a:t>
            </a:r>
            <a:endParaRPr lang="zh-TW" altLang="en-US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06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/>
        </p:nvGrpSpPr>
        <p:grpSpPr>
          <a:xfrm>
            <a:off x="702619" y="466006"/>
            <a:ext cx="7416824" cy="5898020"/>
            <a:chOff x="683569" y="332656"/>
            <a:chExt cx="7416824" cy="589802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9" y="332656"/>
              <a:ext cx="7416824" cy="5898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字方塊 2"/>
            <p:cNvSpPr txBox="1"/>
            <p:nvPr/>
          </p:nvSpPr>
          <p:spPr>
            <a:xfrm>
              <a:off x="5364088" y="2060848"/>
              <a:ext cx="3337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b="1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zh-TW" altLang="en-US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" name="文字方塊 1"/>
            <p:cNvSpPr txBox="1"/>
            <p:nvPr/>
          </p:nvSpPr>
          <p:spPr>
            <a:xfrm>
              <a:off x="4644008" y="1556792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zh-TW" altLang="en-US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5436096" y="908720"/>
              <a:ext cx="3978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i="1" dirty="0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b="1" i="1" baseline="-25000" dirty="0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zh-TW" altLang="en-US" b="1" i="1" baseline="-250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文字方塊 6"/>
          <p:cNvSpPr txBox="1"/>
          <p:nvPr/>
        </p:nvSpPr>
        <p:spPr>
          <a:xfrm>
            <a:off x="314325" y="142875"/>
            <a:ext cx="4724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Measured Waveforms from RS232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11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/>
          <p:cNvGrpSpPr/>
          <p:nvPr/>
        </p:nvGrpSpPr>
        <p:grpSpPr>
          <a:xfrm>
            <a:off x="1151806" y="1170087"/>
            <a:ext cx="6376793" cy="4606453"/>
            <a:chOff x="1475656" y="836712"/>
            <a:chExt cx="6376793" cy="4606453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656" y="836712"/>
              <a:ext cx="6376793" cy="4606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字方塊 3"/>
            <p:cNvSpPr txBox="1"/>
            <p:nvPr/>
          </p:nvSpPr>
          <p:spPr>
            <a:xfrm>
              <a:off x="2627784" y="1268760"/>
              <a:ext cx="378630" cy="338554"/>
            </a:xfrm>
            <a:prstGeom prst="rect">
              <a:avLst/>
            </a:prstGeom>
            <a:solidFill>
              <a:srgbClr val="92D05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TW" sz="16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6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zh-TW" altLang="en-US" sz="16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文字方塊 5"/>
            <p:cNvSpPr txBox="1"/>
            <p:nvPr/>
          </p:nvSpPr>
          <p:spPr>
            <a:xfrm>
              <a:off x="4499992" y="1988840"/>
              <a:ext cx="362600" cy="338554"/>
            </a:xfrm>
            <a:prstGeom prst="rect">
              <a:avLst/>
            </a:prstGeom>
            <a:solidFill>
              <a:srgbClr val="FF99CC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TW" sz="16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6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zh-TW" altLang="en-US" sz="16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4932040" y="2780928"/>
              <a:ext cx="375424" cy="338554"/>
            </a:xfrm>
            <a:prstGeom prst="rect">
              <a:avLst/>
            </a:prstGeom>
            <a:solidFill>
              <a:srgbClr val="FFFF66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TW" sz="16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6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s1</a:t>
              </a:r>
              <a:endParaRPr lang="zh-TW" altLang="en-US" sz="16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5724128" y="2708920"/>
              <a:ext cx="375424" cy="338554"/>
            </a:xfrm>
            <a:prstGeom prst="rect">
              <a:avLst/>
            </a:prstGeom>
            <a:solidFill>
              <a:srgbClr val="99CC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TW" sz="16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6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s2</a:t>
              </a:r>
              <a:endParaRPr lang="zh-TW" altLang="en-US" sz="16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文字方塊 9"/>
          <p:cNvSpPr txBox="1"/>
          <p:nvPr/>
        </p:nvSpPr>
        <p:spPr>
          <a:xfrm>
            <a:off x="600075" y="361950"/>
            <a:ext cx="5004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Measure Waveform from Test Points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47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605" y="1357314"/>
            <a:ext cx="6816195" cy="4764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4779640" y="3576794"/>
            <a:ext cx="375424" cy="338554"/>
          </a:xfrm>
          <a:prstGeom prst="rect">
            <a:avLst/>
          </a:prstGeom>
          <a:solidFill>
            <a:srgbClr val="FFFF66"/>
          </a:solidFill>
        </p:spPr>
        <p:txBody>
          <a:bodyPr wrap="none" rtlCol="0">
            <a:spAutoFit/>
          </a:bodyPr>
          <a:lstStyle/>
          <a:p>
            <a:r>
              <a:rPr lang="en-US" altLang="zh-TW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16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s1</a:t>
            </a:r>
            <a:endParaRPr lang="zh-TW" altLang="en-US" sz="16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5072195" y="2996786"/>
            <a:ext cx="375424" cy="338554"/>
          </a:xfrm>
          <a:prstGeom prst="rect">
            <a:avLst/>
          </a:prstGeom>
          <a:solidFill>
            <a:srgbClr val="99CCFF"/>
          </a:solidFill>
        </p:spPr>
        <p:txBody>
          <a:bodyPr wrap="none" rtlCol="0">
            <a:spAutoFit/>
          </a:bodyPr>
          <a:lstStyle/>
          <a:p>
            <a:r>
              <a:rPr lang="en-US" altLang="zh-TW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16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s2</a:t>
            </a:r>
            <a:endParaRPr lang="zh-TW" altLang="en-US" sz="16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481542" y="201083"/>
            <a:ext cx="5004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Measure Waveform from Test Points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1193801" y="905933"/>
            <a:ext cx="225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Current Interleaving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9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6562725" y="6175375"/>
            <a:ext cx="2133600" cy="365125"/>
          </a:xfrm>
        </p:spPr>
        <p:txBody>
          <a:bodyPr/>
          <a:lstStyle/>
          <a:p>
            <a:fld id="{D66C8024-29D2-45F6-9AA1-0CA716D7BC86}" type="slidenum">
              <a:rPr lang="zh-TW" altLang="en-US" smtClean="0"/>
              <a:t>108</a:t>
            </a:fld>
            <a:endParaRPr lang="zh-TW" altLang="en-US"/>
          </a:p>
        </p:txBody>
      </p:sp>
      <p:sp>
        <p:nvSpPr>
          <p:cNvPr id="19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92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94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96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98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00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02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pSp>
        <p:nvGrpSpPr>
          <p:cNvPr id="205" name="群組 204"/>
          <p:cNvGrpSpPr/>
          <p:nvPr/>
        </p:nvGrpSpPr>
        <p:grpSpPr>
          <a:xfrm>
            <a:off x="1089488" y="802998"/>
            <a:ext cx="6585046" cy="2505076"/>
            <a:chOff x="1156855" y="2054755"/>
            <a:chExt cx="6585046" cy="2505076"/>
          </a:xfrm>
        </p:grpSpPr>
        <p:grpSp>
          <p:nvGrpSpPr>
            <p:cNvPr id="206" name="Group 3"/>
            <p:cNvGrpSpPr>
              <a:grpSpLocks/>
            </p:cNvGrpSpPr>
            <p:nvPr/>
          </p:nvGrpSpPr>
          <p:grpSpPr bwMode="auto">
            <a:xfrm>
              <a:off x="1526117" y="3699405"/>
              <a:ext cx="371475" cy="357188"/>
              <a:chOff x="882" y="1419"/>
              <a:chExt cx="234" cy="225"/>
            </a:xfrm>
          </p:grpSpPr>
          <p:sp>
            <p:nvSpPr>
              <p:cNvPr id="401" name="Oval 4"/>
              <p:cNvSpPr>
                <a:spLocks noChangeArrowheads="1"/>
              </p:cNvSpPr>
              <p:nvPr/>
            </p:nvSpPr>
            <p:spPr bwMode="auto">
              <a:xfrm>
                <a:off x="882" y="1428"/>
                <a:ext cx="234" cy="216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/>
              </a:p>
            </p:txBody>
          </p:sp>
          <p:sp>
            <p:nvSpPr>
              <p:cNvPr id="402" name="Text Box 5"/>
              <p:cNvSpPr txBox="1">
                <a:spLocks noChangeArrowheads="1"/>
              </p:cNvSpPr>
              <p:nvPr/>
            </p:nvSpPr>
            <p:spPr bwMode="auto">
              <a:xfrm>
                <a:off x="914" y="1419"/>
                <a:ext cx="18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r>
                  <a:rPr kumimoji="0" lang="en-US" altLang="zh-TW" sz="1600"/>
                  <a:t>~</a:t>
                </a: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207" name="Object 7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202118679"/>
                    </p:ext>
                  </p:extLst>
                </p:nvPr>
              </p:nvGraphicFramePr>
              <p:xfrm>
                <a:off x="2405015" y="2840280"/>
                <a:ext cx="190500" cy="21431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19827" name="方程式" r:id="rId3" imgW="190335" imgH="215713" progId="Equation.3">
                        <p:embed/>
                      </p:oleObj>
                    </mc:Choice>
                    <mc:Fallback>
                      <p:oleObj name="方程式" r:id="rId3" imgW="190335" imgH="215713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4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405015" y="2840280"/>
                              <a:ext cx="190500" cy="2143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7" name="Object 7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227117036"/>
                    </p:ext>
                  </p:extLst>
                </p:nvPr>
              </p:nvGraphicFramePr>
              <p:xfrm>
                <a:off x="2405015" y="2840280"/>
                <a:ext cx="190500" cy="21431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61514" name="方程式" r:id="rId5" imgW="190335" imgH="215713" progId="Equation.3">
                        <p:embed/>
                      </p:oleObj>
                    </mc:Choice>
                    <mc:Fallback>
                      <p:oleObj name="方程式" r:id="rId5" imgW="190335" imgH="215713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405015" y="2840280"/>
                              <a:ext cx="190500" cy="2143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208" name="Object 8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473323680"/>
                    </p:ext>
                  </p:extLst>
                </p:nvPr>
              </p:nvGraphicFramePr>
              <p:xfrm>
                <a:off x="6979901" y="3792491"/>
                <a:ext cx="176213" cy="22860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19828" name="方程式" r:id="rId7" imgW="177646" imgH="228402" progId="Equation.3">
                        <p:embed/>
                      </p:oleObj>
                    </mc:Choice>
                    <mc:Fallback>
                      <p:oleObj name="方程式" r:id="rId7" imgW="177646" imgH="228402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8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6979901" y="3792491"/>
                              <a:ext cx="176213" cy="2286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8" name="Object 8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693762564"/>
                    </p:ext>
                  </p:extLst>
                </p:nvPr>
              </p:nvGraphicFramePr>
              <p:xfrm>
                <a:off x="6979901" y="3792491"/>
                <a:ext cx="176213" cy="22860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61515" name="方程式" r:id="rId9" imgW="177646" imgH="228402" progId="Equation.3">
                        <p:embed/>
                      </p:oleObj>
                    </mc:Choice>
                    <mc:Fallback>
                      <p:oleObj name="方程式" r:id="rId9" imgW="177646" imgH="228402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6979901" y="3792491"/>
                              <a:ext cx="176213" cy="2286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p:sp>
          <p:nvSpPr>
            <p:cNvPr id="209" name="Line 9"/>
            <p:cNvSpPr>
              <a:spLocks noChangeShapeType="1"/>
            </p:cNvSpPr>
            <p:nvPr/>
          </p:nvSpPr>
          <p:spPr bwMode="auto">
            <a:xfrm rot="5400000" flipH="1">
              <a:off x="2592917" y="2970743"/>
              <a:ext cx="0" cy="2476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10" name="Text Box 11"/>
            <p:cNvSpPr txBox="1">
              <a:spLocks noChangeArrowheads="1"/>
            </p:cNvSpPr>
            <p:nvPr/>
          </p:nvSpPr>
          <p:spPr bwMode="auto">
            <a:xfrm>
              <a:off x="1272117" y="3464455"/>
              <a:ext cx="269875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r>
                <a:rPr kumimoji="0" lang="en-US" altLang="zh-TW"/>
                <a:t>+</a:t>
              </a:r>
            </a:p>
          </p:txBody>
        </p:sp>
        <p:sp>
          <p:nvSpPr>
            <p:cNvPr id="211" name="Text Box 12"/>
            <p:cNvSpPr txBox="1">
              <a:spLocks noChangeArrowheads="1"/>
            </p:cNvSpPr>
            <p:nvPr/>
          </p:nvSpPr>
          <p:spPr bwMode="auto">
            <a:xfrm>
              <a:off x="1281642" y="4016905"/>
              <a:ext cx="23495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r>
                <a:rPr kumimoji="0" lang="en-US" altLang="zh-TW"/>
                <a:t>-</a:t>
              </a:r>
            </a:p>
          </p:txBody>
        </p:sp>
        <p:sp>
          <p:nvSpPr>
            <p:cNvPr id="212" name="Text Box 13"/>
            <p:cNvSpPr txBox="1">
              <a:spLocks noChangeArrowheads="1"/>
            </p:cNvSpPr>
            <p:nvPr/>
          </p:nvSpPr>
          <p:spPr bwMode="auto">
            <a:xfrm>
              <a:off x="6929101" y="3543253"/>
              <a:ext cx="269875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r>
                <a:rPr kumimoji="0" lang="en-US" altLang="zh-TW"/>
                <a:t>+</a:t>
              </a:r>
            </a:p>
          </p:txBody>
        </p:sp>
        <p:sp>
          <p:nvSpPr>
            <p:cNvPr id="213" name="Text Box 14"/>
            <p:cNvSpPr txBox="1">
              <a:spLocks noChangeArrowheads="1"/>
            </p:cNvSpPr>
            <p:nvPr/>
          </p:nvSpPr>
          <p:spPr bwMode="auto">
            <a:xfrm>
              <a:off x="6938626" y="4009978"/>
              <a:ext cx="23495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r>
                <a:rPr kumimoji="0" lang="en-US" altLang="zh-TW"/>
                <a:t>-</a:t>
              </a:r>
            </a:p>
          </p:txBody>
        </p:sp>
        <p:sp>
          <p:nvSpPr>
            <p:cNvPr id="214" name="Line 15"/>
            <p:cNvSpPr>
              <a:spLocks noChangeShapeType="1"/>
            </p:cNvSpPr>
            <p:nvPr/>
          </p:nvSpPr>
          <p:spPr bwMode="auto">
            <a:xfrm>
              <a:off x="3164417" y="2361143"/>
              <a:ext cx="24574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grpSp>
          <p:nvGrpSpPr>
            <p:cNvPr id="215" name="Group 16"/>
            <p:cNvGrpSpPr>
              <a:grpSpLocks/>
            </p:cNvGrpSpPr>
            <p:nvPr/>
          </p:nvGrpSpPr>
          <p:grpSpPr bwMode="auto">
            <a:xfrm>
              <a:off x="4402667" y="2370668"/>
              <a:ext cx="533400" cy="1838325"/>
              <a:chOff x="1146" y="2796"/>
              <a:chExt cx="336" cy="1158"/>
            </a:xfrm>
          </p:grpSpPr>
          <p:sp>
            <p:nvSpPr>
              <p:cNvPr id="376" name="Line 17"/>
              <p:cNvSpPr>
                <a:spLocks noChangeShapeType="1"/>
              </p:cNvSpPr>
              <p:nvPr/>
            </p:nvSpPr>
            <p:spPr bwMode="auto">
              <a:xfrm>
                <a:off x="1332" y="2796"/>
                <a:ext cx="0" cy="17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377" name="Line 18"/>
              <p:cNvSpPr>
                <a:spLocks noChangeShapeType="1"/>
              </p:cNvSpPr>
              <p:nvPr/>
            </p:nvSpPr>
            <p:spPr bwMode="auto">
              <a:xfrm>
                <a:off x="1332" y="3192"/>
                <a:ext cx="0" cy="3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grpSp>
            <p:nvGrpSpPr>
              <p:cNvPr id="378" name="Group 19"/>
              <p:cNvGrpSpPr>
                <a:grpSpLocks/>
              </p:cNvGrpSpPr>
              <p:nvPr/>
            </p:nvGrpSpPr>
            <p:grpSpPr bwMode="auto">
              <a:xfrm>
                <a:off x="1146" y="2898"/>
                <a:ext cx="336" cy="366"/>
                <a:chOff x="1146" y="2898"/>
                <a:chExt cx="336" cy="366"/>
              </a:xfrm>
            </p:grpSpPr>
            <p:sp>
              <p:nvSpPr>
                <p:cNvPr id="391" name="Line 20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92" name="Line 21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93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94" name="Line 23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95" name="Line 24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96" name="Line 25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97" name="Line 26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98" name="AutoShape 27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/>
                </a:p>
              </p:txBody>
            </p:sp>
            <p:sp>
              <p:nvSpPr>
                <p:cNvPr id="399" name="Line 28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400" name="Line 29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  <p:grpSp>
            <p:nvGrpSpPr>
              <p:cNvPr id="379" name="Group 30"/>
              <p:cNvGrpSpPr>
                <a:grpSpLocks/>
              </p:cNvGrpSpPr>
              <p:nvPr/>
            </p:nvGrpSpPr>
            <p:grpSpPr bwMode="auto">
              <a:xfrm>
                <a:off x="1146" y="3474"/>
                <a:ext cx="336" cy="366"/>
                <a:chOff x="1146" y="2898"/>
                <a:chExt cx="336" cy="366"/>
              </a:xfrm>
            </p:grpSpPr>
            <p:sp>
              <p:nvSpPr>
                <p:cNvPr id="381" name="Line 31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82" name="Line 32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83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84" name="Line 34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85" name="Line 35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86" name="Line 36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87" name="Line 37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88" name="AutoShape 38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/>
                </a:p>
              </p:txBody>
            </p:sp>
            <p:sp>
              <p:nvSpPr>
                <p:cNvPr id="389" name="Line 39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90" name="Line 40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  <p:sp>
            <p:nvSpPr>
              <p:cNvPr id="380" name="Line 41"/>
              <p:cNvSpPr>
                <a:spLocks noChangeShapeType="1"/>
              </p:cNvSpPr>
              <p:nvPr/>
            </p:nvSpPr>
            <p:spPr bwMode="auto">
              <a:xfrm>
                <a:off x="1326" y="3774"/>
                <a:ext cx="0" cy="1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</p:grpSp>
        <p:grpSp>
          <p:nvGrpSpPr>
            <p:cNvPr id="216" name="Group 42"/>
            <p:cNvGrpSpPr>
              <a:grpSpLocks/>
            </p:cNvGrpSpPr>
            <p:nvPr/>
          </p:nvGrpSpPr>
          <p:grpSpPr bwMode="auto">
            <a:xfrm>
              <a:off x="5326592" y="2361143"/>
              <a:ext cx="533400" cy="1838325"/>
              <a:chOff x="1146" y="2796"/>
              <a:chExt cx="336" cy="1158"/>
            </a:xfrm>
          </p:grpSpPr>
          <p:sp>
            <p:nvSpPr>
              <p:cNvPr id="351" name="Line 43"/>
              <p:cNvSpPr>
                <a:spLocks noChangeShapeType="1"/>
              </p:cNvSpPr>
              <p:nvPr/>
            </p:nvSpPr>
            <p:spPr bwMode="auto">
              <a:xfrm>
                <a:off x="1332" y="2796"/>
                <a:ext cx="0" cy="17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352" name="Line 44"/>
              <p:cNvSpPr>
                <a:spLocks noChangeShapeType="1"/>
              </p:cNvSpPr>
              <p:nvPr/>
            </p:nvSpPr>
            <p:spPr bwMode="auto">
              <a:xfrm>
                <a:off x="1332" y="3192"/>
                <a:ext cx="0" cy="3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grpSp>
            <p:nvGrpSpPr>
              <p:cNvPr id="353" name="Group 45"/>
              <p:cNvGrpSpPr>
                <a:grpSpLocks/>
              </p:cNvGrpSpPr>
              <p:nvPr/>
            </p:nvGrpSpPr>
            <p:grpSpPr bwMode="auto">
              <a:xfrm>
                <a:off x="1146" y="2898"/>
                <a:ext cx="336" cy="366"/>
                <a:chOff x="1146" y="2898"/>
                <a:chExt cx="336" cy="366"/>
              </a:xfrm>
            </p:grpSpPr>
            <p:sp>
              <p:nvSpPr>
                <p:cNvPr id="366" name="Line 46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67" name="Line 47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68" name="Line 48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69" name="Line 49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70" name="Line 50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71" name="Line 51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72" name="Line 52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73" name="AutoShape 53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/>
                </a:p>
              </p:txBody>
            </p:sp>
            <p:sp>
              <p:nvSpPr>
                <p:cNvPr id="374" name="Line 54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75" name="Line 55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  <p:grpSp>
            <p:nvGrpSpPr>
              <p:cNvPr id="354" name="Group 56"/>
              <p:cNvGrpSpPr>
                <a:grpSpLocks/>
              </p:cNvGrpSpPr>
              <p:nvPr/>
            </p:nvGrpSpPr>
            <p:grpSpPr bwMode="auto">
              <a:xfrm>
                <a:off x="1146" y="3474"/>
                <a:ext cx="336" cy="366"/>
                <a:chOff x="1146" y="2898"/>
                <a:chExt cx="336" cy="366"/>
              </a:xfrm>
            </p:grpSpPr>
            <p:sp>
              <p:nvSpPr>
                <p:cNvPr id="356" name="Line 57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57" name="Line 58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58" name="Line 59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59" name="Line 60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60" name="Line 61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61" name="Line 62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62" name="Line 63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63" name="AutoShape 64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/>
                </a:p>
              </p:txBody>
            </p:sp>
            <p:sp>
              <p:nvSpPr>
                <p:cNvPr id="364" name="Line 65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65" name="Line 66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  <p:sp>
            <p:nvSpPr>
              <p:cNvPr id="355" name="Line 67"/>
              <p:cNvSpPr>
                <a:spLocks noChangeShapeType="1"/>
              </p:cNvSpPr>
              <p:nvPr/>
            </p:nvSpPr>
            <p:spPr bwMode="auto">
              <a:xfrm>
                <a:off x="1326" y="3774"/>
                <a:ext cx="0" cy="1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</p:grpSp>
        <p:sp>
          <p:nvSpPr>
            <p:cNvPr id="217" name="Line 68"/>
            <p:cNvSpPr>
              <a:spLocks noChangeShapeType="1"/>
            </p:cNvSpPr>
            <p:nvPr/>
          </p:nvSpPr>
          <p:spPr bwMode="auto">
            <a:xfrm>
              <a:off x="3154892" y="4199468"/>
              <a:ext cx="24574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grpSp>
          <p:nvGrpSpPr>
            <p:cNvPr id="218" name="Group 69"/>
            <p:cNvGrpSpPr>
              <a:grpSpLocks/>
            </p:cNvGrpSpPr>
            <p:nvPr/>
          </p:nvGrpSpPr>
          <p:grpSpPr bwMode="auto">
            <a:xfrm>
              <a:off x="2421467" y="3191405"/>
              <a:ext cx="361950" cy="84138"/>
              <a:chOff x="1332" y="601"/>
              <a:chExt cx="228" cy="53"/>
            </a:xfrm>
          </p:grpSpPr>
          <p:grpSp>
            <p:nvGrpSpPr>
              <p:cNvPr id="342" name="Group 70"/>
              <p:cNvGrpSpPr>
                <a:grpSpLocks/>
              </p:cNvGrpSpPr>
              <p:nvPr/>
            </p:nvGrpSpPr>
            <p:grpSpPr bwMode="auto">
              <a:xfrm>
                <a:off x="1332" y="607"/>
                <a:ext cx="72" cy="47"/>
                <a:chOff x="654" y="714"/>
                <a:chExt cx="306" cy="96"/>
              </a:xfrm>
            </p:grpSpPr>
            <p:sp>
              <p:nvSpPr>
                <p:cNvPr id="349" name="Arc 71"/>
                <p:cNvSpPr>
                  <a:spLocks/>
                </p:cNvSpPr>
                <p:nvPr/>
              </p:nvSpPr>
              <p:spPr bwMode="auto">
                <a:xfrm flipH="1">
                  <a:off x="654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150 w 21600"/>
                    <a:gd name="T3" fmla="*/ 96 h 21600"/>
                    <a:gd name="T4" fmla="*/ 0 w 21600"/>
                    <a:gd name="T5" fmla="*/ 96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50" name="Arc 72"/>
                <p:cNvSpPr>
                  <a:spLocks/>
                </p:cNvSpPr>
                <p:nvPr/>
              </p:nvSpPr>
              <p:spPr bwMode="auto">
                <a:xfrm>
                  <a:off x="810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150 w 21600"/>
                    <a:gd name="T3" fmla="*/ 96 h 21600"/>
                    <a:gd name="T4" fmla="*/ 0 w 21600"/>
                    <a:gd name="T5" fmla="*/ 96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  <p:grpSp>
            <p:nvGrpSpPr>
              <p:cNvPr id="343" name="Group 73"/>
              <p:cNvGrpSpPr>
                <a:grpSpLocks/>
              </p:cNvGrpSpPr>
              <p:nvPr/>
            </p:nvGrpSpPr>
            <p:grpSpPr bwMode="auto">
              <a:xfrm>
                <a:off x="1410" y="607"/>
                <a:ext cx="72" cy="47"/>
                <a:chOff x="654" y="714"/>
                <a:chExt cx="306" cy="96"/>
              </a:xfrm>
            </p:grpSpPr>
            <p:sp>
              <p:nvSpPr>
                <p:cNvPr id="347" name="Arc 74"/>
                <p:cNvSpPr>
                  <a:spLocks/>
                </p:cNvSpPr>
                <p:nvPr/>
              </p:nvSpPr>
              <p:spPr bwMode="auto">
                <a:xfrm flipH="1">
                  <a:off x="654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150 w 21600"/>
                    <a:gd name="T3" fmla="*/ 96 h 21600"/>
                    <a:gd name="T4" fmla="*/ 0 w 21600"/>
                    <a:gd name="T5" fmla="*/ 96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48" name="Arc 75"/>
                <p:cNvSpPr>
                  <a:spLocks/>
                </p:cNvSpPr>
                <p:nvPr/>
              </p:nvSpPr>
              <p:spPr bwMode="auto">
                <a:xfrm>
                  <a:off x="810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150 w 21600"/>
                    <a:gd name="T3" fmla="*/ 96 h 21600"/>
                    <a:gd name="T4" fmla="*/ 0 w 21600"/>
                    <a:gd name="T5" fmla="*/ 96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  <p:grpSp>
            <p:nvGrpSpPr>
              <p:cNvPr id="344" name="Group 76"/>
              <p:cNvGrpSpPr>
                <a:grpSpLocks/>
              </p:cNvGrpSpPr>
              <p:nvPr/>
            </p:nvGrpSpPr>
            <p:grpSpPr bwMode="auto">
              <a:xfrm>
                <a:off x="1488" y="601"/>
                <a:ext cx="72" cy="47"/>
                <a:chOff x="654" y="714"/>
                <a:chExt cx="306" cy="96"/>
              </a:xfrm>
            </p:grpSpPr>
            <p:sp>
              <p:nvSpPr>
                <p:cNvPr id="345" name="Arc 77"/>
                <p:cNvSpPr>
                  <a:spLocks/>
                </p:cNvSpPr>
                <p:nvPr/>
              </p:nvSpPr>
              <p:spPr bwMode="auto">
                <a:xfrm flipH="1">
                  <a:off x="654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150 w 21600"/>
                    <a:gd name="T3" fmla="*/ 96 h 21600"/>
                    <a:gd name="T4" fmla="*/ 0 w 21600"/>
                    <a:gd name="T5" fmla="*/ 96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46" name="Arc 78"/>
                <p:cNvSpPr>
                  <a:spLocks/>
                </p:cNvSpPr>
                <p:nvPr/>
              </p:nvSpPr>
              <p:spPr bwMode="auto">
                <a:xfrm>
                  <a:off x="810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150 w 21600"/>
                    <a:gd name="T3" fmla="*/ 96 h 21600"/>
                    <a:gd name="T4" fmla="*/ 0 w 21600"/>
                    <a:gd name="T5" fmla="*/ 96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</p:grpSp>
        <p:grpSp>
          <p:nvGrpSpPr>
            <p:cNvPr id="219" name="Group 79"/>
            <p:cNvGrpSpPr>
              <a:grpSpLocks/>
            </p:cNvGrpSpPr>
            <p:nvPr/>
          </p:nvGrpSpPr>
          <p:grpSpPr bwMode="auto">
            <a:xfrm>
              <a:off x="5955242" y="3181880"/>
              <a:ext cx="361950" cy="84138"/>
              <a:chOff x="1332" y="601"/>
              <a:chExt cx="228" cy="53"/>
            </a:xfrm>
          </p:grpSpPr>
          <p:grpSp>
            <p:nvGrpSpPr>
              <p:cNvPr id="333" name="Group 80"/>
              <p:cNvGrpSpPr>
                <a:grpSpLocks/>
              </p:cNvGrpSpPr>
              <p:nvPr/>
            </p:nvGrpSpPr>
            <p:grpSpPr bwMode="auto">
              <a:xfrm>
                <a:off x="1332" y="607"/>
                <a:ext cx="72" cy="47"/>
                <a:chOff x="654" y="714"/>
                <a:chExt cx="306" cy="96"/>
              </a:xfrm>
            </p:grpSpPr>
            <p:sp>
              <p:nvSpPr>
                <p:cNvPr id="340" name="Arc 81"/>
                <p:cNvSpPr>
                  <a:spLocks/>
                </p:cNvSpPr>
                <p:nvPr/>
              </p:nvSpPr>
              <p:spPr bwMode="auto">
                <a:xfrm flipH="1">
                  <a:off x="654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150 w 21600"/>
                    <a:gd name="T3" fmla="*/ 96 h 21600"/>
                    <a:gd name="T4" fmla="*/ 0 w 21600"/>
                    <a:gd name="T5" fmla="*/ 96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41" name="Arc 82"/>
                <p:cNvSpPr>
                  <a:spLocks/>
                </p:cNvSpPr>
                <p:nvPr/>
              </p:nvSpPr>
              <p:spPr bwMode="auto">
                <a:xfrm>
                  <a:off x="810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150 w 21600"/>
                    <a:gd name="T3" fmla="*/ 96 h 21600"/>
                    <a:gd name="T4" fmla="*/ 0 w 21600"/>
                    <a:gd name="T5" fmla="*/ 96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  <p:grpSp>
            <p:nvGrpSpPr>
              <p:cNvPr id="334" name="Group 83"/>
              <p:cNvGrpSpPr>
                <a:grpSpLocks/>
              </p:cNvGrpSpPr>
              <p:nvPr/>
            </p:nvGrpSpPr>
            <p:grpSpPr bwMode="auto">
              <a:xfrm>
                <a:off x="1410" y="607"/>
                <a:ext cx="72" cy="47"/>
                <a:chOff x="654" y="714"/>
                <a:chExt cx="306" cy="96"/>
              </a:xfrm>
            </p:grpSpPr>
            <p:sp>
              <p:nvSpPr>
                <p:cNvPr id="338" name="Arc 84"/>
                <p:cNvSpPr>
                  <a:spLocks/>
                </p:cNvSpPr>
                <p:nvPr/>
              </p:nvSpPr>
              <p:spPr bwMode="auto">
                <a:xfrm flipH="1">
                  <a:off x="654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150 w 21600"/>
                    <a:gd name="T3" fmla="*/ 96 h 21600"/>
                    <a:gd name="T4" fmla="*/ 0 w 21600"/>
                    <a:gd name="T5" fmla="*/ 96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39" name="Arc 85"/>
                <p:cNvSpPr>
                  <a:spLocks/>
                </p:cNvSpPr>
                <p:nvPr/>
              </p:nvSpPr>
              <p:spPr bwMode="auto">
                <a:xfrm>
                  <a:off x="810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150 w 21600"/>
                    <a:gd name="T3" fmla="*/ 96 h 21600"/>
                    <a:gd name="T4" fmla="*/ 0 w 21600"/>
                    <a:gd name="T5" fmla="*/ 96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  <p:grpSp>
            <p:nvGrpSpPr>
              <p:cNvPr id="335" name="Group 86"/>
              <p:cNvGrpSpPr>
                <a:grpSpLocks/>
              </p:cNvGrpSpPr>
              <p:nvPr/>
            </p:nvGrpSpPr>
            <p:grpSpPr bwMode="auto">
              <a:xfrm>
                <a:off x="1488" y="601"/>
                <a:ext cx="72" cy="47"/>
                <a:chOff x="654" y="714"/>
                <a:chExt cx="306" cy="96"/>
              </a:xfrm>
            </p:grpSpPr>
            <p:sp>
              <p:nvSpPr>
                <p:cNvPr id="336" name="Arc 87"/>
                <p:cNvSpPr>
                  <a:spLocks/>
                </p:cNvSpPr>
                <p:nvPr/>
              </p:nvSpPr>
              <p:spPr bwMode="auto">
                <a:xfrm flipH="1">
                  <a:off x="654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150 w 21600"/>
                    <a:gd name="T3" fmla="*/ 96 h 21600"/>
                    <a:gd name="T4" fmla="*/ 0 w 21600"/>
                    <a:gd name="T5" fmla="*/ 96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37" name="Arc 88"/>
                <p:cNvSpPr>
                  <a:spLocks/>
                </p:cNvSpPr>
                <p:nvPr/>
              </p:nvSpPr>
              <p:spPr bwMode="auto">
                <a:xfrm>
                  <a:off x="810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150 w 21600"/>
                    <a:gd name="T3" fmla="*/ 96 h 21600"/>
                    <a:gd name="T4" fmla="*/ 0 w 21600"/>
                    <a:gd name="T5" fmla="*/ 96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</p:grpSp>
        <p:grpSp>
          <p:nvGrpSpPr>
            <p:cNvPr id="220" name="Group 89"/>
            <p:cNvGrpSpPr>
              <a:grpSpLocks/>
            </p:cNvGrpSpPr>
            <p:nvPr/>
          </p:nvGrpSpPr>
          <p:grpSpPr bwMode="auto">
            <a:xfrm>
              <a:off x="3821642" y="3237443"/>
              <a:ext cx="238125" cy="76200"/>
              <a:chOff x="2970" y="3222"/>
              <a:chExt cx="150" cy="48"/>
            </a:xfrm>
          </p:grpSpPr>
          <p:sp>
            <p:nvSpPr>
              <p:cNvPr id="331" name="Line 90"/>
              <p:cNvSpPr>
                <a:spLocks noChangeShapeType="1"/>
              </p:cNvSpPr>
              <p:nvPr/>
            </p:nvSpPr>
            <p:spPr bwMode="auto">
              <a:xfrm>
                <a:off x="2970" y="3222"/>
                <a:ext cx="15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332" name="Line 91"/>
              <p:cNvSpPr>
                <a:spLocks noChangeShapeType="1"/>
              </p:cNvSpPr>
              <p:nvPr/>
            </p:nvSpPr>
            <p:spPr bwMode="auto">
              <a:xfrm>
                <a:off x="2970" y="3270"/>
                <a:ext cx="15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</p:grpSp>
        <p:grpSp>
          <p:nvGrpSpPr>
            <p:cNvPr id="221" name="Group 92"/>
            <p:cNvGrpSpPr>
              <a:grpSpLocks/>
            </p:cNvGrpSpPr>
            <p:nvPr/>
          </p:nvGrpSpPr>
          <p:grpSpPr bwMode="auto">
            <a:xfrm>
              <a:off x="6735426" y="3840116"/>
              <a:ext cx="238125" cy="76200"/>
              <a:chOff x="2970" y="3222"/>
              <a:chExt cx="150" cy="48"/>
            </a:xfrm>
          </p:grpSpPr>
          <p:sp>
            <p:nvSpPr>
              <p:cNvPr id="329" name="Line 93"/>
              <p:cNvSpPr>
                <a:spLocks noChangeShapeType="1"/>
              </p:cNvSpPr>
              <p:nvPr/>
            </p:nvSpPr>
            <p:spPr bwMode="auto">
              <a:xfrm>
                <a:off x="2970" y="3222"/>
                <a:ext cx="15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330" name="Line 94"/>
              <p:cNvSpPr>
                <a:spLocks noChangeShapeType="1"/>
              </p:cNvSpPr>
              <p:nvPr/>
            </p:nvSpPr>
            <p:spPr bwMode="auto">
              <a:xfrm>
                <a:off x="2970" y="3270"/>
                <a:ext cx="15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</p:grpSp>
        <p:sp>
          <p:nvSpPr>
            <p:cNvPr id="222" name="Line 95"/>
            <p:cNvSpPr>
              <a:spLocks noChangeShapeType="1"/>
            </p:cNvSpPr>
            <p:nvPr/>
          </p:nvSpPr>
          <p:spPr bwMode="auto">
            <a:xfrm flipV="1">
              <a:off x="1716617" y="3256493"/>
              <a:ext cx="0" cy="4476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23" name="Line 96"/>
            <p:cNvSpPr>
              <a:spLocks noChangeShapeType="1"/>
            </p:cNvSpPr>
            <p:nvPr/>
          </p:nvSpPr>
          <p:spPr bwMode="auto">
            <a:xfrm>
              <a:off x="1707092" y="4066118"/>
              <a:ext cx="0" cy="4667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24" name="Line 97"/>
            <p:cNvSpPr>
              <a:spLocks noChangeShapeType="1"/>
            </p:cNvSpPr>
            <p:nvPr/>
          </p:nvSpPr>
          <p:spPr bwMode="auto">
            <a:xfrm>
              <a:off x="1735667" y="3266018"/>
              <a:ext cx="2857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25" name="Line 98"/>
            <p:cNvSpPr>
              <a:spLocks noChangeShapeType="1"/>
            </p:cNvSpPr>
            <p:nvPr/>
          </p:nvSpPr>
          <p:spPr bwMode="auto">
            <a:xfrm flipV="1">
              <a:off x="1700164" y="4530436"/>
              <a:ext cx="5795144" cy="24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26" name="Line 99"/>
            <p:cNvSpPr>
              <a:spLocks noChangeShapeType="1"/>
            </p:cNvSpPr>
            <p:nvPr/>
          </p:nvSpPr>
          <p:spPr bwMode="auto">
            <a:xfrm>
              <a:off x="4697943" y="3285067"/>
              <a:ext cx="3520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27" name="Line 100"/>
            <p:cNvSpPr>
              <a:spLocks noChangeShapeType="1"/>
            </p:cNvSpPr>
            <p:nvPr/>
          </p:nvSpPr>
          <p:spPr bwMode="auto">
            <a:xfrm>
              <a:off x="5069417" y="3818468"/>
              <a:ext cx="0" cy="6953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grpSp>
          <p:nvGrpSpPr>
            <p:cNvPr id="228" name="Group 101"/>
            <p:cNvGrpSpPr>
              <a:grpSpLocks/>
            </p:cNvGrpSpPr>
            <p:nvPr/>
          </p:nvGrpSpPr>
          <p:grpSpPr bwMode="auto">
            <a:xfrm rot="16200000">
              <a:off x="2030942" y="3185055"/>
              <a:ext cx="125413" cy="142875"/>
              <a:chOff x="3438" y="2667"/>
              <a:chExt cx="79" cy="90"/>
            </a:xfrm>
          </p:grpSpPr>
          <p:grpSp>
            <p:nvGrpSpPr>
              <p:cNvPr id="325" name="Group 102"/>
              <p:cNvGrpSpPr>
                <a:grpSpLocks/>
              </p:cNvGrpSpPr>
              <p:nvPr/>
            </p:nvGrpSpPr>
            <p:grpSpPr bwMode="auto">
              <a:xfrm rot="5400000">
                <a:off x="3449" y="2688"/>
                <a:ext cx="90" cy="47"/>
                <a:chOff x="654" y="714"/>
                <a:chExt cx="306" cy="96"/>
              </a:xfrm>
            </p:grpSpPr>
            <p:sp>
              <p:nvSpPr>
                <p:cNvPr id="327" name="Arc 103"/>
                <p:cNvSpPr>
                  <a:spLocks/>
                </p:cNvSpPr>
                <p:nvPr/>
              </p:nvSpPr>
              <p:spPr bwMode="auto">
                <a:xfrm flipH="1">
                  <a:off x="654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150 w 21600"/>
                    <a:gd name="T3" fmla="*/ 96 h 21600"/>
                    <a:gd name="T4" fmla="*/ 0 w 21600"/>
                    <a:gd name="T5" fmla="*/ 96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28" name="Arc 104"/>
                <p:cNvSpPr>
                  <a:spLocks/>
                </p:cNvSpPr>
                <p:nvPr/>
              </p:nvSpPr>
              <p:spPr bwMode="auto">
                <a:xfrm>
                  <a:off x="810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150 w 21600"/>
                    <a:gd name="T3" fmla="*/ 96 h 21600"/>
                    <a:gd name="T4" fmla="*/ 0 w 21600"/>
                    <a:gd name="T5" fmla="*/ 96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  <p:sp>
            <p:nvSpPr>
              <p:cNvPr id="326" name="Oval 105"/>
              <p:cNvSpPr>
                <a:spLocks noChangeArrowheads="1"/>
              </p:cNvSpPr>
              <p:nvPr/>
            </p:nvSpPr>
            <p:spPr bwMode="auto">
              <a:xfrm>
                <a:off x="3438" y="2688"/>
                <a:ext cx="47" cy="4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/>
              </a:p>
            </p:txBody>
          </p:sp>
        </p:grpSp>
        <p:sp>
          <p:nvSpPr>
            <p:cNvPr id="229" name="Line 106"/>
            <p:cNvSpPr>
              <a:spLocks noChangeShapeType="1"/>
            </p:cNvSpPr>
            <p:nvPr/>
          </p:nvSpPr>
          <p:spPr bwMode="auto">
            <a:xfrm>
              <a:off x="5621867" y="3266018"/>
              <a:ext cx="3333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30" name="Line 107"/>
            <p:cNvSpPr>
              <a:spLocks noChangeShapeType="1"/>
            </p:cNvSpPr>
            <p:nvPr/>
          </p:nvSpPr>
          <p:spPr bwMode="auto">
            <a:xfrm flipV="1">
              <a:off x="6868776" y="3249566"/>
              <a:ext cx="0" cy="571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31" name="Line 108"/>
            <p:cNvSpPr>
              <a:spLocks noChangeShapeType="1"/>
            </p:cNvSpPr>
            <p:nvPr/>
          </p:nvSpPr>
          <p:spPr bwMode="auto">
            <a:xfrm>
              <a:off x="6859251" y="3906791"/>
              <a:ext cx="0" cy="6286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232" name="Object 109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805123430"/>
                    </p:ext>
                  </p:extLst>
                </p:nvPr>
              </p:nvGraphicFramePr>
              <p:xfrm>
                <a:off x="5216910" y="4238722"/>
                <a:ext cx="176213" cy="208587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19829" name="方程式" r:id="rId11" imgW="177569" imgH="215619" progId="Equation.3">
                        <p:embed/>
                      </p:oleObj>
                    </mc:Choice>
                    <mc:Fallback>
                      <p:oleObj name="方程式" r:id="rId11" imgW="177569" imgH="215619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2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216910" y="4238722"/>
                              <a:ext cx="176213" cy="208587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33" name="Object 109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320314114"/>
                    </p:ext>
                  </p:extLst>
                </p:nvPr>
              </p:nvGraphicFramePr>
              <p:xfrm>
                <a:off x="5216910" y="4238722"/>
                <a:ext cx="176213" cy="208587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61516" name="方程式" r:id="rId13" imgW="177569" imgH="215619" progId="Equation.3">
                        <p:embed/>
                      </p:oleObj>
                    </mc:Choice>
                    <mc:Fallback>
                      <p:oleObj name="方程式" r:id="rId13" imgW="177569" imgH="215619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216910" y="4238722"/>
                              <a:ext cx="176213" cy="208587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p:sp>
          <p:nvSpPr>
            <p:cNvPr id="233" name="Oval 110"/>
            <p:cNvSpPr>
              <a:spLocks noChangeArrowheads="1"/>
            </p:cNvSpPr>
            <p:nvPr/>
          </p:nvSpPr>
          <p:spPr bwMode="auto">
            <a:xfrm>
              <a:off x="5031317" y="4485218"/>
              <a:ext cx="74613" cy="746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234" name="Oval 111"/>
            <p:cNvSpPr>
              <a:spLocks noChangeArrowheads="1"/>
            </p:cNvSpPr>
            <p:nvPr/>
          </p:nvSpPr>
          <p:spPr bwMode="auto">
            <a:xfrm>
              <a:off x="6821151" y="4478291"/>
              <a:ext cx="74613" cy="746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235" name="Oval 112"/>
            <p:cNvSpPr>
              <a:spLocks noChangeArrowheads="1"/>
            </p:cNvSpPr>
            <p:nvPr/>
          </p:nvSpPr>
          <p:spPr bwMode="auto">
            <a:xfrm>
              <a:off x="6821151" y="3201941"/>
              <a:ext cx="74613" cy="746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236" name="Oval 113"/>
            <p:cNvSpPr>
              <a:spLocks noChangeArrowheads="1"/>
            </p:cNvSpPr>
            <p:nvPr/>
          </p:nvSpPr>
          <p:spPr bwMode="auto">
            <a:xfrm>
              <a:off x="4650317" y="3246968"/>
              <a:ext cx="74613" cy="746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237" name="Oval 114"/>
            <p:cNvSpPr>
              <a:spLocks noChangeArrowheads="1"/>
            </p:cNvSpPr>
            <p:nvPr/>
          </p:nvSpPr>
          <p:spPr bwMode="auto">
            <a:xfrm>
              <a:off x="5593292" y="3208868"/>
              <a:ext cx="74613" cy="746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238" name="Oval 115"/>
            <p:cNvSpPr>
              <a:spLocks noChangeArrowheads="1"/>
            </p:cNvSpPr>
            <p:nvPr/>
          </p:nvSpPr>
          <p:spPr bwMode="auto">
            <a:xfrm>
              <a:off x="4650317" y="2323043"/>
              <a:ext cx="74613" cy="746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239" name="Oval 116"/>
            <p:cNvSpPr>
              <a:spLocks noChangeArrowheads="1"/>
            </p:cNvSpPr>
            <p:nvPr/>
          </p:nvSpPr>
          <p:spPr bwMode="auto">
            <a:xfrm>
              <a:off x="4650317" y="4151843"/>
              <a:ext cx="74613" cy="746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240" name="Line 117"/>
            <p:cNvSpPr>
              <a:spLocks noChangeShapeType="1"/>
            </p:cNvSpPr>
            <p:nvPr/>
          </p:nvSpPr>
          <p:spPr bwMode="auto">
            <a:xfrm rot="5400000" flipV="1">
              <a:off x="6336242" y="2961218"/>
              <a:ext cx="0" cy="2476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41" name="Line 118"/>
            <p:cNvSpPr>
              <a:spLocks noChangeShapeType="1"/>
            </p:cNvSpPr>
            <p:nvPr/>
          </p:nvSpPr>
          <p:spPr bwMode="auto">
            <a:xfrm>
              <a:off x="5193242" y="4104218"/>
              <a:ext cx="0" cy="2476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42" name="Text Box 119"/>
            <p:cNvSpPr txBox="1">
              <a:spLocks noChangeArrowheads="1"/>
            </p:cNvSpPr>
            <p:nvPr/>
          </p:nvSpPr>
          <p:spPr bwMode="auto">
            <a:xfrm>
              <a:off x="3169324" y="3125020"/>
              <a:ext cx="2792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r>
                <a:rPr kumimoji="0" lang="en-US" altLang="zh-TW" i="1" dirty="0"/>
                <a:t>A</a:t>
              </a:r>
            </a:p>
          </p:txBody>
        </p:sp>
        <p:sp>
          <p:nvSpPr>
            <p:cNvPr id="243" name="Text Box 120"/>
            <p:cNvSpPr txBox="1">
              <a:spLocks noChangeArrowheads="1"/>
            </p:cNvSpPr>
            <p:nvPr/>
          </p:nvSpPr>
          <p:spPr bwMode="auto">
            <a:xfrm>
              <a:off x="4365144" y="3154460"/>
              <a:ext cx="28575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r>
                <a:rPr kumimoji="0" lang="en-US" altLang="zh-TW" i="1" dirty="0"/>
                <a:t>B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244" name="Object 121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847343225"/>
                    </p:ext>
                  </p:extLst>
                </p:nvPr>
              </p:nvGraphicFramePr>
              <p:xfrm>
                <a:off x="2625822" y="2723382"/>
                <a:ext cx="228600" cy="21431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19830" name="方程式" r:id="rId15" imgW="228501" imgH="215806" progId="Equation.3">
                        <p:embed/>
                      </p:oleObj>
                    </mc:Choice>
                    <mc:Fallback>
                      <p:oleObj name="方程式" r:id="rId15" imgW="228501" imgH="215806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6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625822" y="2723382"/>
                              <a:ext cx="228600" cy="2143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45" name="Object 121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805954082"/>
                    </p:ext>
                  </p:extLst>
                </p:nvPr>
              </p:nvGraphicFramePr>
              <p:xfrm>
                <a:off x="2625822" y="2723382"/>
                <a:ext cx="228600" cy="21431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61517" name="方程式" r:id="rId17" imgW="228501" imgH="215806" progId="Equation.3">
                        <p:embed/>
                      </p:oleObj>
                    </mc:Choice>
                    <mc:Fallback>
                      <p:oleObj name="方程式" r:id="rId17" imgW="228501" imgH="215806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625822" y="2723382"/>
                              <a:ext cx="228600" cy="2143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245" name="Object 122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761163513"/>
                    </p:ext>
                  </p:extLst>
                </p:nvPr>
              </p:nvGraphicFramePr>
              <p:xfrm>
                <a:off x="2617162" y="3668955"/>
                <a:ext cx="228600" cy="21431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19831" name="方程式" r:id="rId19" imgW="228501" imgH="215806" progId="Equation.3">
                        <p:embed/>
                      </p:oleObj>
                    </mc:Choice>
                    <mc:Fallback>
                      <p:oleObj name="方程式" r:id="rId19" imgW="228501" imgH="215806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0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617162" y="3668955"/>
                              <a:ext cx="228600" cy="2143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46" name="Object 122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593559741"/>
                    </p:ext>
                  </p:extLst>
                </p:nvPr>
              </p:nvGraphicFramePr>
              <p:xfrm>
                <a:off x="2617162" y="3668955"/>
                <a:ext cx="228600" cy="21431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61518" name="方程式" r:id="rId21" imgW="228501" imgH="215806" progId="Equation.3">
                        <p:embed/>
                      </p:oleObj>
                    </mc:Choice>
                    <mc:Fallback>
                      <p:oleObj name="方程式" r:id="rId21" imgW="228501" imgH="215806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2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617162" y="3668955"/>
                              <a:ext cx="228600" cy="2143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246" name="Object 123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855776"/>
                    </p:ext>
                  </p:extLst>
                </p:nvPr>
              </p:nvGraphicFramePr>
              <p:xfrm>
                <a:off x="4173201" y="2750225"/>
                <a:ext cx="228600" cy="21431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19832" name="方程式" r:id="rId23" imgW="228501" imgH="215806" progId="Equation.3">
                        <p:embed/>
                      </p:oleObj>
                    </mc:Choice>
                    <mc:Fallback>
                      <p:oleObj name="方程式" r:id="rId23" imgW="228501" imgH="215806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4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173201" y="2750225"/>
                              <a:ext cx="228600" cy="2143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47" name="Object 123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00684123"/>
                    </p:ext>
                  </p:extLst>
                </p:nvPr>
              </p:nvGraphicFramePr>
              <p:xfrm>
                <a:off x="4173201" y="2750225"/>
                <a:ext cx="228600" cy="21431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61519" name="方程式" r:id="rId25" imgW="228501" imgH="215806" progId="Equation.3">
                        <p:embed/>
                      </p:oleObj>
                    </mc:Choice>
                    <mc:Fallback>
                      <p:oleObj name="方程式" r:id="rId25" imgW="228501" imgH="215806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173201" y="2750225"/>
                              <a:ext cx="228600" cy="2143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247" name="Object 124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691405141"/>
                    </p:ext>
                  </p:extLst>
                </p:nvPr>
              </p:nvGraphicFramePr>
              <p:xfrm>
                <a:off x="4190519" y="3665491"/>
                <a:ext cx="228600" cy="21431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19833" name="方程式" r:id="rId27" imgW="228501" imgH="215806" progId="Equation.3">
                        <p:embed/>
                      </p:oleObj>
                    </mc:Choice>
                    <mc:Fallback>
                      <p:oleObj name="方程式" r:id="rId27" imgW="228501" imgH="215806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8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190519" y="3665491"/>
                              <a:ext cx="228600" cy="2143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48" name="Object 124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882506134"/>
                    </p:ext>
                  </p:extLst>
                </p:nvPr>
              </p:nvGraphicFramePr>
              <p:xfrm>
                <a:off x="4190519" y="3665491"/>
                <a:ext cx="228600" cy="21431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61520" name="方程式" r:id="rId29" imgW="228501" imgH="215806" progId="Equation.3">
                        <p:embed/>
                      </p:oleObj>
                    </mc:Choice>
                    <mc:Fallback>
                      <p:oleObj name="方程式" r:id="rId29" imgW="228501" imgH="215806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190519" y="3665491"/>
                              <a:ext cx="228600" cy="2143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p:grpSp>
          <p:nvGrpSpPr>
            <p:cNvPr id="248" name="Group 125"/>
            <p:cNvGrpSpPr>
              <a:grpSpLocks/>
            </p:cNvGrpSpPr>
            <p:nvPr/>
          </p:nvGrpSpPr>
          <p:grpSpPr bwMode="auto">
            <a:xfrm>
              <a:off x="2869142" y="2370668"/>
              <a:ext cx="533400" cy="1838325"/>
              <a:chOff x="1146" y="2796"/>
              <a:chExt cx="336" cy="1158"/>
            </a:xfrm>
          </p:grpSpPr>
          <p:sp>
            <p:nvSpPr>
              <p:cNvPr id="300" name="Line 126"/>
              <p:cNvSpPr>
                <a:spLocks noChangeShapeType="1"/>
              </p:cNvSpPr>
              <p:nvPr/>
            </p:nvSpPr>
            <p:spPr bwMode="auto">
              <a:xfrm>
                <a:off x="1332" y="2796"/>
                <a:ext cx="0" cy="17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301" name="Line 127"/>
              <p:cNvSpPr>
                <a:spLocks noChangeShapeType="1"/>
              </p:cNvSpPr>
              <p:nvPr/>
            </p:nvSpPr>
            <p:spPr bwMode="auto">
              <a:xfrm>
                <a:off x="1332" y="3192"/>
                <a:ext cx="0" cy="3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grpSp>
            <p:nvGrpSpPr>
              <p:cNvPr id="302" name="Group 128"/>
              <p:cNvGrpSpPr>
                <a:grpSpLocks/>
              </p:cNvGrpSpPr>
              <p:nvPr/>
            </p:nvGrpSpPr>
            <p:grpSpPr bwMode="auto">
              <a:xfrm>
                <a:off x="1146" y="2898"/>
                <a:ext cx="336" cy="366"/>
                <a:chOff x="1146" y="2898"/>
                <a:chExt cx="336" cy="366"/>
              </a:xfrm>
            </p:grpSpPr>
            <p:sp>
              <p:nvSpPr>
                <p:cNvPr id="315" name="Line 129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16" name="Line 130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17" name="Line 131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18" name="Line 132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19" name="Line 133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20" name="Line 134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21" name="Line 135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22" name="AutoShape 136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/>
                </a:p>
              </p:txBody>
            </p:sp>
            <p:sp>
              <p:nvSpPr>
                <p:cNvPr id="323" name="Line 137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24" name="Line 138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  <p:grpSp>
            <p:nvGrpSpPr>
              <p:cNvPr id="303" name="Group 139"/>
              <p:cNvGrpSpPr>
                <a:grpSpLocks/>
              </p:cNvGrpSpPr>
              <p:nvPr/>
            </p:nvGrpSpPr>
            <p:grpSpPr bwMode="auto">
              <a:xfrm>
                <a:off x="1146" y="3474"/>
                <a:ext cx="336" cy="366"/>
                <a:chOff x="1146" y="2898"/>
                <a:chExt cx="336" cy="366"/>
              </a:xfrm>
            </p:grpSpPr>
            <p:sp>
              <p:nvSpPr>
                <p:cNvPr id="305" name="Line 140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06" name="Line 141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07" name="Line 142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08" name="Line 143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09" name="Line 144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10" name="Line 145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11" name="Line 146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12" name="AutoShape 147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/>
                </a:p>
              </p:txBody>
            </p:sp>
            <p:sp>
              <p:nvSpPr>
                <p:cNvPr id="313" name="Line 148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314" name="Line 149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  <p:sp>
            <p:nvSpPr>
              <p:cNvPr id="304" name="Line 150"/>
              <p:cNvSpPr>
                <a:spLocks noChangeShapeType="1"/>
              </p:cNvSpPr>
              <p:nvPr/>
            </p:nvSpPr>
            <p:spPr bwMode="auto">
              <a:xfrm>
                <a:off x="1326" y="3774"/>
                <a:ext cx="0" cy="1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</p:grpSp>
        <p:sp>
          <p:nvSpPr>
            <p:cNvPr id="249" name="Oval 151"/>
            <p:cNvSpPr>
              <a:spLocks noChangeArrowheads="1"/>
            </p:cNvSpPr>
            <p:nvPr/>
          </p:nvSpPr>
          <p:spPr bwMode="auto">
            <a:xfrm>
              <a:off x="3126317" y="3218393"/>
              <a:ext cx="74613" cy="746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250" name="Oval 152"/>
            <p:cNvSpPr>
              <a:spLocks noChangeArrowheads="1"/>
            </p:cNvSpPr>
            <p:nvPr/>
          </p:nvSpPr>
          <p:spPr bwMode="auto">
            <a:xfrm>
              <a:off x="3897842" y="2332568"/>
              <a:ext cx="74613" cy="746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251" name="Oval 153"/>
            <p:cNvSpPr>
              <a:spLocks noChangeArrowheads="1"/>
            </p:cNvSpPr>
            <p:nvPr/>
          </p:nvSpPr>
          <p:spPr bwMode="auto">
            <a:xfrm>
              <a:off x="3907367" y="4151843"/>
              <a:ext cx="74613" cy="746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252" name="Text Box 154"/>
            <p:cNvSpPr txBox="1">
              <a:spLocks noChangeArrowheads="1"/>
            </p:cNvSpPr>
            <p:nvPr/>
          </p:nvSpPr>
          <p:spPr bwMode="auto">
            <a:xfrm>
              <a:off x="6474499" y="3806489"/>
              <a:ext cx="28575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r>
                <a:rPr kumimoji="0" lang="en-US" altLang="zh-TW" dirty="0"/>
                <a:t>C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253" name="Object 155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71149924"/>
                    </p:ext>
                  </p:extLst>
                </p:nvPr>
              </p:nvGraphicFramePr>
              <p:xfrm>
                <a:off x="5110692" y="2725691"/>
                <a:ext cx="239713" cy="22860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19834" name="方程式" r:id="rId31" imgW="241300" imgH="228600" progId="Equation.3">
                        <p:embed/>
                      </p:oleObj>
                    </mc:Choice>
                    <mc:Fallback>
                      <p:oleObj name="方程式" r:id="rId31" imgW="241300" imgH="2286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2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110692" y="2725691"/>
                              <a:ext cx="239713" cy="2286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54" name="Object 155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267131019"/>
                    </p:ext>
                  </p:extLst>
                </p:nvPr>
              </p:nvGraphicFramePr>
              <p:xfrm>
                <a:off x="5110692" y="2725691"/>
                <a:ext cx="239713" cy="22860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61521" name="方程式" r:id="rId33" imgW="241300" imgH="228600" progId="Equation.3">
                        <p:embed/>
                      </p:oleObj>
                    </mc:Choice>
                    <mc:Fallback>
                      <p:oleObj name="方程式" r:id="rId33" imgW="241300" imgH="2286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110692" y="2725691"/>
                              <a:ext cx="239713" cy="2286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254" name="Object 156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006029193"/>
                    </p:ext>
                  </p:extLst>
                </p:nvPr>
              </p:nvGraphicFramePr>
              <p:xfrm>
                <a:off x="5173037" y="3783831"/>
                <a:ext cx="239713" cy="22860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19835" name="方程式" r:id="rId35" imgW="241300" imgH="228600" progId="Equation.3">
                        <p:embed/>
                      </p:oleObj>
                    </mc:Choice>
                    <mc:Fallback>
                      <p:oleObj name="方程式" r:id="rId35" imgW="241300" imgH="2286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6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173037" y="3783831"/>
                              <a:ext cx="239713" cy="2286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55" name="Object 156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128167380"/>
                    </p:ext>
                  </p:extLst>
                </p:nvPr>
              </p:nvGraphicFramePr>
              <p:xfrm>
                <a:off x="5173037" y="3783831"/>
                <a:ext cx="239713" cy="22860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61522" name="方程式" r:id="rId37" imgW="241300" imgH="228600" progId="Equation.3">
                        <p:embed/>
                      </p:oleObj>
                    </mc:Choice>
                    <mc:Fallback>
                      <p:oleObj name="方程式" r:id="rId37" imgW="241300" imgH="2286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173037" y="3783831"/>
                              <a:ext cx="239713" cy="2286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p:sp>
          <p:nvSpPr>
            <p:cNvPr id="255" name="Text Box 157"/>
            <p:cNvSpPr txBox="1">
              <a:spLocks noChangeArrowheads="1"/>
            </p:cNvSpPr>
            <p:nvPr/>
          </p:nvSpPr>
          <p:spPr bwMode="auto">
            <a:xfrm>
              <a:off x="6025092" y="3235855"/>
              <a:ext cx="268288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r>
                <a:rPr kumimoji="0" lang="en-US" altLang="zh-TW" i="1"/>
                <a:t>L</a:t>
              </a:r>
            </a:p>
          </p:txBody>
        </p:sp>
        <p:sp>
          <p:nvSpPr>
            <p:cNvPr id="256" name="Text Box 158"/>
            <p:cNvSpPr txBox="1">
              <a:spLocks noChangeArrowheads="1"/>
            </p:cNvSpPr>
            <p:nvPr/>
          </p:nvSpPr>
          <p:spPr bwMode="auto">
            <a:xfrm>
              <a:off x="2434167" y="3283480"/>
              <a:ext cx="268288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r>
                <a:rPr kumimoji="0" lang="en-US" altLang="zh-TW" i="1"/>
                <a:t>L</a:t>
              </a:r>
            </a:p>
          </p:txBody>
        </p:sp>
        <p:sp>
          <p:nvSpPr>
            <p:cNvPr id="257" name="Text Box 159"/>
            <p:cNvSpPr txBox="1">
              <a:spLocks noChangeArrowheads="1"/>
            </p:cNvSpPr>
            <p:nvPr/>
          </p:nvSpPr>
          <p:spPr bwMode="auto">
            <a:xfrm>
              <a:off x="5082117" y="3397780"/>
              <a:ext cx="268288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r>
                <a:rPr kumimoji="0" lang="en-US" altLang="zh-TW" i="1"/>
                <a:t>L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258" name="Object 160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4048113498"/>
                    </p:ext>
                  </p:extLst>
                </p:nvPr>
              </p:nvGraphicFramePr>
              <p:xfrm>
                <a:off x="5397596" y="3164129"/>
                <a:ext cx="150813" cy="17621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19836" name="方程式" r:id="rId39" imgW="152202" imgH="177569" progId="Equation.3">
                        <p:embed/>
                      </p:oleObj>
                    </mc:Choice>
                    <mc:Fallback>
                      <p:oleObj name="方程式" r:id="rId39" imgW="152202" imgH="177569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40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397596" y="3164129"/>
                              <a:ext cx="150813" cy="1762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59" name="Object 160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104762509"/>
                    </p:ext>
                  </p:extLst>
                </p:nvPr>
              </p:nvGraphicFramePr>
              <p:xfrm>
                <a:off x="5397596" y="3164129"/>
                <a:ext cx="150813" cy="17621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61523" name="方程式" r:id="rId41" imgW="152202" imgH="177569" progId="Equation.3">
                        <p:embed/>
                      </p:oleObj>
                    </mc:Choice>
                    <mc:Fallback>
                      <p:oleObj name="方程式" r:id="rId41" imgW="152202" imgH="177569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42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397596" y="3164129"/>
                              <a:ext cx="150813" cy="1762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259" name="Object 162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265804300"/>
                    </p:ext>
                  </p:extLst>
                </p:nvPr>
              </p:nvGraphicFramePr>
              <p:xfrm>
                <a:off x="3572405" y="3170768"/>
                <a:ext cx="190500" cy="22860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19837" name="方程式" r:id="rId43" imgW="190500" imgH="228600" progId="Equation.3">
                        <p:embed/>
                      </p:oleObj>
                    </mc:Choice>
                    <mc:Fallback>
                      <p:oleObj name="方程式" r:id="rId43" imgW="190500" imgH="2286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44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572405" y="3170768"/>
                              <a:ext cx="190500" cy="2286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61" name="Object 162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428407877"/>
                    </p:ext>
                  </p:extLst>
                </p:nvPr>
              </p:nvGraphicFramePr>
              <p:xfrm>
                <a:off x="3572405" y="3170768"/>
                <a:ext cx="190500" cy="22860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61524" name="方程式" r:id="rId45" imgW="190500" imgH="228600" progId="Equation.3">
                        <p:embed/>
                      </p:oleObj>
                    </mc:Choice>
                    <mc:Fallback>
                      <p:oleObj name="方程式" r:id="rId45" imgW="190500" imgH="2286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4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572405" y="3170768"/>
                              <a:ext cx="190500" cy="2286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p:sp>
          <p:nvSpPr>
            <p:cNvPr id="260" name="Text Box 163"/>
            <p:cNvSpPr txBox="1">
              <a:spLocks noChangeArrowheads="1"/>
            </p:cNvSpPr>
            <p:nvPr/>
          </p:nvSpPr>
          <p:spPr bwMode="auto">
            <a:xfrm>
              <a:off x="3548592" y="2854855"/>
              <a:ext cx="269875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r>
                <a:rPr kumimoji="0" lang="en-US" altLang="zh-TW"/>
                <a:t>+</a:t>
              </a:r>
            </a:p>
          </p:txBody>
        </p:sp>
        <p:sp>
          <p:nvSpPr>
            <p:cNvPr id="261" name="Text Box 164"/>
            <p:cNvSpPr txBox="1">
              <a:spLocks noChangeArrowheads="1"/>
            </p:cNvSpPr>
            <p:nvPr/>
          </p:nvSpPr>
          <p:spPr bwMode="auto">
            <a:xfrm>
              <a:off x="3577167" y="3473980"/>
              <a:ext cx="23495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r>
                <a:rPr kumimoji="0" lang="en-US" altLang="zh-TW"/>
                <a:t>-</a:t>
              </a:r>
            </a:p>
          </p:txBody>
        </p:sp>
        <p:sp>
          <p:nvSpPr>
            <p:cNvPr id="262" name="Line 165"/>
            <p:cNvSpPr>
              <a:spLocks noChangeShapeType="1"/>
            </p:cNvSpPr>
            <p:nvPr/>
          </p:nvSpPr>
          <p:spPr bwMode="auto">
            <a:xfrm>
              <a:off x="2802467" y="3256493"/>
              <a:ext cx="4000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63" name="Line 166"/>
            <p:cNvSpPr>
              <a:spLocks noChangeShapeType="1"/>
            </p:cNvSpPr>
            <p:nvPr/>
          </p:nvSpPr>
          <p:spPr bwMode="auto">
            <a:xfrm>
              <a:off x="6664037" y="3235036"/>
              <a:ext cx="8333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grpSp>
          <p:nvGrpSpPr>
            <p:cNvPr id="264" name="Group 167"/>
            <p:cNvGrpSpPr>
              <a:grpSpLocks/>
            </p:cNvGrpSpPr>
            <p:nvPr/>
          </p:nvGrpSpPr>
          <p:grpSpPr bwMode="auto">
            <a:xfrm>
              <a:off x="7243426" y="3763916"/>
              <a:ext cx="498475" cy="282575"/>
              <a:chOff x="3410" y="2688"/>
              <a:chExt cx="314" cy="178"/>
            </a:xfrm>
          </p:grpSpPr>
          <p:sp>
            <p:nvSpPr>
              <p:cNvPr id="298" name="Rectangle 168"/>
              <p:cNvSpPr>
                <a:spLocks noChangeArrowheads="1"/>
              </p:cNvSpPr>
              <p:nvPr/>
            </p:nvSpPr>
            <p:spPr bwMode="auto">
              <a:xfrm>
                <a:off x="3414" y="2688"/>
                <a:ext cx="294" cy="17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/>
              </a:p>
            </p:txBody>
          </p:sp>
          <p:sp>
            <p:nvSpPr>
              <p:cNvPr id="299" name="Text Box 169"/>
              <p:cNvSpPr txBox="1">
                <a:spLocks noChangeArrowheads="1"/>
              </p:cNvSpPr>
              <p:nvPr/>
            </p:nvSpPr>
            <p:spPr bwMode="auto">
              <a:xfrm>
                <a:off x="3410" y="2693"/>
                <a:ext cx="314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en-US" altLang="zh-TW"/>
                  <a:t>Load</a:t>
                </a:r>
              </a:p>
            </p:txBody>
          </p:sp>
        </p:grpSp>
        <p:sp>
          <p:nvSpPr>
            <p:cNvPr id="265" name="Line 170"/>
            <p:cNvSpPr>
              <a:spLocks noChangeShapeType="1"/>
            </p:cNvSpPr>
            <p:nvPr/>
          </p:nvSpPr>
          <p:spPr bwMode="auto">
            <a:xfrm flipV="1">
              <a:off x="7487901" y="3240041"/>
              <a:ext cx="0" cy="514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66" name="Line 171"/>
            <p:cNvSpPr>
              <a:spLocks noChangeShapeType="1"/>
            </p:cNvSpPr>
            <p:nvPr/>
          </p:nvSpPr>
          <p:spPr bwMode="auto">
            <a:xfrm>
              <a:off x="7497426" y="4040141"/>
              <a:ext cx="0" cy="485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67" name="Line 172"/>
            <p:cNvSpPr>
              <a:spLocks noChangeShapeType="1"/>
            </p:cNvSpPr>
            <p:nvPr/>
          </p:nvSpPr>
          <p:spPr bwMode="auto">
            <a:xfrm flipV="1">
              <a:off x="3945467" y="2351618"/>
              <a:ext cx="0" cy="866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68" name="Line 173"/>
            <p:cNvSpPr>
              <a:spLocks noChangeShapeType="1"/>
            </p:cNvSpPr>
            <p:nvPr/>
          </p:nvSpPr>
          <p:spPr bwMode="auto">
            <a:xfrm>
              <a:off x="3945467" y="3304118"/>
              <a:ext cx="0" cy="895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69" name="Line 174"/>
            <p:cNvSpPr>
              <a:spLocks noChangeShapeType="1"/>
            </p:cNvSpPr>
            <p:nvPr/>
          </p:nvSpPr>
          <p:spPr bwMode="auto">
            <a:xfrm>
              <a:off x="2164292" y="3266018"/>
              <a:ext cx="2667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grpSp>
          <p:nvGrpSpPr>
            <p:cNvPr id="270" name="Group 175"/>
            <p:cNvGrpSpPr>
              <a:grpSpLocks/>
            </p:cNvGrpSpPr>
            <p:nvPr/>
          </p:nvGrpSpPr>
          <p:grpSpPr bwMode="auto">
            <a:xfrm rot="16200000">
              <a:off x="6545792" y="3174664"/>
              <a:ext cx="125413" cy="142875"/>
              <a:chOff x="3438" y="2667"/>
              <a:chExt cx="79" cy="90"/>
            </a:xfrm>
          </p:grpSpPr>
          <p:grpSp>
            <p:nvGrpSpPr>
              <p:cNvPr id="294" name="Group 176"/>
              <p:cNvGrpSpPr>
                <a:grpSpLocks/>
              </p:cNvGrpSpPr>
              <p:nvPr/>
            </p:nvGrpSpPr>
            <p:grpSpPr bwMode="auto">
              <a:xfrm rot="5400000">
                <a:off x="3449" y="2688"/>
                <a:ext cx="90" cy="47"/>
                <a:chOff x="654" y="714"/>
                <a:chExt cx="306" cy="96"/>
              </a:xfrm>
            </p:grpSpPr>
            <p:sp>
              <p:nvSpPr>
                <p:cNvPr id="296" name="Arc 177"/>
                <p:cNvSpPr>
                  <a:spLocks/>
                </p:cNvSpPr>
                <p:nvPr/>
              </p:nvSpPr>
              <p:spPr bwMode="auto">
                <a:xfrm flipH="1">
                  <a:off x="654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150 w 21600"/>
                    <a:gd name="T3" fmla="*/ 96 h 21600"/>
                    <a:gd name="T4" fmla="*/ 0 w 21600"/>
                    <a:gd name="T5" fmla="*/ 96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97" name="Arc 178"/>
                <p:cNvSpPr>
                  <a:spLocks/>
                </p:cNvSpPr>
                <p:nvPr/>
              </p:nvSpPr>
              <p:spPr bwMode="auto">
                <a:xfrm>
                  <a:off x="810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150 w 21600"/>
                    <a:gd name="T3" fmla="*/ 96 h 21600"/>
                    <a:gd name="T4" fmla="*/ 0 w 21600"/>
                    <a:gd name="T5" fmla="*/ 96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  <p:sp>
            <p:nvSpPr>
              <p:cNvPr id="295" name="Oval 179"/>
              <p:cNvSpPr>
                <a:spLocks noChangeArrowheads="1"/>
              </p:cNvSpPr>
              <p:nvPr/>
            </p:nvSpPr>
            <p:spPr bwMode="auto">
              <a:xfrm>
                <a:off x="3438" y="2688"/>
                <a:ext cx="47" cy="4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/>
              </a:p>
            </p:txBody>
          </p:sp>
        </p:grpSp>
        <p:sp>
          <p:nvSpPr>
            <p:cNvPr id="271" name="Line 181"/>
            <p:cNvSpPr>
              <a:spLocks noChangeShapeType="1"/>
            </p:cNvSpPr>
            <p:nvPr/>
          </p:nvSpPr>
          <p:spPr bwMode="auto">
            <a:xfrm rot="5400000" flipV="1">
              <a:off x="7315585" y="3043480"/>
              <a:ext cx="0" cy="2476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272" name="Object 182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039601417"/>
                    </p:ext>
                  </p:extLst>
                </p:nvPr>
              </p:nvGraphicFramePr>
              <p:xfrm>
                <a:off x="7009342" y="2953713"/>
                <a:ext cx="176213" cy="21431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19838" name="方程式" r:id="rId47" imgW="177569" imgH="215619" progId="Equation.3">
                        <p:embed/>
                      </p:oleObj>
                    </mc:Choice>
                    <mc:Fallback>
                      <p:oleObj name="方程式" r:id="rId47" imgW="177569" imgH="215619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48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7009342" y="2953713"/>
                              <a:ext cx="176213" cy="2143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75" name="Object 182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881088721"/>
                    </p:ext>
                  </p:extLst>
                </p:nvPr>
              </p:nvGraphicFramePr>
              <p:xfrm>
                <a:off x="7009342" y="2953713"/>
                <a:ext cx="176213" cy="21431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61525" name="方程式" r:id="rId49" imgW="177569" imgH="215619" progId="Equation.3">
                        <p:embed/>
                      </p:oleObj>
                    </mc:Choice>
                    <mc:Fallback>
                      <p:oleObj name="方程式" r:id="rId49" imgW="177569" imgH="215619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5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7009342" y="2953713"/>
                              <a:ext cx="176213" cy="2143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273" name="Object 183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229698106"/>
                    </p:ext>
                  </p:extLst>
                </p:nvPr>
              </p:nvGraphicFramePr>
              <p:xfrm>
                <a:off x="6189904" y="2816611"/>
                <a:ext cx="190500" cy="22860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19839" name="方程式" r:id="rId51" imgW="190500" imgH="228600" progId="Equation.3">
                        <p:embed/>
                      </p:oleObj>
                    </mc:Choice>
                    <mc:Fallback>
                      <p:oleObj name="方程式" r:id="rId51" imgW="190500" imgH="2286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52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6189904" y="2816611"/>
                              <a:ext cx="190500" cy="2286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76" name="Object 183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245022312"/>
                    </p:ext>
                  </p:extLst>
                </p:nvPr>
              </p:nvGraphicFramePr>
              <p:xfrm>
                <a:off x="6189904" y="2816611"/>
                <a:ext cx="190500" cy="228600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61526" name="方程式" r:id="rId53" imgW="190500" imgH="228600" progId="Equation.3">
                        <p:embed/>
                      </p:oleObj>
                    </mc:Choice>
                    <mc:Fallback>
                      <p:oleObj name="方程式" r:id="rId53" imgW="190500" imgH="2286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5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6189904" y="2816611"/>
                              <a:ext cx="190500" cy="2286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p:sp>
          <p:nvSpPr>
            <p:cNvPr id="274" name="Line 184"/>
            <p:cNvSpPr>
              <a:spLocks noChangeShapeType="1"/>
            </p:cNvSpPr>
            <p:nvPr/>
          </p:nvSpPr>
          <p:spPr bwMode="auto">
            <a:xfrm rot="16200000">
              <a:off x="2040467" y="2970743"/>
              <a:ext cx="0" cy="2476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75" name="Text Box 185"/>
            <p:cNvSpPr txBox="1">
              <a:spLocks noChangeArrowheads="1"/>
            </p:cNvSpPr>
            <p:nvPr/>
          </p:nvSpPr>
          <p:spPr bwMode="auto">
            <a:xfrm>
              <a:off x="2796117" y="2064280"/>
              <a:ext cx="769938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/>
                <a:t>REC-arm</a:t>
              </a:r>
            </a:p>
          </p:txBody>
        </p:sp>
        <p:sp>
          <p:nvSpPr>
            <p:cNvPr id="276" name="Text Box 186"/>
            <p:cNvSpPr txBox="1">
              <a:spLocks noChangeArrowheads="1"/>
            </p:cNvSpPr>
            <p:nvPr/>
          </p:nvSpPr>
          <p:spPr bwMode="auto">
            <a:xfrm>
              <a:off x="4272492" y="2054755"/>
              <a:ext cx="81915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/>
                <a:t>COM-arm</a:t>
              </a:r>
            </a:p>
          </p:txBody>
        </p:sp>
        <p:sp>
          <p:nvSpPr>
            <p:cNvPr id="277" name="Text Box 187"/>
            <p:cNvSpPr txBox="1">
              <a:spLocks noChangeArrowheads="1"/>
            </p:cNvSpPr>
            <p:nvPr/>
          </p:nvSpPr>
          <p:spPr bwMode="auto">
            <a:xfrm>
              <a:off x="5317644" y="2084195"/>
              <a:ext cx="74295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en-US" altLang="zh-TW" dirty="0"/>
                <a:t>INV-arm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8" name="文字方塊 277"/>
                <p:cNvSpPr txBox="1"/>
                <p:nvPr/>
              </p:nvSpPr>
              <p:spPr>
                <a:xfrm>
                  <a:off x="1156855" y="3733801"/>
                  <a:ext cx="343299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2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200" b="0" i="1" smtClean="0">
                                <a:latin typeface="Cambria Math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TW" sz="1200" b="0" i="1" smtClean="0"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</m:oMath>
                    </m:oMathPara>
                  </a14:m>
                  <a:endParaRPr lang="zh-TW" altLang="en-US" sz="1200" dirty="0"/>
                </a:p>
              </p:txBody>
            </p:sp>
          </mc:Choice>
          <mc:Fallback xmlns="">
            <p:sp>
              <p:nvSpPr>
                <p:cNvPr id="190" name="文字方塊 18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56855" y="3733801"/>
                  <a:ext cx="343299" cy="276999"/>
                </a:xfrm>
                <a:prstGeom prst="rect">
                  <a:avLst/>
                </a:prstGeom>
                <a:blipFill rotWithShape="1">
                  <a:blip r:embed="rId5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79" name="Group 69"/>
            <p:cNvGrpSpPr>
              <a:grpSpLocks/>
            </p:cNvGrpSpPr>
            <p:nvPr/>
          </p:nvGrpSpPr>
          <p:grpSpPr bwMode="auto">
            <a:xfrm rot="5400000">
              <a:off x="4901431" y="3572405"/>
              <a:ext cx="361950" cy="84138"/>
              <a:chOff x="1332" y="601"/>
              <a:chExt cx="228" cy="53"/>
            </a:xfrm>
          </p:grpSpPr>
          <p:grpSp>
            <p:nvGrpSpPr>
              <p:cNvPr id="285" name="Group 70"/>
              <p:cNvGrpSpPr>
                <a:grpSpLocks/>
              </p:cNvGrpSpPr>
              <p:nvPr/>
            </p:nvGrpSpPr>
            <p:grpSpPr bwMode="auto">
              <a:xfrm>
                <a:off x="1332" y="607"/>
                <a:ext cx="72" cy="47"/>
                <a:chOff x="654" y="714"/>
                <a:chExt cx="306" cy="96"/>
              </a:xfrm>
            </p:grpSpPr>
            <p:sp>
              <p:nvSpPr>
                <p:cNvPr id="292" name="Arc 71"/>
                <p:cNvSpPr>
                  <a:spLocks/>
                </p:cNvSpPr>
                <p:nvPr/>
              </p:nvSpPr>
              <p:spPr bwMode="auto">
                <a:xfrm flipH="1">
                  <a:off x="654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150 w 21600"/>
                    <a:gd name="T3" fmla="*/ 96 h 21600"/>
                    <a:gd name="T4" fmla="*/ 0 w 21600"/>
                    <a:gd name="T5" fmla="*/ 96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93" name="Arc 72"/>
                <p:cNvSpPr>
                  <a:spLocks/>
                </p:cNvSpPr>
                <p:nvPr/>
              </p:nvSpPr>
              <p:spPr bwMode="auto">
                <a:xfrm>
                  <a:off x="810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150 w 21600"/>
                    <a:gd name="T3" fmla="*/ 96 h 21600"/>
                    <a:gd name="T4" fmla="*/ 0 w 21600"/>
                    <a:gd name="T5" fmla="*/ 96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  <p:grpSp>
            <p:nvGrpSpPr>
              <p:cNvPr id="286" name="Group 73"/>
              <p:cNvGrpSpPr>
                <a:grpSpLocks/>
              </p:cNvGrpSpPr>
              <p:nvPr/>
            </p:nvGrpSpPr>
            <p:grpSpPr bwMode="auto">
              <a:xfrm>
                <a:off x="1410" y="607"/>
                <a:ext cx="72" cy="47"/>
                <a:chOff x="654" y="714"/>
                <a:chExt cx="306" cy="96"/>
              </a:xfrm>
            </p:grpSpPr>
            <p:sp>
              <p:nvSpPr>
                <p:cNvPr id="290" name="Arc 74"/>
                <p:cNvSpPr>
                  <a:spLocks/>
                </p:cNvSpPr>
                <p:nvPr/>
              </p:nvSpPr>
              <p:spPr bwMode="auto">
                <a:xfrm flipH="1">
                  <a:off x="654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150 w 21600"/>
                    <a:gd name="T3" fmla="*/ 96 h 21600"/>
                    <a:gd name="T4" fmla="*/ 0 w 21600"/>
                    <a:gd name="T5" fmla="*/ 96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91" name="Arc 75"/>
                <p:cNvSpPr>
                  <a:spLocks/>
                </p:cNvSpPr>
                <p:nvPr/>
              </p:nvSpPr>
              <p:spPr bwMode="auto">
                <a:xfrm>
                  <a:off x="810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150 w 21600"/>
                    <a:gd name="T3" fmla="*/ 96 h 21600"/>
                    <a:gd name="T4" fmla="*/ 0 w 21600"/>
                    <a:gd name="T5" fmla="*/ 96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  <p:grpSp>
            <p:nvGrpSpPr>
              <p:cNvPr id="287" name="Group 76"/>
              <p:cNvGrpSpPr>
                <a:grpSpLocks/>
              </p:cNvGrpSpPr>
              <p:nvPr/>
            </p:nvGrpSpPr>
            <p:grpSpPr bwMode="auto">
              <a:xfrm>
                <a:off x="1488" y="601"/>
                <a:ext cx="72" cy="47"/>
                <a:chOff x="654" y="714"/>
                <a:chExt cx="306" cy="96"/>
              </a:xfrm>
            </p:grpSpPr>
            <p:sp>
              <p:nvSpPr>
                <p:cNvPr id="288" name="Arc 77"/>
                <p:cNvSpPr>
                  <a:spLocks/>
                </p:cNvSpPr>
                <p:nvPr/>
              </p:nvSpPr>
              <p:spPr bwMode="auto">
                <a:xfrm flipH="1">
                  <a:off x="654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150 w 21600"/>
                    <a:gd name="T3" fmla="*/ 96 h 21600"/>
                    <a:gd name="T4" fmla="*/ 0 w 21600"/>
                    <a:gd name="T5" fmla="*/ 96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89" name="Arc 78"/>
                <p:cNvSpPr>
                  <a:spLocks/>
                </p:cNvSpPr>
                <p:nvPr/>
              </p:nvSpPr>
              <p:spPr bwMode="auto">
                <a:xfrm>
                  <a:off x="810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150 w 21600"/>
                    <a:gd name="T3" fmla="*/ 96 h 21600"/>
                    <a:gd name="T4" fmla="*/ 0 w 21600"/>
                    <a:gd name="T5" fmla="*/ 96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</p:grpSp>
        <p:cxnSp>
          <p:nvCxnSpPr>
            <p:cNvPr id="280" name="直線接點 279"/>
            <p:cNvCxnSpPr>
              <a:endCxn id="226" idx="1"/>
            </p:cNvCxnSpPr>
            <p:nvPr/>
          </p:nvCxnSpPr>
          <p:spPr>
            <a:xfrm flipV="1">
              <a:off x="5049982" y="3285068"/>
              <a:ext cx="1" cy="13700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1" name="直線接點 280"/>
            <p:cNvCxnSpPr/>
            <p:nvPr/>
          </p:nvCxnSpPr>
          <p:spPr>
            <a:xfrm>
              <a:off x="6310746" y="3248891"/>
              <a:ext cx="21116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2" name="文字方塊 281"/>
                <p:cNvSpPr txBox="1"/>
                <p:nvPr/>
              </p:nvSpPr>
              <p:spPr>
                <a:xfrm>
                  <a:off x="3948546" y="3332019"/>
                  <a:ext cx="38440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2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200" b="0" i="1" smtClean="0">
                                <a:latin typeface="Cambria Math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TW" sz="1200" b="0" i="1" smtClean="0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</m:oMath>
                    </m:oMathPara>
                  </a14:m>
                  <a:endParaRPr lang="zh-TW" altLang="en-US" sz="1200" dirty="0"/>
                </a:p>
              </p:txBody>
            </p:sp>
          </mc:Choice>
          <mc:Fallback xmlns="">
            <p:sp>
              <p:nvSpPr>
                <p:cNvPr id="206" name="文字方塊 20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48546" y="3332019"/>
                  <a:ext cx="384400" cy="276999"/>
                </a:xfrm>
                <a:prstGeom prst="rect">
                  <a:avLst/>
                </a:prstGeom>
                <a:blipFill rotWithShape="1">
                  <a:blip r:embed="rId5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3" name="文字方塊 282"/>
                <p:cNvSpPr txBox="1"/>
                <p:nvPr/>
              </p:nvSpPr>
              <p:spPr>
                <a:xfrm>
                  <a:off x="1468581" y="2812473"/>
                  <a:ext cx="855875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2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200" b="0" i="1" smtClean="0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TW" sz="1200" b="0" i="1" smtClean="0"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  <m:r>
                          <a:rPr lang="en-US" altLang="zh-TW" sz="1200" b="0" i="1" smtClean="0">
                            <a:latin typeface="Cambria Math"/>
                          </a:rPr>
                          <m:t>(=−</m:t>
                        </m:r>
                        <m:sSub>
                          <m:sSubPr>
                            <m:ctrlPr>
                              <a:rPr lang="en-US" altLang="zh-TW" sz="1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200" b="0" i="1" smtClean="0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TW" sz="1200" b="0" i="1" smtClean="0">
                                <a:latin typeface="Cambria Math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TW" sz="1200" b="0" i="1" smtClean="0"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zh-TW" altLang="en-US" sz="1200" dirty="0"/>
                </a:p>
              </p:txBody>
            </p:sp>
          </mc:Choice>
          <mc:Fallback xmlns="">
            <p:sp>
              <p:nvSpPr>
                <p:cNvPr id="207" name="文字方塊 20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68581" y="2812473"/>
                  <a:ext cx="855875" cy="276999"/>
                </a:xfrm>
                <a:prstGeom prst="rect">
                  <a:avLst/>
                </a:prstGeom>
                <a:blipFill rotWithShape="1">
                  <a:blip r:embed="rId57"/>
                  <a:stretch>
                    <a:fillRect b="-6522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84" name="文字方塊 283"/>
            <p:cNvSpPr txBox="1"/>
            <p:nvPr/>
          </p:nvSpPr>
          <p:spPr>
            <a:xfrm>
              <a:off x="3872346" y="4232564"/>
              <a:ext cx="2872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zh-TW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03" name="投影片編號版面配置區 1"/>
          <p:cNvSpPr txBox="1">
            <a:spLocks/>
          </p:cNvSpPr>
          <p:nvPr/>
        </p:nvSpPr>
        <p:spPr>
          <a:xfrm>
            <a:off x="6562725" y="6175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66C8024-29D2-45F6-9AA1-0CA716D7BC86}" type="slidenum">
              <a:rPr lang="zh-TW" altLang="en-US" smtClean="0"/>
              <a:pPr/>
              <a:t>108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4" name="矩形 403"/>
              <p:cNvSpPr/>
              <p:nvPr/>
            </p:nvSpPr>
            <p:spPr>
              <a:xfrm>
                <a:off x="298208" y="3693975"/>
                <a:ext cx="2063385" cy="50135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i="1">
                          <a:latin typeface="Cambria Math"/>
                        </a:rPr>
                        <m:t>𝐿</m:t>
                      </m:r>
                      <m:f>
                        <m:f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400" i="1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400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sz="14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𝐴𝑁</m:t>
                          </m:r>
                        </m:sub>
                      </m:sSub>
                      <m:r>
                        <a:rPr lang="en-US" altLang="zh-TW" sz="1400" i="1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𝐵𝑁</m:t>
                          </m:r>
                        </m:sub>
                      </m:sSub>
                      <m:r>
                        <a:rPr lang="en-US" altLang="zh-TW" sz="1400" i="1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04" name="矩形 40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208" y="3693975"/>
                <a:ext cx="2063385" cy="501356"/>
              </a:xfrm>
              <a:prstGeom prst="rect">
                <a:avLst/>
              </a:prstGeom>
              <a:blipFill rotWithShape="1">
                <a:blip r:embed="rId58"/>
                <a:stretch>
                  <a:fillRect b="-243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5" name="矩形 404"/>
              <p:cNvSpPr/>
              <p:nvPr/>
            </p:nvSpPr>
            <p:spPr>
              <a:xfrm>
                <a:off x="250521" y="4310503"/>
                <a:ext cx="2063385" cy="50135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i="1">
                          <a:latin typeface="Cambria Math"/>
                        </a:rPr>
                        <m:t>𝐿</m:t>
                      </m:r>
                      <m:f>
                        <m:f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400" i="1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𝐶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400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sz="14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𝐶𝑁</m:t>
                          </m:r>
                        </m:sub>
                      </m:sSub>
                      <m:r>
                        <a:rPr lang="en-US" altLang="zh-TW" sz="1400" i="1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𝐵𝑁</m:t>
                          </m:r>
                        </m:sub>
                      </m:sSub>
                      <m:r>
                        <a:rPr lang="en-US" altLang="zh-TW" sz="1400" i="1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05" name="矩形 4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521" y="4310503"/>
                <a:ext cx="2063385" cy="501356"/>
              </a:xfrm>
              <a:prstGeom prst="rect">
                <a:avLst/>
              </a:prstGeom>
              <a:blipFill rotWithShape="1">
                <a:blip r:embed="rId59"/>
                <a:stretch>
                  <a:fillRect b="-243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6" name="矩形 405"/>
              <p:cNvSpPr/>
              <p:nvPr/>
            </p:nvSpPr>
            <p:spPr>
              <a:xfrm>
                <a:off x="351818" y="4940884"/>
                <a:ext cx="1407116" cy="501356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i="1">
                          <a:latin typeface="Cambria Math"/>
                        </a:rPr>
                        <m:t>𝐶</m:t>
                      </m:r>
                      <m:f>
                        <m:f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400" i="1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𝑜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400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sz="14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i="1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𝐶</m:t>
                          </m:r>
                        </m:sub>
                      </m:sSub>
                      <m:r>
                        <a:rPr lang="en-US" altLang="zh-TW" sz="1400" i="1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i="1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𝐿</m:t>
                          </m:r>
                        </m:sub>
                      </m:sSub>
                    </m:oMath>
                  </m:oMathPara>
                </a14:m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06" name="矩形 40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818" y="4940884"/>
                <a:ext cx="1407116" cy="501356"/>
              </a:xfrm>
              <a:prstGeom prst="rect">
                <a:avLst/>
              </a:prstGeom>
              <a:blipFill rotWithShape="1">
                <a:blip r:embed="rId60"/>
                <a:stretch>
                  <a:fillRect b="-1190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7" name="矩形 406"/>
              <p:cNvSpPr/>
              <p:nvPr/>
            </p:nvSpPr>
            <p:spPr>
              <a:xfrm>
                <a:off x="398648" y="5564569"/>
                <a:ext cx="1744260" cy="5332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𝑖𝑁</m:t>
                          </m:r>
                        </m:sub>
                      </m:sSub>
                      <m:r>
                        <a:rPr lang="en-US" altLang="zh-TW" sz="1400" i="1">
                          <a:latin typeface="Cambria Math"/>
                        </a:rPr>
                        <m:t>=(</m:t>
                      </m:r>
                      <m:f>
                        <m:f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4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zh-TW" sz="1400" i="1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altLang="zh-TW" sz="1400" i="1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𝑐𝑜𝑛𝑖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400" i="1">
                              <a:latin typeface="Cambria Math"/>
                            </a:rPr>
                            <m:t>2</m:t>
                          </m:r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𝑡𝑚</m:t>
                              </m:r>
                            </m:sub>
                          </m:sSub>
                        </m:den>
                      </m:f>
                      <m:r>
                        <a:rPr lang="en-US" altLang="zh-TW" sz="1400" i="1">
                          <a:latin typeface="Cambria Math"/>
                        </a:rPr>
                        <m:t>)</m:t>
                      </m:r>
                      <m:sSub>
                        <m:sSub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𝑑</m:t>
                          </m:r>
                        </m:sub>
                      </m:sSub>
                    </m:oMath>
                  </m:oMathPara>
                </a14:m>
                <a:endParaRPr lang="zh-TW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07" name="矩形 40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648" y="5564569"/>
                <a:ext cx="1744260" cy="533288"/>
              </a:xfrm>
              <a:prstGeom prst="rect">
                <a:avLst/>
              </a:prstGeom>
              <a:blipFill rotWithShape="1">
                <a:blip r:embed="rId6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8" name="矩形 407"/>
          <p:cNvSpPr/>
          <p:nvPr/>
        </p:nvSpPr>
        <p:spPr>
          <a:xfrm>
            <a:off x="688868" y="6145994"/>
            <a:ext cx="9717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TW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9" name="矩形 408"/>
              <p:cNvSpPr/>
              <p:nvPr/>
            </p:nvSpPr>
            <p:spPr>
              <a:xfrm>
                <a:off x="2563192" y="3752358"/>
                <a:ext cx="2709268" cy="4741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200" i="1" smtClean="0">
                          <a:latin typeface="Cambria Math"/>
                        </a:rPr>
                        <m:t>𝐿</m:t>
                      </m:r>
                      <m:f>
                        <m:fPr>
                          <m:ctrlPr>
                            <a:rPr lang="zh-TW" altLang="zh-TW" sz="12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200" i="1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zh-TW" altLang="zh-TW" sz="12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200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200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200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sz="12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20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2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𝑑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200" b="0" i="1" smtClean="0">
                              <a:latin typeface="Cambria Math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TW" sz="1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𝑡𝑚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TW" sz="12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200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altLang="zh-TW" sz="1200" b="0" i="1" smtClean="0">
                              <a:latin typeface="Cambria Math"/>
                            </a:rPr>
                            <m:t>𝑐𝑜𝑛𝐴</m:t>
                          </m:r>
                        </m:sub>
                      </m:sSub>
                      <m:r>
                        <a:rPr lang="en-US" altLang="zh-TW" sz="1200" i="1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zh-TW" sz="12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2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200" i="1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200" i="1">
                                  <a:latin typeface="Cambria Math"/>
                                </a:rPr>
                                <m:t>𝑑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200" i="1">
                              <a:latin typeface="Cambria Math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TW" sz="12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200" i="1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TW" sz="1200" i="1">
                                  <a:latin typeface="Cambria Math"/>
                                </a:rPr>
                                <m:t>𝑡𝑚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TW" sz="1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200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altLang="zh-TW" sz="1200" i="1">
                              <a:latin typeface="Cambria Math"/>
                            </a:rPr>
                            <m:t>𝑐𝑜𝑛</m:t>
                          </m:r>
                          <m:r>
                            <a:rPr lang="en-US" altLang="zh-TW" sz="1200" b="0" i="1" smtClean="0">
                              <a:latin typeface="Cambria Math"/>
                            </a:rPr>
                            <m:t>𝐵</m:t>
                          </m:r>
                        </m:sub>
                      </m:sSub>
                      <m:r>
                        <a:rPr lang="en-US" altLang="zh-TW" sz="1200" i="1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zh-TW" altLang="zh-TW" sz="1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200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200" i="1">
                              <a:latin typeface="Cambria Math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zh-TW" altLang="en-US" sz="1200" dirty="0"/>
              </a:p>
            </p:txBody>
          </p:sp>
        </mc:Choice>
        <mc:Fallback xmlns="">
          <p:sp>
            <p:nvSpPr>
              <p:cNvPr id="409" name="矩形 40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3192" y="3752358"/>
                <a:ext cx="2709268" cy="474169"/>
              </a:xfrm>
              <a:prstGeom prst="rect">
                <a:avLst/>
              </a:prstGeom>
              <a:blipFill rotWithShape="1">
                <a:blip r:embed="rId6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0" name="矩形 409"/>
              <p:cNvSpPr/>
              <p:nvPr/>
            </p:nvSpPr>
            <p:spPr>
              <a:xfrm>
                <a:off x="2576179" y="4419974"/>
                <a:ext cx="2725297" cy="4741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200" i="1" smtClean="0">
                          <a:latin typeface="Cambria Math"/>
                        </a:rPr>
                        <m:t>𝐿</m:t>
                      </m:r>
                      <m:f>
                        <m:fPr>
                          <m:ctrlPr>
                            <a:rPr lang="zh-TW" altLang="zh-TW" sz="12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200" i="1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zh-TW" altLang="zh-TW" sz="12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200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𝐶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200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sz="12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20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2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𝑑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200" b="0" i="1" smtClean="0">
                              <a:latin typeface="Cambria Math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TW" sz="1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TW" sz="1200" b="0" i="1" smtClean="0">
                                  <a:latin typeface="Cambria Math"/>
                                </a:rPr>
                                <m:t>𝑡𝑚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TW" sz="12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200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altLang="zh-TW" sz="1200" b="0" i="1" smtClean="0">
                              <a:latin typeface="Cambria Math"/>
                            </a:rPr>
                            <m:t>𝑐𝑜𝑛𝐶</m:t>
                          </m:r>
                        </m:sub>
                      </m:sSub>
                      <m:r>
                        <a:rPr lang="en-US" altLang="zh-TW" sz="1200" i="1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zh-TW" sz="12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2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200" i="1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200" i="1">
                                  <a:latin typeface="Cambria Math"/>
                                </a:rPr>
                                <m:t>𝑑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200" i="1">
                              <a:latin typeface="Cambria Math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TW" sz="12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200" i="1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TW" sz="1200" i="1">
                                  <a:latin typeface="Cambria Math"/>
                                </a:rPr>
                                <m:t>𝑡𝑚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TW" sz="1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200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altLang="zh-TW" sz="1200" i="1">
                              <a:latin typeface="Cambria Math"/>
                            </a:rPr>
                            <m:t>𝑐𝑜𝑛</m:t>
                          </m:r>
                          <m:r>
                            <a:rPr lang="en-US" altLang="zh-TW" sz="1200" b="0" i="1" smtClean="0">
                              <a:latin typeface="Cambria Math"/>
                            </a:rPr>
                            <m:t>𝐵</m:t>
                          </m:r>
                        </m:sub>
                      </m:sSub>
                      <m:r>
                        <a:rPr lang="en-US" altLang="zh-TW" sz="1200" i="1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zh-TW" altLang="zh-TW" sz="1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200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200" b="0" i="1" smtClean="0">
                              <a:latin typeface="Cambria Math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zh-TW" altLang="en-US" sz="1200" dirty="0"/>
              </a:p>
            </p:txBody>
          </p:sp>
        </mc:Choice>
        <mc:Fallback xmlns="">
          <p:sp>
            <p:nvSpPr>
              <p:cNvPr id="410" name="矩形 40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6179" y="4419974"/>
                <a:ext cx="2725297" cy="474169"/>
              </a:xfrm>
              <a:prstGeom prst="rect">
                <a:avLst/>
              </a:prstGeom>
              <a:blipFill rotWithShape="1">
                <a:blip r:embed="rId6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1" name="矩形 410"/>
              <p:cNvSpPr/>
              <p:nvPr/>
            </p:nvSpPr>
            <p:spPr>
              <a:xfrm>
                <a:off x="5624716" y="3624702"/>
                <a:ext cx="3025636" cy="501356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i="1">
                          <a:latin typeface="Cambria Math"/>
                        </a:rPr>
                        <m:t>𝐿</m:t>
                      </m:r>
                      <m:f>
                        <m:f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400" i="1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400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sz="14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𝑝𝑤𝑚</m:t>
                              </m:r>
                            </m:sub>
                          </m:sSub>
                          <m:r>
                            <a:rPr lang="en-US" altLang="zh-TW" sz="1400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𝑐𝑜𝑛𝐴</m:t>
                          </m:r>
                        </m:sub>
                      </m:sSub>
                      <m:r>
                        <a:rPr lang="en-US" altLang="zh-TW" sz="1400" i="1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𝑝𝑤𝑚</m:t>
                              </m:r>
                            </m:sub>
                          </m:sSub>
                          <m:r>
                            <a:rPr lang="en-US" altLang="zh-TW" sz="1400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𝑐𝑜𝑛𝐵</m:t>
                          </m:r>
                        </m:sub>
                      </m:sSub>
                      <m:r>
                        <a:rPr lang="en-US" altLang="zh-TW" sz="1400" i="1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411" name="矩形 4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4716" y="3624702"/>
                <a:ext cx="3025636" cy="501356"/>
              </a:xfrm>
              <a:prstGeom prst="rect">
                <a:avLst/>
              </a:prstGeom>
              <a:blipFill rotWithShape="1">
                <a:blip r:embed="rId64"/>
                <a:stretch>
                  <a:fillRect b="-243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2" name="矩形 411"/>
              <p:cNvSpPr/>
              <p:nvPr/>
            </p:nvSpPr>
            <p:spPr>
              <a:xfrm>
                <a:off x="5614261" y="4248157"/>
                <a:ext cx="3025635" cy="50135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i="1">
                          <a:latin typeface="Cambria Math"/>
                        </a:rPr>
                        <m:t>𝐿</m:t>
                      </m:r>
                      <m:f>
                        <m:f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400" i="1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𝐶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400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sz="14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𝑝𝑤𝑚</m:t>
                              </m:r>
                            </m:sub>
                          </m:sSub>
                          <m:r>
                            <a:rPr lang="en-US" altLang="zh-TW" sz="1400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𝑐𝑜𝑛𝐶</m:t>
                          </m:r>
                        </m:sub>
                      </m:sSub>
                      <m:r>
                        <a:rPr lang="en-US" altLang="zh-TW" sz="1400" i="1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𝑝𝑤𝑚</m:t>
                              </m:r>
                            </m:sub>
                          </m:sSub>
                          <m:r>
                            <a:rPr lang="en-US" altLang="zh-TW" sz="1400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𝑐𝑜𝑛𝐵</m:t>
                          </m:r>
                        </m:sub>
                      </m:sSub>
                      <m:r>
                        <a:rPr lang="en-US" altLang="zh-TW" sz="1400" i="1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412" name="矩形 4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4261" y="4248157"/>
                <a:ext cx="3025635" cy="501356"/>
              </a:xfrm>
              <a:prstGeom prst="rect">
                <a:avLst/>
              </a:prstGeom>
              <a:blipFill rotWithShape="1">
                <a:blip r:embed="rId65"/>
                <a:stretch>
                  <a:fillRect b="-243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3" name="矩形 412"/>
              <p:cNvSpPr/>
              <p:nvPr/>
            </p:nvSpPr>
            <p:spPr>
              <a:xfrm>
                <a:off x="5807900" y="4841894"/>
                <a:ext cx="1509066" cy="5583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𝑐𝑜𝑛𝐵</m:t>
                          </m:r>
                        </m:sub>
                      </m:sSub>
                      <m:r>
                        <a:rPr lang="en-US" altLang="zh-TW" sz="1400" i="1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𝑜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400" i="1">
                              <a:latin typeface="Cambria Math"/>
                            </a:rPr>
                            <m:t>2</m:t>
                          </m:r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𝑝𝑤𝑚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413" name="矩形 4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7900" y="4841894"/>
                <a:ext cx="1509066" cy="558358"/>
              </a:xfrm>
              <a:prstGeom prst="rect">
                <a:avLst/>
              </a:prstGeom>
              <a:blipFill rotWithShape="1">
                <a:blip r:embed="rId6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4" name="矩形 413"/>
              <p:cNvSpPr/>
              <p:nvPr/>
            </p:nvSpPr>
            <p:spPr>
              <a:xfrm>
                <a:off x="5769869" y="5453501"/>
                <a:ext cx="2429896" cy="501356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i="1">
                          <a:latin typeface="Cambria Math"/>
                        </a:rPr>
                        <m:t>𝐿</m:t>
                      </m:r>
                      <m:f>
                        <m:f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400" i="1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400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sz="14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𝑝𝑤𝑚</m:t>
                              </m:r>
                            </m:sub>
                          </m:sSub>
                          <m:r>
                            <a:rPr lang="en-US" altLang="zh-TW" sz="1400" i="1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𝑐𝑜𝑛𝐴</m:t>
                          </m:r>
                        </m:sub>
                      </m:sSub>
                      <m:r>
                        <a:rPr lang="en-US" altLang="zh-TW" sz="1400" i="1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𝑜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400" i="1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altLang="zh-TW" sz="1400" i="1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i="1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414" name="矩形 4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9869" y="5453501"/>
                <a:ext cx="2429896" cy="501356"/>
              </a:xfrm>
              <a:prstGeom prst="rect">
                <a:avLst/>
              </a:prstGeom>
              <a:blipFill rotWithShape="1">
                <a:blip r:embed="rId67"/>
                <a:stretch>
                  <a:fillRect b="-1190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5" name="矩形 414"/>
              <p:cNvSpPr/>
              <p:nvPr/>
            </p:nvSpPr>
            <p:spPr>
              <a:xfrm>
                <a:off x="3080673" y="5146399"/>
                <a:ext cx="1213024" cy="5318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i="1">
                              <a:latin typeface="Cambria Math"/>
                            </a:rPr>
                            <m:t>𝑘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𝑝𝑤𝑚</m:t>
                          </m:r>
                        </m:sub>
                      </m:sSub>
                      <m:r>
                        <a:rPr lang="en-US" altLang="zh-TW" sz="14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𝑑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400" i="1">
                              <a:latin typeface="Cambria Math"/>
                            </a:rPr>
                            <m:t>2</m:t>
                          </m:r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𝑡𝑚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415" name="矩形 4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0673" y="5146399"/>
                <a:ext cx="1213024" cy="531877"/>
              </a:xfrm>
              <a:prstGeom prst="rect">
                <a:avLst/>
              </a:prstGeom>
              <a:blipFill rotWithShape="1">
                <a:blip r:embed="rId6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6" name="矩形 415"/>
              <p:cNvSpPr/>
              <p:nvPr/>
            </p:nvSpPr>
            <p:spPr>
              <a:xfrm>
                <a:off x="5786886" y="6129661"/>
                <a:ext cx="1917128" cy="408638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TW" sz="1400" i="1">
                        <a:latin typeface="Cambria Math"/>
                      </a:rPr>
                      <m:t>𝐿</m:t>
                    </m:r>
                    <m:f>
                      <m:fPr>
                        <m:ctrlPr>
                          <a:rPr lang="zh-TW" altLang="zh-TW" sz="1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TW" sz="1400" i="1">
                            <a:latin typeface="Cambria Math"/>
                          </a:rPr>
                          <m:t>𝑑</m:t>
                        </m:r>
                        <m:sSub>
                          <m:sSubPr>
                            <m:ctrlPr>
                              <a:rPr lang="zh-TW" altLang="zh-TW" sz="1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400" i="1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TW" sz="1400" i="1">
                                <a:latin typeface="Cambria Math"/>
                              </a:rPr>
                              <m:t>𝐶</m:t>
                            </m:r>
                          </m:sub>
                        </m:sSub>
                      </m:num>
                      <m:den>
                        <m:r>
                          <a:rPr lang="en-US" altLang="zh-TW" sz="1400" i="1">
                            <a:latin typeface="Cambria Math"/>
                          </a:rPr>
                          <m:t>𝑑𝑡</m:t>
                        </m:r>
                      </m:den>
                    </m:f>
                    <m:r>
                      <a:rPr lang="en-US" altLang="zh-TW" sz="1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TW" altLang="zh-TW" sz="1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TW" altLang="zh-TW" sz="1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400" i="1">
                                <a:latin typeface="Cambria Math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TW" sz="1400" i="1">
                                <a:latin typeface="Cambria Math"/>
                              </a:rPr>
                              <m:t>𝑝𝑤𝑚</m:t>
                            </m:r>
                          </m:sub>
                        </m:sSub>
                        <m:r>
                          <a:rPr lang="en-US" altLang="zh-TW" sz="1400" i="1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altLang="zh-TW" sz="1400" i="1">
                            <a:latin typeface="Cambria Math"/>
                          </a:rPr>
                          <m:t>𝑐𝑜𝑛𝐶</m:t>
                        </m:r>
                      </m:sub>
                    </m:sSub>
                    <m:r>
                      <a:rPr lang="en-US" altLang="zh-TW" sz="1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TW" altLang="zh-TW" sz="1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TW" altLang="zh-TW" sz="1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400" i="1">
                                <a:latin typeface="Cambria Math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TW" sz="1400" i="1">
                                <a:latin typeface="Cambria Math"/>
                              </a:rPr>
                              <m:t>𝑜</m:t>
                            </m:r>
                          </m:sub>
                        </m:sSub>
                      </m:num>
                      <m:den>
                        <m:r>
                          <a:rPr lang="en-US" altLang="zh-TW" sz="1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TW" sz="1400" dirty="0"/>
                  <a:t> </a:t>
                </a:r>
                <a:endParaRPr lang="zh-TW" altLang="en-US" sz="1400" dirty="0"/>
              </a:p>
            </p:txBody>
          </p:sp>
        </mc:Choice>
        <mc:Fallback xmlns="">
          <p:sp>
            <p:nvSpPr>
              <p:cNvPr id="416" name="矩形 4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6886" y="6129661"/>
                <a:ext cx="1917128" cy="408638"/>
              </a:xfrm>
              <a:prstGeom prst="rect">
                <a:avLst/>
              </a:prstGeom>
              <a:blipFill rotWithShape="1">
                <a:blip r:embed="rId69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414865" y="0"/>
            <a:ext cx="86360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Lab 5: Single-phase Three-arm Rectifier-Inverter For UPS </a:t>
            </a:r>
          </a:p>
        </p:txBody>
      </p:sp>
    </p:spTree>
    <p:extLst>
      <p:ext uri="{BB962C8B-B14F-4D97-AF65-F5344CB8AC3E}">
        <p14:creationId xmlns:p14="http://schemas.microsoft.com/office/powerpoint/2010/main" val="254639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109</a:t>
            </a:fld>
            <a:endParaRPr lang="zh-TW" altLang="en-US"/>
          </a:p>
        </p:txBody>
      </p:sp>
      <p:grpSp>
        <p:nvGrpSpPr>
          <p:cNvPr id="3" name="群組 2"/>
          <p:cNvGrpSpPr/>
          <p:nvPr/>
        </p:nvGrpSpPr>
        <p:grpSpPr>
          <a:xfrm>
            <a:off x="1330382" y="1088101"/>
            <a:ext cx="6619875" cy="2335068"/>
            <a:chOff x="1163781" y="561109"/>
            <a:chExt cx="6619875" cy="2335068"/>
          </a:xfrm>
        </p:grpSpPr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7101031" y="1845108"/>
              <a:ext cx="279400" cy="42386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5" name="Object 4"/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val="164837237"/>
                    </p:ext>
                  </p:extLst>
                </p:nvPr>
              </p:nvGraphicFramePr>
              <p:xfrm>
                <a:off x="7145481" y="1908608"/>
                <a:ext cx="198438" cy="29686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92939" name="方程式" r:id="rId3" imgW="228501" imgH="393529" progId="Equation.3">
                        <p:embed/>
                      </p:oleObj>
                    </mc:Choice>
                    <mc:Fallback>
                      <p:oleObj name="方程式" r:id="rId3" imgW="228501" imgH="393529" progId="Equation.3">
                        <p:embed/>
                        <p:pic>
                          <p:nvPicPr>
                            <p:cNvPr id="0" name=""/>
                            <p:cNvPicPr>
                              <a:picLocks noChangeArrowheads="1"/>
                            </p:cNvPicPr>
                            <p:nvPr/>
                          </p:nvPicPr>
                          <p:blipFill>
                            <a:blip r:embed="rId4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7145481" y="1908608"/>
                              <a:ext cx="198438" cy="29686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5" name="Object 4"/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val="2267757174"/>
                    </p:ext>
                  </p:extLst>
                </p:nvPr>
              </p:nvGraphicFramePr>
              <p:xfrm>
                <a:off x="7145481" y="1908608"/>
                <a:ext cx="198438" cy="29686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64688" name="方程式" r:id="rId28" imgW="228501" imgH="393529" progId="Equation.3">
                        <p:embed/>
                      </p:oleObj>
                    </mc:Choice>
                    <mc:Fallback>
                      <p:oleObj name="方程式" r:id="rId28" imgW="228501" imgH="393529" progId="Equation.3">
                        <p:embed/>
                        <p:pic>
                          <p:nvPicPr>
                            <p:cNvPr id="0" name=""/>
                            <p:cNvPicPr>
                              <a:picLocks noChangeArrowheads="1"/>
                            </p:cNvPicPr>
                            <p:nvPr/>
                          </p:nvPicPr>
                          <p:blipFill>
                            <a:blip r:embed="rId29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7145481" y="1908608"/>
                              <a:ext cx="198438" cy="29686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p:sp>
          <p:nvSpPr>
            <p:cNvPr id="6" name="Line 5"/>
            <p:cNvSpPr>
              <a:spLocks noChangeShapeType="1"/>
            </p:cNvSpPr>
            <p:nvPr/>
          </p:nvSpPr>
          <p:spPr bwMode="auto">
            <a:xfrm flipV="1">
              <a:off x="4909560" y="2094489"/>
              <a:ext cx="533400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6302519" y="2529320"/>
              <a:ext cx="236538" cy="219075"/>
              <a:chOff x="1928" y="2204"/>
              <a:chExt cx="143" cy="123"/>
            </a:xfrm>
          </p:grpSpPr>
          <p:sp>
            <p:nvSpPr>
              <p:cNvPr id="83" name="Rectangle 7"/>
              <p:cNvSpPr>
                <a:spLocks noChangeArrowheads="1"/>
              </p:cNvSpPr>
              <p:nvPr/>
            </p:nvSpPr>
            <p:spPr bwMode="auto">
              <a:xfrm>
                <a:off x="1928" y="2204"/>
                <a:ext cx="143" cy="123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graphicFrame>
                <p:nvGraphicFramePr>
                  <p:cNvPr id="84" name="Object 8"/>
                  <p:cNvGraphicFramePr>
                    <a:graphicFrameLocks/>
                  </p:cNvGraphicFramePr>
                  <p:nvPr/>
                </p:nvGraphicFramePr>
                <p:xfrm>
                  <a:off x="1957" y="2215"/>
                  <a:ext cx="87" cy="100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92940" name="方程式" r:id="rId30" imgW="163609" imgH="201365" progId="Equation.3">
                          <p:embed/>
                        </p:oleObj>
                      </mc:Choice>
                      <mc:Fallback>
                        <p:oleObj name="方程式" r:id="rId30" imgW="163609" imgH="201365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rrowheads="1"/>
                              </p:cNvPicPr>
                              <p:nvPr/>
                            </p:nvPicPr>
                            <p:blipFill>
                              <a:blip r:embed="rId31">
                                <a:extLst>
                                  <a:ext uri="{28A0092B-C50C-407E-A947-70E740481C1C}">
                                    <a14:useLocalDpi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1957" y="2215"/>
                                <a:ext cx="87" cy="100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>
                                    <a:solidFill>
                                      <a:schemeClr val="accent1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w="9525">
                                    <a:solidFill>
                                      <a:schemeClr val="tx1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Choice>
            <mc:Fallback xmlns="">
              <p:graphicFrame>
                <p:nvGraphicFramePr>
                  <p:cNvPr id="76" name="Object 8"/>
                  <p:cNvGraphicFramePr>
                    <a:graphicFrameLocks/>
                  </p:cNvGraphicFramePr>
                  <p:nvPr/>
                </p:nvGraphicFramePr>
                <p:xfrm>
                  <a:off x="1957" y="2215"/>
                  <a:ext cx="87" cy="100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64689" name="方程式" r:id="rId32" imgW="163609" imgH="201365" progId="Equation.3">
                          <p:embed/>
                        </p:oleObj>
                      </mc:Choice>
                      <mc:Fallback>
                        <p:oleObj name="方程式" r:id="rId32" imgW="163609" imgH="201365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rrowheads="1"/>
                              </p:cNvPicPr>
                              <p:nvPr/>
                            </p:nvPicPr>
                            <p:blipFill>
                              <a:blip r:embed="rId33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1957" y="2215"/>
                                <a:ext cx="87" cy="100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chemeClr val="accent1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chemeClr val="tx1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Fallback>
          </mc:AlternateContent>
        </p:grpSp>
        <p:sp>
          <p:nvSpPr>
            <p:cNvPr id="8" name="Line 9"/>
            <p:cNvSpPr>
              <a:spLocks noChangeShapeType="1"/>
            </p:cNvSpPr>
            <p:nvPr/>
          </p:nvSpPr>
          <p:spPr bwMode="auto">
            <a:xfrm flipH="1">
              <a:off x="6537469" y="2624570"/>
              <a:ext cx="104775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9" name="Line 10"/>
            <p:cNvSpPr>
              <a:spLocks noChangeShapeType="1"/>
            </p:cNvSpPr>
            <p:nvPr/>
          </p:nvSpPr>
          <p:spPr bwMode="auto">
            <a:xfrm flipH="1">
              <a:off x="3861808" y="2639290"/>
              <a:ext cx="24489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>
              <a:off x="3861810" y="2127826"/>
              <a:ext cx="0" cy="5270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>
              <a:off x="4869873" y="1565563"/>
              <a:ext cx="1587" cy="498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 flipV="1">
              <a:off x="4414260" y="2089726"/>
              <a:ext cx="406400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3617335" y="1899226"/>
              <a:ext cx="255588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>
                  <a:ea typeface="細明體" pitchFamily="49" charset="-120"/>
                </a:rPr>
                <a:t>+</a:t>
              </a:r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3684010" y="2167514"/>
              <a:ext cx="227013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>
                  <a:ea typeface="細明體" pitchFamily="49" charset="-120"/>
                </a:rPr>
                <a:t>-</a:t>
              </a:r>
            </a:p>
          </p:txBody>
        </p:sp>
        <p:sp>
          <p:nvSpPr>
            <p:cNvPr id="15" name="Rectangle 17"/>
            <p:cNvSpPr>
              <a:spLocks noChangeArrowheads="1"/>
            </p:cNvSpPr>
            <p:nvPr/>
          </p:nvSpPr>
          <p:spPr bwMode="auto">
            <a:xfrm>
              <a:off x="4620924" y="1876424"/>
              <a:ext cx="255588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 dirty="0">
                  <a:ea typeface="細明體" pitchFamily="49" charset="-120"/>
                </a:rPr>
                <a:t>+</a:t>
              </a:r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6706032" y="1725468"/>
              <a:ext cx="227013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 dirty="0">
                  <a:ea typeface="細明體" pitchFamily="49" charset="-120"/>
                </a:rPr>
                <a:t>-</a:t>
              </a:r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>
              <a:off x="6445394" y="1894320"/>
              <a:ext cx="255588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 dirty="0">
                  <a:ea typeface="細明體" pitchFamily="49" charset="-120"/>
                </a:rPr>
                <a:t>+</a:t>
              </a:r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4644302" y="1749135"/>
              <a:ext cx="255588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 dirty="0">
                  <a:ea typeface="細明體" pitchFamily="49" charset="-120"/>
                </a:rPr>
                <a:t>+</a:t>
              </a:r>
            </a:p>
          </p:txBody>
        </p:sp>
        <p:sp>
          <p:nvSpPr>
            <p:cNvPr id="19" name="Oval 21"/>
            <p:cNvSpPr>
              <a:spLocks noChangeArrowheads="1"/>
            </p:cNvSpPr>
            <p:nvPr/>
          </p:nvSpPr>
          <p:spPr bwMode="auto">
            <a:xfrm>
              <a:off x="6743844" y="2030845"/>
              <a:ext cx="73025" cy="6985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20" name="Oval 22"/>
            <p:cNvSpPr>
              <a:spLocks noChangeArrowheads="1"/>
            </p:cNvSpPr>
            <p:nvPr/>
          </p:nvSpPr>
          <p:spPr bwMode="auto">
            <a:xfrm>
              <a:off x="4830185" y="2059564"/>
              <a:ext cx="73025" cy="6985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21" name="Oval 23"/>
            <p:cNvSpPr>
              <a:spLocks noChangeArrowheads="1"/>
            </p:cNvSpPr>
            <p:nvPr/>
          </p:nvSpPr>
          <p:spPr bwMode="auto">
            <a:xfrm>
              <a:off x="3820535" y="2067501"/>
              <a:ext cx="73025" cy="71438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22" name="Rectangle 24"/>
            <p:cNvSpPr>
              <a:spLocks noChangeArrowheads="1"/>
            </p:cNvSpPr>
            <p:nvPr/>
          </p:nvSpPr>
          <p:spPr bwMode="auto">
            <a:xfrm>
              <a:off x="4125335" y="1978601"/>
              <a:ext cx="282575" cy="23653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23" name="Object 25"/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val="3127026593"/>
                    </p:ext>
                  </p:extLst>
                </p:nvPr>
              </p:nvGraphicFramePr>
              <p:xfrm>
                <a:off x="4207885" y="2016701"/>
                <a:ext cx="146050" cy="17621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92941" name="Equation" r:id="rId34" imgW="152268" imgH="215713" progId="Equation.3">
                        <p:embed/>
                      </p:oleObj>
                    </mc:Choice>
                    <mc:Fallback>
                      <p:oleObj name="Equation" r:id="rId34" imgW="152268" imgH="215713" progId="Equation.3">
                        <p:embed/>
                        <p:pic>
                          <p:nvPicPr>
                            <p:cNvPr id="0" name=""/>
                            <p:cNvPicPr>
                              <a:picLocks noChangeArrowheads="1"/>
                            </p:cNvPicPr>
                            <p:nvPr/>
                          </p:nvPicPr>
                          <p:blipFill>
                            <a:blip r:embed="rId35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207885" y="2016701"/>
                              <a:ext cx="146050" cy="1762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24" name="Object 25"/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val="3016036275"/>
                    </p:ext>
                  </p:extLst>
                </p:nvPr>
              </p:nvGraphicFramePr>
              <p:xfrm>
                <a:off x="4207885" y="2016701"/>
                <a:ext cx="146050" cy="17621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64690" name="Equation" r:id="rId36" imgW="152268" imgH="215713" progId="Equation.3">
                        <p:embed/>
                      </p:oleObj>
                    </mc:Choice>
                    <mc:Fallback>
                      <p:oleObj name="Equation" r:id="rId36" imgW="152268" imgH="215713" progId="Equation.3">
                        <p:embed/>
                        <p:pic>
                          <p:nvPicPr>
                            <p:cNvPr id="0" name=""/>
                            <p:cNvPicPr>
                              <a:picLocks noChangeArrowheads="1"/>
                            </p:cNvPicPr>
                            <p:nvPr/>
                          </p:nvPicPr>
                          <p:blipFill>
                            <a:blip r:embed="rId3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207885" y="2016701"/>
                              <a:ext cx="146050" cy="17621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4523509" y="1108364"/>
              <a:ext cx="713510" cy="43829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25" name="Line 28"/>
            <p:cNvSpPr>
              <a:spLocks noChangeShapeType="1"/>
            </p:cNvSpPr>
            <p:nvPr/>
          </p:nvSpPr>
          <p:spPr bwMode="auto">
            <a:xfrm>
              <a:off x="7594744" y="2057833"/>
              <a:ext cx="0" cy="5762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grpSp>
          <p:nvGrpSpPr>
            <p:cNvPr id="26" name="Group 33"/>
            <p:cNvGrpSpPr>
              <a:grpSpLocks/>
            </p:cNvGrpSpPr>
            <p:nvPr/>
          </p:nvGrpSpPr>
          <p:grpSpPr bwMode="auto">
            <a:xfrm>
              <a:off x="6067569" y="1967345"/>
              <a:ext cx="358775" cy="220663"/>
              <a:chOff x="2795" y="3751"/>
              <a:chExt cx="226" cy="131"/>
            </a:xfrm>
          </p:grpSpPr>
          <p:sp>
            <p:nvSpPr>
              <p:cNvPr id="81" name="Rectangle 34"/>
              <p:cNvSpPr>
                <a:spLocks noChangeArrowheads="1"/>
              </p:cNvSpPr>
              <p:nvPr/>
            </p:nvSpPr>
            <p:spPr bwMode="auto">
              <a:xfrm>
                <a:off x="2795" y="3751"/>
                <a:ext cx="226" cy="1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graphicFrame>
                <p:nvGraphicFramePr>
                  <p:cNvPr id="82" name="Object 35"/>
                  <p:cNvGraphicFramePr>
                    <a:graphicFrameLocks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3770143640"/>
                      </p:ext>
                    </p:extLst>
                  </p:nvPr>
                </p:nvGraphicFramePr>
                <p:xfrm>
                  <a:off x="2813" y="3754"/>
                  <a:ext cx="202" cy="128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92942" name="方程式" r:id="rId38" imgW="330200" imgH="228600" progId="Equation.3">
                          <p:embed/>
                        </p:oleObj>
                      </mc:Choice>
                      <mc:Fallback>
                        <p:oleObj name="方程式" r:id="rId38" imgW="330200" imgH="22860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rrowheads="1"/>
                              </p:cNvPicPr>
                              <p:nvPr/>
                            </p:nvPicPr>
                            <p:blipFill>
                              <a:blip r:embed="rId39">
                                <a:extLst>
                                  <a:ext uri="{28A0092B-C50C-407E-A947-70E740481C1C}">
                                    <a14:useLocalDpi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2813" y="3754"/>
                                <a:ext cx="202" cy="128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>
                                    <a:solidFill>
                                      <a:schemeClr val="accent1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w="9525">
                                    <a:solidFill>
                                      <a:schemeClr val="tx1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Choice>
            <mc:Fallback xmlns="">
              <p:graphicFrame>
                <p:nvGraphicFramePr>
                  <p:cNvPr id="74" name="Object 35"/>
                  <p:cNvGraphicFramePr>
                    <a:graphicFrameLocks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2579364564"/>
                      </p:ext>
                    </p:extLst>
                  </p:nvPr>
                </p:nvGraphicFramePr>
                <p:xfrm>
                  <a:off x="2813" y="3754"/>
                  <a:ext cx="202" cy="128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64691" name="方程式" r:id="rId40" imgW="330200" imgH="228600" progId="Equation.3">
                          <p:embed/>
                        </p:oleObj>
                      </mc:Choice>
                      <mc:Fallback>
                        <p:oleObj name="方程式" r:id="rId40" imgW="330200" imgH="22860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rrowheads="1"/>
                              </p:cNvPicPr>
                              <p:nvPr/>
                            </p:nvPicPr>
                            <p:blipFill>
                              <a:blip r:embed="rId41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2813" y="3754"/>
                                <a:ext cx="202" cy="128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chemeClr val="accent1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chemeClr val="tx1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Fallback>
          </mc:AlternateContent>
        </p:grpSp>
        <p:sp>
          <p:nvSpPr>
            <p:cNvPr id="27" name="Line 36"/>
            <p:cNvSpPr>
              <a:spLocks noChangeShapeType="1"/>
            </p:cNvSpPr>
            <p:nvPr/>
          </p:nvSpPr>
          <p:spPr bwMode="auto">
            <a:xfrm>
              <a:off x="3899910" y="2099251"/>
              <a:ext cx="2381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8" name="Line 37"/>
            <p:cNvSpPr>
              <a:spLocks noChangeShapeType="1"/>
            </p:cNvSpPr>
            <p:nvPr/>
          </p:nvSpPr>
          <p:spPr bwMode="auto">
            <a:xfrm>
              <a:off x="3528435" y="2099251"/>
              <a:ext cx="2952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9" name="Line 43"/>
            <p:cNvSpPr>
              <a:spLocks noChangeShapeType="1"/>
            </p:cNvSpPr>
            <p:nvPr/>
          </p:nvSpPr>
          <p:spPr bwMode="auto">
            <a:xfrm>
              <a:off x="6440631" y="2062595"/>
              <a:ext cx="304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30" name="Line 44"/>
            <p:cNvSpPr>
              <a:spLocks noChangeShapeType="1"/>
            </p:cNvSpPr>
            <p:nvPr/>
          </p:nvSpPr>
          <p:spPr bwMode="auto">
            <a:xfrm>
              <a:off x="6821631" y="2054658"/>
              <a:ext cx="276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31" name="Line 45"/>
            <p:cNvSpPr>
              <a:spLocks noChangeShapeType="1"/>
            </p:cNvSpPr>
            <p:nvPr/>
          </p:nvSpPr>
          <p:spPr bwMode="auto">
            <a:xfrm>
              <a:off x="7393131" y="2045133"/>
              <a:ext cx="3905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32" name="Line 46"/>
            <p:cNvSpPr>
              <a:spLocks noChangeShapeType="1"/>
            </p:cNvSpPr>
            <p:nvPr/>
          </p:nvSpPr>
          <p:spPr bwMode="auto">
            <a:xfrm flipH="1">
              <a:off x="6783529" y="1669473"/>
              <a:ext cx="178379" cy="3581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33" name="Rectangle 79"/>
            <p:cNvSpPr>
              <a:spLocks noChangeArrowheads="1"/>
            </p:cNvSpPr>
            <p:nvPr/>
          </p:nvSpPr>
          <p:spPr bwMode="auto">
            <a:xfrm>
              <a:off x="5262994" y="1808594"/>
              <a:ext cx="2218461" cy="623888"/>
            </a:xfrm>
            <a:prstGeom prst="rect">
              <a:avLst/>
            </a:prstGeom>
            <a:noFill/>
            <a:ln w="12700">
              <a:solidFill>
                <a:srgbClr val="FF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34" name="Text Box 80"/>
            <p:cNvSpPr txBox="1">
              <a:spLocks noChangeArrowheads="1"/>
            </p:cNvSpPr>
            <p:nvPr/>
          </p:nvSpPr>
          <p:spPr bwMode="auto">
            <a:xfrm>
              <a:off x="5631872" y="2174297"/>
              <a:ext cx="1003300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algn="ctr" eaLnBrk="1" hangingPunct="1"/>
              <a:r>
                <a:rPr lang="en-US" altLang="zh-TW" dirty="0"/>
                <a:t>Power circuit</a:t>
              </a:r>
            </a:p>
          </p:txBody>
        </p:sp>
        <p:sp>
          <p:nvSpPr>
            <p:cNvPr id="35" name="Line 49"/>
            <p:cNvSpPr>
              <a:spLocks noChangeShapeType="1"/>
            </p:cNvSpPr>
            <p:nvPr/>
          </p:nvSpPr>
          <p:spPr bwMode="auto">
            <a:xfrm>
              <a:off x="2899785" y="2099251"/>
              <a:ext cx="2857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grpSp>
          <p:nvGrpSpPr>
            <p:cNvPr id="36" name="Group 54"/>
            <p:cNvGrpSpPr>
              <a:grpSpLocks/>
            </p:cNvGrpSpPr>
            <p:nvPr/>
          </p:nvGrpSpPr>
          <p:grpSpPr bwMode="auto">
            <a:xfrm>
              <a:off x="2164772" y="1969809"/>
              <a:ext cx="266700" cy="264380"/>
              <a:chOff x="498" y="3726"/>
              <a:chExt cx="168" cy="180"/>
            </a:xfrm>
          </p:grpSpPr>
          <p:sp>
            <p:nvSpPr>
              <p:cNvPr id="79" name="Rectangle 55"/>
              <p:cNvSpPr>
                <a:spLocks noChangeArrowheads="1"/>
              </p:cNvSpPr>
              <p:nvPr/>
            </p:nvSpPr>
            <p:spPr bwMode="auto">
              <a:xfrm>
                <a:off x="498" y="3726"/>
                <a:ext cx="168" cy="1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graphicFrame>
                <p:nvGraphicFramePr>
                  <p:cNvPr id="80" name="Object 56"/>
                  <p:cNvGraphicFramePr>
                    <a:graphicFrameLocks noChangeAspect="1"/>
                  </p:cNvGraphicFramePr>
                  <p:nvPr/>
                </p:nvGraphicFramePr>
                <p:xfrm>
                  <a:off x="513" y="3744"/>
                  <a:ext cx="137" cy="144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92943" name="方程式" r:id="rId42" imgW="203112" imgH="228501" progId="Equation.3">
                          <p:embed/>
                        </p:oleObj>
                      </mc:Choice>
                      <mc:Fallback>
                        <p:oleObj name="方程式" r:id="rId42" imgW="203112" imgH="228501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43">
                                <a:extLst>
                                  <a:ext uri="{28A0092B-C50C-407E-A947-70E740481C1C}">
                                    <a14:useLocalDpi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513" y="3744"/>
                                <a:ext cx="137" cy="144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>
                                    <a:effectLst>
                                      <a:outerShdw dist="35921" dir="2700000" algn="ctr" rotWithShape="0">
                                        <a:srgbClr val="808080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Choice>
            <mc:Fallback xmlns="">
              <p:graphicFrame>
                <p:nvGraphicFramePr>
                  <p:cNvPr id="72" name="Object 56"/>
                  <p:cNvGraphicFramePr>
                    <a:graphicFrameLocks noChangeAspect="1"/>
                  </p:cNvGraphicFramePr>
                  <p:nvPr/>
                </p:nvGraphicFramePr>
                <p:xfrm>
                  <a:off x="513" y="3744"/>
                  <a:ext cx="137" cy="144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64692" name="方程式" r:id="rId44" imgW="203112" imgH="228501" progId="Equation.3">
                          <p:embed/>
                        </p:oleObj>
                      </mc:Choice>
                      <mc:Fallback>
                        <p:oleObj name="方程式" r:id="rId44" imgW="203112" imgH="228501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45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513" y="3744"/>
                                <a:ext cx="137" cy="144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rgbClr val="808080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Fallback>
          </mc:AlternateContent>
        </p:grpSp>
        <p:sp>
          <p:nvSpPr>
            <p:cNvPr id="37" name="Line 57"/>
            <p:cNvSpPr>
              <a:spLocks noChangeShapeType="1"/>
            </p:cNvSpPr>
            <p:nvPr/>
          </p:nvSpPr>
          <p:spPr bwMode="auto">
            <a:xfrm>
              <a:off x="1499610" y="2099061"/>
              <a:ext cx="3143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38" name="Oval 58"/>
            <p:cNvSpPr>
              <a:spLocks noChangeArrowheads="1"/>
            </p:cNvSpPr>
            <p:nvPr/>
          </p:nvSpPr>
          <p:spPr bwMode="auto">
            <a:xfrm>
              <a:off x="1801235" y="2077030"/>
              <a:ext cx="73025" cy="70501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39" name="Line 59"/>
            <p:cNvSpPr>
              <a:spLocks noChangeShapeType="1"/>
            </p:cNvSpPr>
            <p:nvPr/>
          </p:nvSpPr>
          <p:spPr bwMode="auto">
            <a:xfrm>
              <a:off x="1880610" y="2099061"/>
              <a:ext cx="2857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40" name="Line 60"/>
            <p:cNvSpPr>
              <a:spLocks noChangeShapeType="1"/>
            </p:cNvSpPr>
            <p:nvPr/>
          </p:nvSpPr>
          <p:spPr bwMode="auto">
            <a:xfrm>
              <a:off x="1840922" y="1767118"/>
              <a:ext cx="0" cy="3172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41" name="Object 61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505570258"/>
                    </p:ext>
                  </p:extLst>
                </p:nvPr>
              </p:nvGraphicFramePr>
              <p:xfrm>
                <a:off x="1752022" y="1546801"/>
                <a:ext cx="176213" cy="211504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92944" name="方程式" r:id="rId46" imgW="177646" imgH="228402" progId="Equation.3">
                        <p:embed/>
                      </p:oleObj>
                    </mc:Choice>
                    <mc:Fallback>
                      <p:oleObj name="方程式" r:id="rId46" imgW="177646" imgH="228402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3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752022" y="1546801"/>
                              <a:ext cx="176213" cy="211504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67" name="Object 61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560384632"/>
                    </p:ext>
                  </p:extLst>
                </p:nvPr>
              </p:nvGraphicFramePr>
              <p:xfrm>
                <a:off x="1752022" y="1546801"/>
                <a:ext cx="176213" cy="211504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64693" name="方程式" r:id="rId47" imgW="177646" imgH="228402" progId="Equation.3">
                        <p:embed/>
                      </p:oleObj>
                    </mc:Choice>
                    <mc:Fallback>
                      <p:oleObj name="方程式" r:id="rId47" imgW="177646" imgH="228402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4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752022" y="1546801"/>
                              <a:ext cx="176213" cy="211504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p:sp>
          <p:nvSpPr>
            <p:cNvPr id="42" name="Text Box 63"/>
            <p:cNvSpPr txBox="1">
              <a:spLocks noChangeArrowheads="1"/>
            </p:cNvSpPr>
            <p:nvPr/>
          </p:nvSpPr>
          <p:spPr bwMode="auto">
            <a:xfrm>
              <a:off x="1467860" y="1880214"/>
              <a:ext cx="269875" cy="2746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algn="ctr" eaLnBrk="1" hangingPunct="1"/>
              <a:r>
                <a:rPr lang="en-US" altLang="zh-TW"/>
                <a:t>+</a:t>
              </a:r>
            </a:p>
          </p:txBody>
        </p:sp>
        <p:sp>
          <p:nvSpPr>
            <p:cNvPr id="43" name="Text Box 64"/>
            <p:cNvSpPr txBox="1">
              <a:spLocks noChangeArrowheads="1"/>
            </p:cNvSpPr>
            <p:nvPr/>
          </p:nvSpPr>
          <p:spPr bwMode="auto">
            <a:xfrm>
              <a:off x="1637722" y="1756836"/>
              <a:ext cx="234950" cy="2746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algn="ctr" eaLnBrk="1" hangingPunct="1"/>
              <a:r>
                <a:rPr lang="en-US" altLang="zh-TW"/>
                <a:t>-</a:t>
              </a:r>
            </a:p>
          </p:txBody>
        </p:sp>
        <p:sp>
          <p:nvSpPr>
            <p:cNvPr id="44" name="Line 65"/>
            <p:cNvSpPr>
              <a:spLocks noChangeShapeType="1"/>
            </p:cNvSpPr>
            <p:nvPr/>
          </p:nvSpPr>
          <p:spPr bwMode="auto">
            <a:xfrm>
              <a:off x="2433060" y="2107189"/>
              <a:ext cx="276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45" name="Line 66"/>
            <p:cNvSpPr>
              <a:spLocks noChangeShapeType="1"/>
            </p:cNvSpPr>
            <p:nvPr/>
          </p:nvSpPr>
          <p:spPr bwMode="auto">
            <a:xfrm flipH="1" flipV="1">
              <a:off x="2802947" y="2180214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46" name="Rectangle 68"/>
            <p:cNvSpPr>
              <a:spLocks noChangeArrowheads="1"/>
            </p:cNvSpPr>
            <p:nvPr/>
          </p:nvSpPr>
          <p:spPr bwMode="auto">
            <a:xfrm>
              <a:off x="1698047" y="2383414"/>
              <a:ext cx="857250" cy="5095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47" name="Text Box 69"/>
            <p:cNvSpPr txBox="1">
              <a:spLocks noChangeArrowheads="1"/>
            </p:cNvSpPr>
            <p:nvPr/>
          </p:nvSpPr>
          <p:spPr bwMode="auto">
            <a:xfrm>
              <a:off x="1747260" y="2446914"/>
              <a:ext cx="803275" cy="384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US" altLang="zh-TW"/>
                <a:t>sine-wave</a:t>
              </a:r>
            </a:p>
            <a:p>
              <a:pPr algn="ctr" eaLnBrk="1" hangingPunct="1">
                <a:lnSpc>
                  <a:spcPct val="80000"/>
                </a:lnSpc>
              </a:pPr>
              <a:r>
                <a:rPr lang="en-US" altLang="zh-TW"/>
                <a:t>generator</a:t>
              </a:r>
            </a:p>
          </p:txBody>
        </p:sp>
        <p:sp>
          <p:nvSpPr>
            <p:cNvPr id="48" name="Line 70"/>
            <p:cNvSpPr>
              <a:spLocks noChangeShapeType="1"/>
            </p:cNvSpPr>
            <p:nvPr/>
          </p:nvSpPr>
          <p:spPr bwMode="auto">
            <a:xfrm flipH="1">
              <a:off x="2555297" y="2637414"/>
              <a:ext cx="247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1459922" y="2637414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grpSp>
          <p:nvGrpSpPr>
            <p:cNvPr id="50" name="Group 82"/>
            <p:cNvGrpSpPr>
              <a:grpSpLocks/>
            </p:cNvGrpSpPr>
            <p:nvPr/>
          </p:nvGrpSpPr>
          <p:grpSpPr bwMode="auto">
            <a:xfrm>
              <a:off x="2698172" y="2040514"/>
              <a:ext cx="200025" cy="139700"/>
              <a:chOff x="1266" y="3102"/>
              <a:chExt cx="126" cy="96"/>
            </a:xfrm>
          </p:grpSpPr>
          <p:sp>
            <p:nvSpPr>
              <p:cNvPr id="77" name="Oval 83"/>
              <p:cNvSpPr>
                <a:spLocks noChangeArrowheads="1"/>
              </p:cNvSpPr>
              <p:nvPr/>
            </p:nvSpPr>
            <p:spPr bwMode="auto">
              <a:xfrm>
                <a:off x="1266" y="3102"/>
                <a:ext cx="126" cy="96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graphicFrame>
                <p:nvGraphicFramePr>
                  <p:cNvPr id="78" name="Object 84"/>
                  <p:cNvGraphicFramePr>
                    <a:graphicFrameLocks noChangeAspect="1"/>
                  </p:cNvGraphicFramePr>
                  <p:nvPr/>
                </p:nvGraphicFramePr>
                <p:xfrm>
                  <a:off x="1296" y="3116"/>
                  <a:ext cx="71" cy="79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92945" name="方程式" r:id="rId49" imgW="114102" imgH="126780" progId="Equation.3">
                          <p:embed/>
                        </p:oleObj>
                      </mc:Choice>
                      <mc:Fallback>
                        <p:oleObj name="方程式" r:id="rId49" imgW="114102" imgH="12678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33">
                                <a:extLst>
                                  <a:ext uri="{28A0092B-C50C-407E-A947-70E740481C1C}">
                                    <a14:useLocalDpi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1296" y="3116"/>
                                <a:ext cx="71" cy="79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>
                                    <a:effectLst>
                                      <a:outerShdw dist="35921" dir="2700000" algn="ctr" rotWithShape="0">
                                        <a:srgbClr val="808080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Choice>
            <mc:Fallback xmlns="">
              <p:graphicFrame>
                <p:nvGraphicFramePr>
                  <p:cNvPr id="61" name="Object 84"/>
                  <p:cNvGraphicFramePr>
                    <a:graphicFrameLocks noChangeAspect="1"/>
                  </p:cNvGraphicFramePr>
                  <p:nvPr/>
                </p:nvGraphicFramePr>
                <p:xfrm>
                  <a:off x="1296" y="3116"/>
                  <a:ext cx="71" cy="79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64694" name="方程式" r:id="rId50" imgW="114102" imgH="126780" progId="Equation.3">
                          <p:embed/>
                        </p:oleObj>
                      </mc:Choice>
                      <mc:Fallback>
                        <p:oleObj name="方程式" r:id="rId50" imgW="114102" imgH="12678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51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1296" y="3116"/>
                                <a:ext cx="71" cy="79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rgbClr val="808080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Fallback>
          </mc:AlternateContent>
        </p:grpSp>
        <p:sp>
          <p:nvSpPr>
            <p:cNvPr id="51" name="Rectangle 85"/>
            <p:cNvSpPr>
              <a:spLocks noChangeArrowheads="1"/>
            </p:cNvSpPr>
            <p:nvPr/>
          </p:nvSpPr>
          <p:spPr bwMode="auto">
            <a:xfrm>
              <a:off x="2539422" y="2621539"/>
              <a:ext cx="509588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algn="ctr" eaLnBrk="1" hangingPunct="1"/>
              <a:r>
                <a:rPr lang="en-US" altLang="zh-TW"/>
                <a:t>sin</a:t>
              </a:r>
              <a:r>
                <a:rPr lang="en-US" altLang="zh-TW">
                  <a:sym typeface="Symbol" pitchFamily="18" charset="2"/>
                </a:rPr>
                <a:t>t</a:t>
              </a:r>
            </a:p>
          </p:txBody>
        </p:sp>
        <p:sp>
          <p:nvSpPr>
            <p:cNvPr id="52" name="Text Box 87"/>
            <p:cNvSpPr txBox="1">
              <a:spLocks noChangeArrowheads="1"/>
            </p:cNvSpPr>
            <p:nvPr/>
          </p:nvSpPr>
          <p:spPr bwMode="auto">
            <a:xfrm>
              <a:off x="3196647" y="1957964"/>
              <a:ext cx="320675" cy="2841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/>
                <a:t>-1</a:t>
              </a:r>
            </a:p>
          </p:txBody>
        </p:sp>
        <p:sp>
          <p:nvSpPr>
            <p:cNvPr id="53" name="Line 88"/>
            <p:cNvSpPr>
              <a:spLocks noChangeShapeType="1"/>
            </p:cNvSpPr>
            <p:nvPr/>
          </p:nvSpPr>
          <p:spPr bwMode="auto">
            <a:xfrm>
              <a:off x="4875067" y="841661"/>
              <a:ext cx="0" cy="2571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4" name="Text Box 187"/>
            <p:cNvSpPr txBox="1">
              <a:spLocks noChangeArrowheads="1"/>
            </p:cNvSpPr>
            <p:nvPr/>
          </p:nvSpPr>
          <p:spPr bwMode="auto">
            <a:xfrm>
              <a:off x="4533611" y="1554450"/>
              <a:ext cx="373820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i="1" dirty="0" err="1" smtClean="0"/>
                <a:t>v</a:t>
              </a:r>
              <a:r>
                <a:rPr lang="en-US" altLang="zh-TW" i="1" baseline="-25000" dirty="0" err="1" smtClean="0"/>
                <a:t>ffR</a:t>
              </a:r>
              <a:endParaRPr lang="en-US" altLang="zh-TW" i="1" baseline="-25000" dirty="0"/>
            </a:p>
          </p:txBody>
        </p:sp>
        <p:sp>
          <p:nvSpPr>
            <p:cNvPr id="55" name="Line 46"/>
            <p:cNvSpPr>
              <a:spLocks noChangeShapeType="1"/>
            </p:cNvSpPr>
            <p:nvPr/>
          </p:nvSpPr>
          <p:spPr bwMode="auto">
            <a:xfrm>
              <a:off x="6587837" y="1669473"/>
              <a:ext cx="173181" cy="3581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56" name="文字方塊 55"/>
            <p:cNvSpPr txBox="1"/>
            <p:nvPr/>
          </p:nvSpPr>
          <p:spPr>
            <a:xfrm>
              <a:off x="6809509" y="1163782"/>
              <a:ext cx="3193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7" name="直線接點 56"/>
            <p:cNvCxnSpPr>
              <a:stCxn id="32" idx="0"/>
            </p:cNvCxnSpPr>
            <p:nvPr/>
          </p:nvCxnSpPr>
          <p:spPr>
            <a:xfrm flipV="1">
              <a:off x="6961908" y="1433946"/>
              <a:ext cx="1" cy="23552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直線接點 57"/>
            <p:cNvCxnSpPr/>
            <p:nvPr/>
          </p:nvCxnSpPr>
          <p:spPr>
            <a:xfrm flipV="1">
              <a:off x="6594762" y="1433946"/>
              <a:ext cx="1" cy="23552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9" name="Rectangle 19"/>
            <p:cNvSpPr>
              <a:spLocks noChangeArrowheads="1"/>
            </p:cNvSpPr>
            <p:nvPr/>
          </p:nvSpPr>
          <p:spPr bwMode="auto">
            <a:xfrm>
              <a:off x="6480030" y="1755775"/>
              <a:ext cx="255588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 dirty="0">
                  <a:ea typeface="細明體" pitchFamily="49" charset="-120"/>
                </a:rPr>
                <a:t>+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文字方塊 59"/>
                <p:cNvSpPr txBox="1"/>
                <p:nvPr/>
              </p:nvSpPr>
              <p:spPr>
                <a:xfrm>
                  <a:off x="6400801" y="1011382"/>
                  <a:ext cx="354649" cy="43685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TW" sz="1200" i="1" smtClean="0"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TW" sz="12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200" b="0" i="1" smtClean="0">
                                    <a:latin typeface="Cambria Math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altLang="zh-TW" sz="1200" b="0" i="1" smtClean="0">
                                    <a:latin typeface="Cambria Math"/>
                                  </a:rPr>
                                  <m:t>𝑜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TW" sz="1200" b="0" i="1" smtClean="0">
                                <a:latin typeface="Cambria Math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zh-TW" altLang="en-US" sz="1200" dirty="0"/>
                </a:p>
              </p:txBody>
            </p:sp>
          </mc:Choice>
          <mc:Fallback xmlns="">
            <p:sp>
              <p:nvSpPr>
                <p:cNvPr id="118" name="文字方塊 1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00801" y="1011382"/>
                  <a:ext cx="354649" cy="436851"/>
                </a:xfrm>
                <a:prstGeom prst="rect">
                  <a:avLst/>
                </a:prstGeom>
                <a:blipFill rotWithShape="1">
                  <a:blip r:embed="rId52"/>
                  <a:stretch>
                    <a:fillRect b="-1408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1" name="Oval 22"/>
            <p:cNvSpPr>
              <a:spLocks noChangeArrowheads="1"/>
            </p:cNvSpPr>
            <p:nvPr/>
          </p:nvSpPr>
          <p:spPr bwMode="auto">
            <a:xfrm>
              <a:off x="5453639" y="2059564"/>
              <a:ext cx="73025" cy="6985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/>
            </a:p>
          </p:txBody>
        </p:sp>
        <p:sp>
          <p:nvSpPr>
            <p:cNvPr id="62" name="Line 12"/>
            <p:cNvSpPr>
              <a:spLocks noChangeShapeType="1"/>
            </p:cNvSpPr>
            <p:nvPr/>
          </p:nvSpPr>
          <p:spPr bwMode="auto">
            <a:xfrm>
              <a:off x="5486400" y="1641763"/>
              <a:ext cx="0" cy="40870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63" name="Line 5"/>
            <p:cNvSpPr>
              <a:spLocks noChangeShapeType="1"/>
            </p:cNvSpPr>
            <p:nvPr/>
          </p:nvSpPr>
          <p:spPr bwMode="auto">
            <a:xfrm flipV="1">
              <a:off x="5533015" y="2087562"/>
              <a:ext cx="533400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64" name="文字方塊 63"/>
            <p:cNvSpPr txBox="1"/>
            <p:nvPr/>
          </p:nvSpPr>
          <p:spPr>
            <a:xfrm>
              <a:off x="7453746" y="1738745"/>
              <a:ext cx="2984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文字方塊 64"/>
            <p:cNvSpPr txBox="1"/>
            <p:nvPr/>
          </p:nvSpPr>
          <p:spPr>
            <a:xfrm>
              <a:off x="3595255" y="2341418"/>
              <a:ext cx="29046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6" name="文字方塊 65"/>
            <p:cNvSpPr txBox="1"/>
            <p:nvPr/>
          </p:nvSpPr>
          <p:spPr>
            <a:xfrm>
              <a:off x="3470564" y="1794163"/>
              <a:ext cx="3353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Ac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文字方塊 66"/>
            <p:cNvSpPr txBox="1"/>
            <p:nvPr/>
          </p:nvSpPr>
          <p:spPr>
            <a:xfrm>
              <a:off x="2424547" y="1808018"/>
              <a:ext cx="30168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8" name="文字方塊 67"/>
            <p:cNvSpPr txBox="1"/>
            <p:nvPr/>
          </p:nvSpPr>
          <p:spPr>
            <a:xfrm>
              <a:off x="1163781" y="2486891"/>
              <a:ext cx="3193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9" name="文字方塊 68"/>
                <p:cNvSpPr txBox="1"/>
                <p:nvPr/>
              </p:nvSpPr>
              <p:spPr>
                <a:xfrm>
                  <a:off x="4516582" y="1087581"/>
                  <a:ext cx="739240" cy="49071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TW" sz="120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TW" sz="1200" b="0" i="1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altLang="zh-TW" sz="12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200" b="0" i="1" smtClean="0">
                                    <a:latin typeface="Cambria Math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TW" sz="1200" b="0" i="1" smtClean="0">
                                    <a:latin typeface="Cambria Math"/>
                                  </a:rPr>
                                  <m:t>𝑣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TW" sz="12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200" b="0" i="1" smtClean="0">
                                    <a:latin typeface="Cambria Math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TW" sz="1200" b="0" i="1" smtClean="0">
                                    <a:latin typeface="Cambria Math"/>
                                  </a:rPr>
                                  <m:t>𝑝𝑤𝑚</m:t>
                                </m:r>
                              </m:sub>
                            </m:sSub>
                          </m:den>
                        </m:f>
                      </m:oMath>
                    </m:oMathPara>
                  </a14:m>
                  <a:endParaRPr lang="zh-TW" altLang="en-US" sz="1200" dirty="0"/>
                </a:p>
              </p:txBody>
            </p:sp>
          </mc:Choice>
          <mc:Fallback xmlns="">
            <p:sp>
              <p:nvSpPr>
                <p:cNvPr id="129" name="文字方塊 1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16582" y="1087581"/>
                  <a:ext cx="739240" cy="490712"/>
                </a:xfrm>
                <a:prstGeom prst="rect">
                  <a:avLst/>
                </a:prstGeom>
                <a:blipFill rotWithShape="1">
                  <a:blip r:embed="rId5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0" name="文字方塊 69"/>
            <p:cNvSpPr txBox="1"/>
            <p:nvPr/>
          </p:nvSpPr>
          <p:spPr>
            <a:xfrm>
              <a:off x="4842163" y="1801090"/>
              <a:ext cx="4611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conA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tangle 19"/>
            <p:cNvSpPr>
              <a:spLocks noChangeArrowheads="1"/>
            </p:cNvSpPr>
            <p:nvPr/>
          </p:nvSpPr>
          <p:spPr bwMode="auto">
            <a:xfrm>
              <a:off x="5226193" y="1852756"/>
              <a:ext cx="255588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 dirty="0">
                  <a:ea typeface="細明體" pitchFamily="49" charset="-120"/>
                </a:rPr>
                <a:t>+</a:t>
              </a:r>
            </a:p>
          </p:txBody>
        </p:sp>
        <p:sp>
          <p:nvSpPr>
            <p:cNvPr id="72" name="Rectangle 18"/>
            <p:cNvSpPr>
              <a:spLocks noChangeArrowheads="1"/>
            </p:cNvSpPr>
            <p:nvPr/>
          </p:nvSpPr>
          <p:spPr bwMode="auto">
            <a:xfrm>
              <a:off x="5285941" y="1760104"/>
              <a:ext cx="227013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 dirty="0">
                  <a:ea typeface="細明體" pitchFamily="49" charset="-120"/>
                </a:rPr>
                <a:t>-</a:t>
              </a:r>
            </a:p>
          </p:txBody>
        </p:sp>
        <p:sp>
          <p:nvSpPr>
            <p:cNvPr id="73" name="文字方塊 72"/>
            <p:cNvSpPr txBox="1"/>
            <p:nvPr/>
          </p:nvSpPr>
          <p:spPr>
            <a:xfrm>
              <a:off x="4703619" y="561109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sc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Text Box 187"/>
            <p:cNvSpPr txBox="1">
              <a:spLocks noChangeArrowheads="1"/>
            </p:cNvSpPr>
            <p:nvPr/>
          </p:nvSpPr>
          <p:spPr bwMode="auto">
            <a:xfrm>
              <a:off x="4360430" y="1831540"/>
              <a:ext cx="396262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i="1" dirty="0" err="1" smtClean="0"/>
                <a:t>v</a:t>
              </a:r>
              <a:r>
                <a:rPr lang="en-US" altLang="zh-TW" i="1" baseline="-25000" dirty="0" err="1" smtClean="0"/>
                <a:t>fbR</a:t>
              </a:r>
              <a:endParaRPr lang="en-US" altLang="zh-TW" i="1" baseline="-25000" dirty="0"/>
            </a:p>
          </p:txBody>
        </p:sp>
        <p:sp>
          <p:nvSpPr>
            <p:cNvPr id="75" name="文字方塊 74"/>
            <p:cNvSpPr txBox="1"/>
            <p:nvPr/>
          </p:nvSpPr>
          <p:spPr>
            <a:xfrm>
              <a:off x="1191492" y="1911927"/>
              <a:ext cx="3497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dc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6" name="矩形 75"/>
                <p:cNvSpPr/>
                <p:nvPr/>
              </p:nvSpPr>
              <p:spPr>
                <a:xfrm>
                  <a:off x="5185830" y="1285252"/>
                  <a:ext cx="1444691" cy="45474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zh-TW" altLang="zh-TW" sz="11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100" i="1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en-US" altLang="zh-TW" sz="1100" i="1">
                                <a:latin typeface="Cambria Math"/>
                              </a:rPr>
                              <m:t>𝑐𝑜𝑛𝐵</m:t>
                            </m:r>
                          </m:sub>
                        </m:sSub>
                        <m:r>
                          <a:rPr lang="en-US" altLang="zh-TW" sz="1100" b="0" i="1" smtClean="0">
                            <a:latin typeface="Cambria Math"/>
                          </a:rPr>
                          <m:t>(</m:t>
                        </m:r>
                        <m:r>
                          <a:rPr lang="en-US" altLang="zh-TW" sz="1100" i="1">
                            <a:latin typeface="Cambria Math"/>
                          </a:rPr>
                          <m:t>=−</m:t>
                        </m:r>
                        <m:f>
                          <m:fPr>
                            <m:ctrlPr>
                              <a:rPr lang="zh-TW" altLang="zh-TW" sz="1100" i="1"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zh-TW" altLang="zh-TW" sz="11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100" i="1"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altLang="zh-TW" sz="1100" i="1">
                                    <a:latin typeface="Cambria Math"/>
                                  </a:rPr>
                                  <m:t>𝑜𝑐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TW" sz="1100" i="1">
                                <a:latin typeface="Cambria Math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zh-TW" altLang="zh-TW" sz="11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sSub>
                                  <m:sSubPr>
                                    <m:ctrlPr>
                                      <a:rPr lang="zh-TW" altLang="zh-TW" sz="11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1100" i="1">
                                        <a:latin typeface="Cambria Math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1100" i="1">
                                        <a:latin typeface="Cambria Math"/>
                                      </a:rPr>
                                      <m:t>𝑣</m:t>
                                    </m:r>
                                  </m:sub>
                                </m:sSub>
                                <m:r>
                                  <a:rPr lang="en-US" altLang="zh-TW" sz="1100" i="1">
                                    <a:latin typeface="Cambria Math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TW" sz="1100" i="1">
                                    <a:latin typeface="Cambria Math"/>
                                  </a:rPr>
                                  <m:t>𝑝𝑤𝑚</m:t>
                                </m:r>
                              </m:sub>
                            </m:sSub>
                          </m:den>
                        </m:f>
                        <m:r>
                          <a:rPr lang="en-US" altLang="zh-TW" sz="1100" b="0" i="1" smtClean="0"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zh-TW" altLang="en-US" sz="1100" dirty="0"/>
                </a:p>
              </p:txBody>
            </p:sp>
          </mc:Choice>
          <mc:Fallback xmlns="">
            <p:sp>
              <p:nvSpPr>
                <p:cNvPr id="188" name="矩形 18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85830" y="1285252"/>
                  <a:ext cx="1444691" cy="454740"/>
                </a:xfrm>
                <a:prstGeom prst="rect">
                  <a:avLst/>
                </a:prstGeom>
                <a:blipFill rotWithShape="1">
                  <a:blip r:embed="rId5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87" name="矩形 86"/>
          <p:cNvSpPr/>
          <p:nvPr/>
        </p:nvSpPr>
        <p:spPr>
          <a:xfrm>
            <a:off x="585363" y="492667"/>
            <a:ext cx="59932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Control Scheme of the Rectifier Part Circuit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8" name="矩形 87"/>
              <p:cNvSpPr/>
              <p:nvPr/>
            </p:nvSpPr>
            <p:spPr>
              <a:xfrm>
                <a:off x="1913019" y="4459753"/>
                <a:ext cx="2557816" cy="8542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TW" altLang="zh-TW" sz="20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TW" altLang="zh-TW" sz="20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TW" altLang="zh-TW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2000" i="1">
                                <a:latin typeface="Cambria Math"/>
                              </a:rPr>
                              <m:t>𝑖</m:t>
                            </m:r>
                          </m:e>
                          <m:sub>
                            <m:r>
                              <a:rPr lang="en-US" altLang="zh-TW" sz="2000" i="1">
                                <a:latin typeface="Cambria Math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Sup>
                          <m:sSubSupPr>
                            <m:ctrlPr>
                              <a:rPr lang="zh-TW" altLang="zh-TW" sz="20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TW" sz="2000" i="1">
                                <a:latin typeface="Cambria Math"/>
                              </a:rPr>
                              <m:t>𝑖</m:t>
                            </m:r>
                          </m:e>
                          <m:sub>
                            <m:r>
                              <a:rPr lang="en-US" altLang="zh-TW" sz="2000" i="1">
                                <a:latin typeface="Cambria Math"/>
                              </a:rPr>
                              <m:t>𝐴</m:t>
                            </m:r>
                          </m:sub>
                          <m:sup>
                            <m:r>
                              <a:rPr lang="en-US" altLang="zh-TW" sz="2000" i="1">
                                <a:latin typeface="Cambria Math"/>
                              </a:rPr>
                              <m:t>∗</m:t>
                            </m:r>
                          </m:sup>
                        </m:sSubSup>
                      </m:den>
                    </m:f>
                    <m:r>
                      <a:rPr lang="en-US" altLang="zh-TW" sz="20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TW" altLang="zh-TW" sz="2000" i="1">
                            <a:latin typeface="Cambria Math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zh-TW" altLang="zh-TW" sz="2000" i="1"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zh-TW" altLang="zh-TW" sz="20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000" i="1">
                                    <a:latin typeface="Cambria Math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TW" sz="2000" i="1">
                                    <a:latin typeface="Cambria Math"/>
                                  </a:rPr>
                                  <m:t>𝑝𝑤𝑚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zh-TW" altLang="zh-TW" sz="20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000" i="1">
                                    <a:latin typeface="Cambria Math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TW" sz="2000" i="1">
                                    <a:latin typeface="Cambria Math"/>
                                  </a:rPr>
                                  <m:t>𝑠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zh-TW" altLang="zh-TW" sz="20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000" i="1">
                                    <a:latin typeface="Cambria Math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TW" sz="20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TW" sz="2000" i="1">
                                <a:latin typeface="Cambria Math"/>
                              </a:rPr>
                              <m:t>𝐿</m:t>
                            </m:r>
                          </m:den>
                        </m:f>
                      </m:num>
                      <m:den>
                        <m:r>
                          <a:rPr lang="en-US" altLang="zh-TW" sz="2000" i="1">
                            <a:latin typeface="Cambria Math"/>
                          </a:rPr>
                          <m:t>𝑠</m:t>
                        </m:r>
                        <m:r>
                          <a:rPr lang="en-US" altLang="zh-TW" sz="2000" i="1">
                            <a:latin typeface="Cambria Math"/>
                          </a:rPr>
                          <m:t>+</m:t>
                        </m:r>
                        <m:f>
                          <m:fPr>
                            <m:ctrlPr>
                              <a:rPr lang="zh-TW" altLang="zh-TW" sz="2000" i="1"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zh-TW" altLang="zh-TW" sz="20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000" i="1">
                                    <a:latin typeface="Cambria Math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TW" sz="2000" i="1">
                                    <a:latin typeface="Cambria Math"/>
                                  </a:rPr>
                                  <m:t>𝑝𝑤𝑚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zh-TW" altLang="zh-TW" sz="20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000" i="1">
                                    <a:latin typeface="Cambria Math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TW" sz="2000" i="1">
                                    <a:latin typeface="Cambria Math"/>
                                  </a:rPr>
                                  <m:t>𝑠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zh-TW" altLang="zh-TW" sz="20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000" i="1">
                                    <a:latin typeface="Cambria Math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TW" sz="20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TW" sz="2000" i="1">
                                <a:latin typeface="Cambria Math"/>
                              </a:rPr>
                              <m:t>𝐿</m:t>
                            </m:r>
                          </m:den>
                        </m:f>
                      </m:den>
                    </m:f>
                    <m:r>
                      <a:rPr lang="en-US" altLang="zh-TW" sz="20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zh-TW" altLang="zh-TW" sz="20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TW" altLang="zh-TW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2000" i="1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en-US" altLang="zh-TW" sz="2000" i="1">
                                <a:latin typeface="Cambria Math"/>
                              </a:rPr>
                              <m:t>𝑅𝐼</m:t>
                            </m:r>
                          </m:sub>
                        </m:sSub>
                      </m:num>
                      <m:den>
                        <m:r>
                          <a:rPr lang="en-US" altLang="zh-TW" sz="2000" i="1">
                            <a:latin typeface="Cambria Math"/>
                          </a:rPr>
                          <m:t>𝑠</m:t>
                        </m:r>
                        <m:r>
                          <a:rPr lang="en-US" altLang="zh-TW" sz="20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TW" altLang="zh-TW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2000" i="1">
                                <a:latin typeface="Cambria Math"/>
                              </a:rPr>
                              <m:t>𝑢</m:t>
                            </m:r>
                          </m:e>
                          <m:sub>
                            <m:r>
                              <a:rPr lang="en-US" altLang="zh-TW" sz="2000" i="1">
                                <a:latin typeface="Cambria Math"/>
                              </a:rPr>
                              <m:t>𝑅𝐼</m:t>
                            </m:r>
                          </m:sub>
                        </m:sSub>
                      </m:den>
                    </m:f>
                  </m:oMath>
                </a14:m>
                <a:endParaRPr lang="zh-TW" altLang="en-US" sz="2000" dirty="0"/>
              </a:p>
            </p:txBody>
          </p:sp>
        </mc:Choice>
        <mc:Fallback xmlns="">
          <p:sp>
            <p:nvSpPr>
              <p:cNvPr id="88" name="矩形 8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3019" y="4459753"/>
                <a:ext cx="2557816" cy="854208"/>
              </a:xfrm>
              <a:prstGeom prst="rect">
                <a:avLst/>
              </a:prstGeom>
              <a:blipFill rotWithShape="1">
                <a:blip r:embed="rId5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矩形 88"/>
              <p:cNvSpPr/>
              <p:nvPr/>
            </p:nvSpPr>
            <p:spPr>
              <a:xfrm>
                <a:off x="5113363" y="4563349"/>
                <a:ext cx="1793824" cy="6269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TW" altLang="zh-TW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i="1">
                              <a:latin typeface="Cambria Math"/>
                            </a:rPr>
                            <m:t>𝑢</m:t>
                          </m:r>
                        </m:e>
                        <m:sub>
                          <m:r>
                            <a:rPr lang="en-US" altLang="zh-TW" i="1">
                              <a:latin typeface="Cambria Math"/>
                            </a:rPr>
                            <m:t>𝑅𝐼</m:t>
                          </m:r>
                        </m:sub>
                      </m:sSub>
                      <m:r>
                        <a:rPr lang="en-US" altLang="zh-TW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TW" altLang="zh-TW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TW" altLang="zh-TW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i="1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altLang="zh-TW" i="1">
                                  <a:latin typeface="Cambria Math"/>
                                </a:rPr>
                                <m:t>𝑝𝑤𝑚</m:t>
                              </m:r>
                            </m:sub>
                          </m:sSub>
                          <m:sSub>
                            <m:sSubPr>
                              <m:ctrlPr>
                                <a:rPr lang="zh-TW" altLang="zh-TW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i="1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altLang="zh-TW" i="1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  <m:sSub>
                            <m:sSubPr>
                              <m:ctrlPr>
                                <a:rPr lang="zh-TW" altLang="zh-TW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i="1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altLang="zh-TW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altLang="zh-TW" i="1">
                              <a:latin typeface="Cambria Math"/>
                            </a:rPr>
                            <m:t>𝐿</m:t>
                          </m:r>
                        </m:den>
                      </m:f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89" name="矩形 8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3363" y="4563349"/>
                <a:ext cx="1793824" cy="626903"/>
              </a:xfrm>
              <a:prstGeom prst="rect">
                <a:avLst/>
              </a:prstGeom>
              <a:blipFill rotWithShape="1">
                <a:blip r:embed="rId5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0" name="矩形 89"/>
          <p:cNvSpPr/>
          <p:nvPr/>
        </p:nvSpPr>
        <p:spPr>
          <a:xfrm>
            <a:off x="1601207" y="3662376"/>
            <a:ext cx="6494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k</a:t>
            </a:r>
            <a:r>
              <a:rPr lang="en-US" altLang="zh-TW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v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and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k</a:t>
            </a:r>
            <a:r>
              <a:rPr lang="en-US" altLang="zh-TW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are the voltage and current sensing factors, respectively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1766358" y="5513543"/>
            <a:ext cx="601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u</a:t>
            </a:r>
            <a:r>
              <a:rPr lang="en-US" altLang="zh-TW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RI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is equivalent to the bandwidth od current control loop, usually it is set to be 1/10 of the switching frequency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98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4493" y="253447"/>
            <a:ext cx="71191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SimCoder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Elements for TI F2833X Hardware Target</a:t>
            </a:r>
            <a:endParaRPr lang="zh-TW" alt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11</a:t>
            </a:fld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1303867" y="846402"/>
            <a:ext cx="62738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PWM generators: 3-phase, 2-phase, 1-phase, and APWM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frequency PWM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Start/Stop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functions for PWM generators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Trip-zone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trip-zone state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A/D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converter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Digital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input and output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configuration, input, and output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SPI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configuration, device, input, and output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configuration, input, and output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Capture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capture state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Encoder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encoder state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Up/Down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counter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Interrupt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DSP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clock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Hardware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253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110</a:t>
            </a:fld>
            <a:endParaRPr lang="zh-TW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181954"/>
              </p:ext>
            </p:extLst>
          </p:nvPr>
        </p:nvGraphicFramePr>
        <p:xfrm>
          <a:off x="2352674" y="2847974"/>
          <a:ext cx="4286251" cy="8580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33" r:id="rId3" imgW="3314700" imgH="660400" progId="Equation.DSMT4">
                  <p:embed/>
                </p:oleObj>
              </mc:Choice>
              <mc:Fallback>
                <p:oleObj r:id="rId3" imgW="3314700" imgH="6604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2674" y="2847974"/>
                        <a:ext cx="4286251" cy="85807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圖片 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120" y="609600"/>
            <a:ext cx="5242560" cy="2125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圖片 5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515" y="5166360"/>
            <a:ext cx="2004060" cy="136779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8" name="物件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5598562"/>
              </p:ext>
            </p:extLst>
          </p:nvPr>
        </p:nvGraphicFramePr>
        <p:xfrm>
          <a:off x="2057400" y="3990975"/>
          <a:ext cx="1028700" cy="40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34" r:id="rId7" imgW="571748" imgH="228699" progId="Equation.DSMT4">
                  <p:embed/>
                </p:oleObj>
              </mc:Choice>
              <mc:Fallback>
                <p:oleObj r:id="rId7" imgW="571748" imgH="228699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990975"/>
                        <a:ext cx="1028700" cy="4027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0" name="物件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1536997"/>
              </p:ext>
            </p:extLst>
          </p:nvPr>
        </p:nvGraphicFramePr>
        <p:xfrm>
          <a:off x="3924299" y="3848099"/>
          <a:ext cx="1285876" cy="576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35" r:id="rId9" imgW="952500" imgH="419100" progId="Equation.DSMT4">
                  <p:embed/>
                </p:oleObj>
              </mc:Choice>
              <mc:Fallback>
                <p:oleObj r:id="rId9" imgW="952500" imgH="4191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4299" y="3848099"/>
                        <a:ext cx="1285876" cy="5765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2" name="物件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9836519"/>
              </p:ext>
            </p:extLst>
          </p:nvPr>
        </p:nvGraphicFramePr>
        <p:xfrm>
          <a:off x="5772150" y="3724274"/>
          <a:ext cx="1775688" cy="6191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36" r:id="rId11" imgW="1308100" imgH="457200" progId="Equation.DSMT4">
                  <p:embed/>
                </p:oleObj>
              </mc:Choice>
              <mc:Fallback>
                <p:oleObj r:id="rId11" imgW="1308100" imgH="4572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2150" y="3724274"/>
                        <a:ext cx="1775688" cy="6191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4" name="物件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7268857"/>
              </p:ext>
            </p:extLst>
          </p:nvPr>
        </p:nvGraphicFramePr>
        <p:xfrm>
          <a:off x="5743574" y="5734050"/>
          <a:ext cx="923925" cy="5978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37" r:id="rId13" imgW="660113" imgH="431613" progId="Equation.DSMT4">
                  <p:embed/>
                </p:oleObj>
              </mc:Choice>
              <mc:Fallback>
                <p:oleObj r:id="rId13" imgW="660113" imgH="431613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43574" y="5734050"/>
                        <a:ext cx="923925" cy="5978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6" name="物件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6580880"/>
              </p:ext>
            </p:extLst>
          </p:nvPr>
        </p:nvGraphicFramePr>
        <p:xfrm>
          <a:off x="5781675" y="4514849"/>
          <a:ext cx="1028700" cy="6779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38" r:id="rId15" imgW="711200" imgH="457200" progId="Equation.DSMT4">
                  <p:embed/>
                </p:oleObj>
              </mc:Choice>
              <mc:Fallback>
                <p:oleObj r:id="rId15" imgW="711200" imgH="4572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1675" y="4514849"/>
                        <a:ext cx="1028700" cy="6779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字方塊 18"/>
              <p:cNvSpPr txBox="1"/>
              <p:nvPr/>
            </p:nvSpPr>
            <p:spPr>
              <a:xfrm>
                <a:off x="6886575" y="1038225"/>
                <a:ext cx="1759071" cy="3960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altLang="zh-TW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altLang="zh-TW" b="0" i="1" smtClean="0">
                              <a:latin typeface="Cambria Math"/>
                            </a:rPr>
                            <m:t>𝑝</m:t>
                          </m:r>
                          <m:r>
                            <a:rPr lang="en-US" altLang="zh-TW" b="0" i="1" smtClean="0">
                              <a:latin typeface="Cambria Math"/>
                            </a:rPr>
                            <m:t>)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𝑠𝑖𝑛</m:t>
                      </m:r>
                      <m:r>
                        <a:rPr lang="zh-TW" altLang="en-US" b="0" i="1" smtClean="0">
                          <a:latin typeface="Cambria Math"/>
                        </a:rPr>
                        <m:t>𝜔</m:t>
                      </m:r>
                      <m:r>
                        <a:rPr lang="en-US" altLang="zh-TW" b="0" i="1" smtClean="0">
                          <a:latin typeface="Cambria Math"/>
                        </a:rPr>
                        <m:t>𝑡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19" name="文字方塊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6575" y="1038225"/>
                <a:ext cx="1759071" cy="396006"/>
              </a:xfrm>
              <a:prstGeom prst="rect">
                <a:avLst/>
              </a:prstGeom>
              <a:blipFill rotWithShape="1">
                <a:blip r:embed="rId17"/>
                <a:stretch>
                  <a:fillRect b="-923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字方塊 19"/>
              <p:cNvSpPr txBox="1"/>
              <p:nvPr/>
            </p:nvSpPr>
            <p:spPr>
              <a:xfrm>
                <a:off x="6915150" y="1666875"/>
                <a:ext cx="153041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/>
                            </a:rPr>
                            <m:t>𝑚</m:t>
                          </m:r>
                        </m:sub>
                      </m:sSub>
                      <m:r>
                        <a:rPr lang="en-US" altLang="zh-TW" b="0" i="1" smtClean="0">
                          <a:latin typeface="Cambria Math"/>
                        </a:rPr>
                        <m:t>𝑠𝑖𝑛</m:t>
                      </m:r>
                      <m:r>
                        <a:rPr lang="zh-TW" altLang="en-US" b="0" i="1" smtClean="0">
                          <a:latin typeface="Cambria Math"/>
                        </a:rPr>
                        <m:t>𝜔</m:t>
                      </m:r>
                      <m:r>
                        <a:rPr lang="en-US" altLang="zh-TW" b="0" i="1" smtClean="0">
                          <a:latin typeface="Cambria Math"/>
                        </a:rPr>
                        <m:t>𝑡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20" name="文字方塊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5150" y="1666875"/>
                <a:ext cx="1530419" cy="369332"/>
              </a:xfrm>
              <a:prstGeom prst="rect">
                <a:avLst/>
              </a:prstGeom>
              <a:blipFill rotWithShape="1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文字方塊 20"/>
          <p:cNvSpPr txBox="1"/>
          <p:nvPr/>
        </p:nvSpPr>
        <p:spPr>
          <a:xfrm>
            <a:off x="156634" y="143933"/>
            <a:ext cx="73491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Voltage Control Loop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Modeling at Unity Power Factor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字方塊 21"/>
          <p:cNvSpPr txBox="1"/>
          <p:nvPr/>
        </p:nvSpPr>
        <p:spPr>
          <a:xfrm>
            <a:off x="808459" y="4768427"/>
            <a:ext cx="4508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Small-signal model for the two-stage system</a:t>
            </a:r>
            <a:endParaRPr lang="zh-TW" altLang="en-US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557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111</a:t>
            </a:fld>
            <a:endParaRPr lang="zh-TW" altLang="en-US"/>
          </a:p>
        </p:txBody>
      </p:sp>
      <p:grpSp>
        <p:nvGrpSpPr>
          <p:cNvPr id="3" name="群組 2"/>
          <p:cNvGrpSpPr/>
          <p:nvPr/>
        </p:nvGrpSpPr>
        <p:grpSpPr>
          <a:xfrm>
            <a:off x="1871231" y="1105767"/>
            <a:ext cx="5786869" cy="2161308"/>
            <a:chOff x="2008911" y="3784023"/>
            <a:chExt cx="4276145" cy="1209675"/>
          </a:xfrm>
        </p:grpSpPr>
        <p:sp>
          <p:nvSpPr>
            <p:cNvPr id="4" name="Rectangle 138"/>
            <p:cNvSpPr>
              <a:spLocks noChangeArrowheads="1"/>
            </p:cNvSpPr>
            <p:nvPr/>
          </p:nvSpPr>
          <p:spPr bwMode="auto">
            <a:xfrm>
              <a:off x="4789631" y="4031673"/>
              <a:ext cx="254000" cy="22383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 sz="2000"/>
            </a:p>
          </p:txBody>
        </p:sp>
        <p:sp>
          <p:nvSpPr>
            <p:cNvPr id="5" name="Line 139"/>
            <p:cNvSpPr>
              <a:spLocks noChangeShapeType="1"/>
            </p:cNvSpPr>
            <p:nvPr/>
          </p:nvSpPr>
          <p:spPr bwMode="auto">
            <a:xfrm>
              <a:off x="5049981" y="4155498"/>
              <a:ext cx="277812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 sz="3200"/>
            </a:p>
          </p:txBody>
        </p:sp>
        <p:sp>
          <p:nvSpPr>
            <p:cNvPr id="6" name="Rectangle 140"/>
            <p:cNvSpPr>
              <a:spLocks noChangeArrowheads="1"/>
            </p:cNvSpPr>
            <p:nvPr/>
          </p:nvSpPr>
          <p:spPr bwMode="auto">
            <a:xfrm>
              <a:off x="5327794" y="3911023"/>
              <a:ext cx="279400" cy="4572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 sz="2000"/>
            </a:p>
          </p:txBody>
        </p:sp>
        <p:graphicFrame>
          <p:nvGraphicFramePr>
            <p:cNvPr id="7" name="Object 14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727943804"/>
                </p:ext>
              </p:extLst>
            </p:nvPr>
          </p:nvGraphicFramePr>
          <p:xfrm>
            <a:off x="5342081" y="3952298"/>
            <a:ext cx="276225" cy="3857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5026" name="Equation" r:id="rId3" imgW="317225" imgH="431425" progId="Equation.3">
                    <p:embed/>
                  </p:oleObj>
                </mc:Choice>
                <mc:Fallback>
                  <p:oleObj name="Equation" r:id="rId3" imgW="317225" imgH="431425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42081" y="3952298"/>
                          <a:ext cx="276225" cy="3857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Line 142"/>
            <p:cNvSpPr>
              <a:spLocks noChangeShapeType="1"/>
            </p:cNvSpPr>
            <p:nvPr/>
          </p:nvSpPr>
          <p:spPr bwMode="auto">
            <a:xfrm flipV="1">
              <a:off x="5611956" y="4145973"/>
              <a:ext cx="457200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 sz="3200"/>
            </a:p>
          </p:txBody>
        </p:sp>
        <p:sp>
          <p:nvSpPr>
            <p:cNvPr id="9" name="Line 143"/>
            <p:cNvSpPr>
              <a:spLocks noChangeShapeType="1"/>
            </p:cNvSpPr>
            <p:nvPr/>
          </p:nvSpPr>
          <p:spPr bwMode="auto">
            <a:xfrm flipH="1">
              <a:off x="4478481" y="4753986"/>
              <a:ext cx="131445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 sz="3200"/>
            </a:p>
          </p:txBody>
        </p:sp>
        <p:sp>
          <p:nvSpPr>
            <p:cNvPr id="10" name="Line 144"/>
            <p:cNvSpPr>
              <a:spLocks noChangeShapeType="1"/>
            </p:cNvSpPr>
            <p:nvPr/>
          </p:nvSpPr>
          <p:spPr bwMode="auto">
            <a:xfrm flipH="1" flipV="1">
              <a:off x="2697306" y="4755573"/>
              <a:ext cx="150495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 sz="3200"/>
            </a:p>
          </p:txBody>
        </p:sp>
        <p:sp>
          <p:nvSpPr>
            <p:cNvPr id="11" name="Line 145"/>
            <p:cNvSpPr>
              <a:spLocks noChangeShapeType="1"/>
            </p:cNvSpPr>
            <p:nvPr/>
          </p:nvSpPr>
          <p:spPr bwMode="auto">
            <a:xfrm flipH="1">
              <a:off x="2697306" y="4204711"/>
              <a:ext cx="0" cy="5603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med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 sz="3200"/>
            </a:p>
          </p:txBody>
        </p:sp>
        <p:sp>
          <p:nvSpPr>
            <p:cNvPr id="12" name="Line 147"/>
            <p:cNvSpPr>
              <a:spLocks noChangeShapeType="1"/>
            </p:cNvSpPr>
            <p:nvPr/>
          </p:nvSpPr>
          <p:spPr bwMode="auto">
            <a:xfrm>
              <a:off x="4354656" y="4145973"/>
              <a:ext cx="434975" cy="4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 sz="3200"/>
            </a:p>
          </p:txBody>
        </p:sp>
        <p:sp>
          <p:nvSpPr>
            <p:cNvPr id="13" name="Line 148"/>
            <p:cNvSpPr>
              <a:spLocks noChangeShapeType="1"/>
            </p:cNvSpPr>
            <p:nvPr/>
          </p:nvSpPr>
          <p:spPr bwMode="auto">
            <a:xfrm>
              <a:off x="2354406" y="4165023"/>
              <a:ext cx="282575" cy="31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 sz="3200"/>
            </a:p>
          </p:txBody>
        </p:sp>
        <p:sp>
          <p:nvSpPr>
            <p:cNvPr id="14" name="Rectangle 149"/>
            <p:cNvSpPr>
              <a:spLocks noChangeArrowheads="1"/>
            </p:cNvSpPr>
            <p:nvPr/>
          </p:nvSpPr>
          <p:spPr bwMode="auto">
            <a:xfrm>
              <a:off x="2452831" y="3945948"/>
              <a:ext cx="212030" cy="1726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r>
                <a:rPr kumimoji="0" lang="en-US" altLang="zh-TW" sz="1400">
                  <a:ea typeface="細明體" pitchFamily="49" charset="-120"/>
                </a:rPr>
                <a:t>+</a:t>
              </a:r>
            </a:p>
          </p:txBody>
        </p:sp>
        <p:sp>
          <p:nvSpPr>
            <p:cNvPr id="15" name="Rectangle 150"/>
            <p:cNvSpPr>
              <a:spLocks noChangeArrowheads="1"/>
            </p:cNvSpPr>
            <p:nvPr/>
          </p:nvSpPr>
          <p:spPr bwMode="auto">
            <a:xfrm>
              <a:off x="2519506" y="4260273"/>
              <a:ext cx="181232" cy="1726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defTabSz="7620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r>
                <a:rPr kumimoji="0" lang="en-US" altLang="zh-TW" sz="1400">
                  <a:ea typeface="細明體" pitchFamily="49" charset="-120"/>
                </a:rPr>
                <a:t>-</a:t>
              </a:r>
            </a:p>
          </p:txBody>
        </p:sp>
        <p:sp>
          <p:nvSpPr>
            <p:cNvPr id="16" name="Line 151"/>
            <p:cNvSpPr>
              <a:spLocks noChangeShapeType="1"/>
            </p:cNvSpPr>
            <p:nvPr/>
          </p:nvSpPr>
          <p:spPr bwMode="auto">
            <a:xfrm>
              <a:off x="2744931" y="4155498"/>
              <a:ext cx="3429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 sz="3200"/>
            </a:p>
          </p:txBody>
        </p:sp>
        <p:sp>
          <p:nvSpPr>
            <p:cNvPr id="17" name="Oval 152"/>
            <p:cNvSpPr>
              <a:spLocks noChangeArrowheads="1"/>
            </p:cNvSpPr>
            <p:nvPr/>
          </p:nvSpPr>
          <p:spPr bwMode="auto">
            <a:xfrm>
              <a:off x="2656031" y="4123748"/>
              <a:ext cx="73025" cy="8255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 sz="2000"/>
            </a:p>
          </p:txBody>
        </p:sp>
        <p:sp>
          <p:nvSpPr>
            <p:cNvPr id="18" name="Rectangle 153"/>
            <p:cNvSpPr>
              <a:spLocks noChangeArrowheads="1"/>
            </p:cNvSpPr>
            <p:nvPr/>
          </p:nvSpPr>
          <p:spPr bwMode="auto">
            <a:xfrm>
              <a:off x="3084656" y="3952298"/>
              <a:ext cx="577850" cy="40957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 sz="2000"/>
            </a:p>
          </p:txBody>
        </p:sp>
        <p:sp>
          <p:nvSpPr>
            <p:cNvPr id="19" name="Line 154"/>
            <p:cNvSpPr>
              <a:spLocks noChangeShapeType="1"/>
            </p:cNvSpPr>
            <p:nvPr/>
          </p:nvSpPr>
          <p:spPr bwMode="auto">
            <a:xfrm>
              <a:off x="5792931" y="4155498"/>
              <a:ext cx="0" cy="6096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 sz="3200"/>
            </a:p>
          </p:txBody>
        </p:sp>
        <p:graphicFrame>
          <p:nvGraphicFramePr>
            <p:cNvPr id="20" name="Object 15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922588284"/>
                </p:ext>
              </p:extLst>
            </p:nvPr>
          </p:nvGraphicFramePr>
          <p:xfrm>
            <a:off x="2508394" y="4446011"/>
            <a:ext cx="165100" cy="219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5027" name="方程式" r:id="rId5" imgW="177646" imgH="228402" progId="Equation.3">
                    <p:embed/>
                  </p:oleObj>
                </mc:Choice>
                <mc:Fallback>
                  <p:oleObj name="方程式" r:id="rId5" imgW="177646" imgH="228402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08394" y="4446011"/>
                          <a:ext cx="165100" cy="2190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Object 15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124884340"/>
                </p:ext>
              </p:extLst>
            </p:nvPr>
          </p:nvGraphicFramePr>
          <p:xfrm>
            <a:off x="6102494" y="4045961"/>
            <a:ext cx="182562" cy="219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5028" name="方程式" r:id="rId7" imgW="190500" imgH="228600" progId="Equation.3">
                    <p:embed/>
                  </p:oleObj>
                </mc:Choice>
                <mc:Fallback>
                  <p:oleObj name="方程式" r:id="rId7" imgW="190500" imgH="22860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02494" y="4045961"/>
                          <a:ext cx="182562" cy="2190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ct 158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653188385"/>
                </p:ext>
              </p:extLst>
            </p:nvPr>
          </p:nvGraphicFramePr>
          <p:xfrm>
            <a:off x="4822969" y="4045961"/>
            <a:ext cx="207962" cy="219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5029" name="方程式" r:id="rId9" imgW="215806" imgH="228501" progId="Equation.3">
                    <p:embed/>
                  </p:oleObj>
                </mc:Choice>
                <mc:Fallback>
                  <p:oleObj name="方程式" r:id="rId9" imgW="215806" imgH="228501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22969" y="4045961"/>
                          <a:ext cx="207962" cy="2190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Object 15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73123153"/>
                </p:ext>
              </p:extLst>
            </p:nvPr>
          </p:nvGraphicFramePr>
          <p:xfrm>
            <a:off x="3129106" y="3977698"/>
            <a:ext cx="515937" cy="368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5030" name="方程式" r:id="rId11" imgW="545863" imgH="418918" progId="Equation.3">
                    <p:embed/>
                  </p:oleObj>
                </mc:Choice>
                <mc:Fallback>
                  <p:oleObj name="方程式" r:id="rId11" imgW="545863" imgH="418918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29106" y="3977698"/>
                          <a:ext cx="515937" cy="3683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4" name="Group 160"/>
            <p:cNvGrpSpPr>
              <a:grpSpLocks/>
            </p:cNvGrpSpPr>
            <p:nvPr/>
          </p:nvGrpSpPr>
          <p:grpSpPr bwMode="auto">
            <a:xfrm>
              <a:off x="4018106" y="4028498"/>
              <a:ext cx="339725" cy="236538"/>
              <a:chOff x="1588" y="1204"/>
              <a:chExt cx="214" cy="149"/>
            </a:xfrm>
          </p:grpSpPr>
          <p:sp>
            <p:nvSpPr>
              <p:cNvPr id="36" name="Rectangle 161"/>
              <p:cNvSpPr>
                <a:spLocks noChangeArrowheads="1"/>
              </p:cNvSpPr>
              <p:nvPr/>
            </p:nvSpPr>
            <p:spPr bwMode="auto">
              <a:xfrm>
                <a:off x="1588" y="1204"/>
                <a:ext cx="214" cy="148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 sz="2000"/>
              </a:p>
            </p:txBody>
          </p:sp>
          <p:graphicFrame>
            <p:nvGraphicFramePr>
              <p:cNvPr id="37" name="Object 162"/>
              <p:cNvGraphicFramePr>
                <a:graphicFrameLocks/>
              </p:cNvGraphicFramePr>
              <p:nvPr/>
            </p:nvGraphicFramePr>
            <p:xfrm>
              <a:off x="1607" y="1215"/>
              <a:ext cx="182" cy="1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5031" name="方程式" r:id="rId13" imgW="304668" imgH="228501" progId="Equation.3">
                      <p:embed/>
                    </p:oleObj>
                  </mc:Choice>
                  <mc:Fallback>
                    <p:oleObj name="方程式" r:id="rId13" imgW="304668" imgH="228501" progId="Equation.3">
                      <p:embed/>
                      <p:pic>
                        <p:nvPicPr>
                          <p:cNvPr id="0" name="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607" y="1215"/>
                            <a:ext cx="182" cy="13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5" name="Line 163"/>
            <p:cNvSpPr>
              <a:spLocks noChangeShapeType="1"/>
            </p:cNvSpPr>
            <p:nvPr/>
          </p:nvSpPr>
          <p:spPr bwMode="auto">
            <a:xfrm>
              <a:off x="3659331" y="4155498"/>
              <a:ext cx="36195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 sz="3200"/>
            </a:p>
          </p:txBody>
        </p:sp>
        <p:grpSp>
          <p:nvGrpSpPr>
            <p:cNvPr id="26" name="Group 164"/>
            <p:cNvGrpSpPr>
              <a:grpSpLocks/>
            </p:cNvGrpSpPr>
            <p:nvPr/>
          </p:nvGrpSpPr>
          <p:grpSpPr bwMode="auto">
            <a:xfrm>
              <a:off x="4208606" y="4628573"/>
              <a:ext cx="273050" cy="234950"/>
              <a:chOff x="1780" y="1570"/>
              <a:chExt cx="172" cy="148"/>
            </a:xfrm>
          </p:grpSpPr>
          <p:sp>
            <p:nvSpPr>
              <p:cNvPr id="34" name="Rectangle 165"/>
              <p:cNvSpPr>
                <a:spLocks noChangeArrowheads="1"/>
              </p:cNvSpPr>
              <p:nvPr/>
            </p:nvSpPr>
            <p:spPr bwMode="auto">
              <a:xfrm>
                <a:off x="1780" y="1570"/>
                <a:ext cx="172" cy="148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 sz="2000"/>
              </a:p>
            </p:txBody>
          </p:sp>
          <p:graphicFrame>
            <p:nvGraphicFramePr>
              <p:cNvPr id="35" name="Object 166"/>
              <p:cNvGraphicFramePr>
                <a:graphicFrameLocks noChangeAspect="1"/>
              </p:cNvGraphicFramePr>
              <p:nvPr/>
            </p:nvGraphicFramePr>
            <p:xfrm>
              <a:off x="1826" y="1572"/>
              <a:ext cx="103" cy="14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5032" name="方程式" r:id="rId15" imgW="165028" imgH="228501" progId="Equation.3">
                      <p:embed/>
                    </p:oleObj>
                  </mc:Choice>
                  <mc:Fallback>
                    <p:oleObj name="方程式" r:id="rId15" imgW="165028" imgH="228501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26" y="1572"/>
                            <a:ext cx="103" cy="14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7" name="Rectangle 168"/>
            <p:cNvSpPr>
              <a:spLocks noChangeArrowheads="1"/>
            </p:cNvSpPr>
            <p:nvPr/>
          </p:nvSpPr>
          <p:spPr bwMode="auto">
            <a:xfrm>
              <a:off x="3906981" y="3784023"/>
              <a:ext cx="1800225" cy="120967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lgDashDot"/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 sz="2000"/>
            </a:p>
          </p:txBody>
        </p:sp>
        <p:graphicFrame>
          <p:nvGraphicFramePr>
            <p:cNvPr id="28" name="Object 16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26809297"/>
                </p:ext>
              </p:extLst>
            </p:nvPr>
          </p:nvGraphicFramePr>
          <p:xfrm>
            <a:off x="3271981" y="4374573"/>
            <a:ext cx="201612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5033" name="Equation" r:id="rId17" imgW="203112" imgH="228501" progId="Equation.3">
                    <p:embed/>
                  </p:oleObj>
                </mc:Choice>
                <mc:Fallback>
                  <p:oleObj name="Equation" r:id="rId17" imgW="203112" imgH="228501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71981" y="4374573"/>
                          <a:ext cx="201612" cy="2286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Object 17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19263755"/>
                </p:ext>
              </p:extLst>
            </p:nvPr>
          </p:nvGraphicFramePr>
          <p:xfrm>
            <a:off x="4862656" y="4431723"/>
            <a:ext cx="2794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5034" name="方程式" r:id="rId19" imgW="279400" imgH="228600" progId="Equation.3">
                    <p:embed/>
                  </p:oleObj>
                </mc:Choice>
                <mc:Fallback>
                  <p:oleObj name="方程式" r:id="rId19" imgW="27940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62656" y="4431723"/>
                          <a:ext cx="279400" cy="2286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" name="Object 17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50250845"/>
                </p:ext>
              </p:extLst>
            </p:nvPr>
          </p:nvGraphicFramePr>
          <p:xfrm>
            <a:off x="5037281" y="3917373"/>
            <a:ext cx="214312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5035" name="方程式" r:id="rId21" imgW="215806" imgH="228501" progId="Equation.3">
                    <p:embed/>
                  </p:oleObj>
                </mc:Choice>
                <mc:Fallback>
                  <p:oleObj name="方程式" r:id="rId21" imgW="215806" imgH="228501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37281" y="3917373"/>
                          <a:ext cx="214312" cy="2286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" name="文字方塊 30"/>
            <p:cNvSpPr txBox="1"/>
            <p:nvPr/>
          </p:nvSpPr>
          <p:spPr>
            <a:xfrm>
              <a:off x="3629893" y="3872345"/>
              <a:ext cx="279785" cy="2239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0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endParaRPr lang="zh-TW" alt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文字方塊 31"/>
            <p:cNvSpPr txBox="1"/>
            <p:nvPr/>
          </p:nvSpPr>
          <p:spPr>
            <a:xfrm>
              <a:off x="2008911" y="4024745"/>
              <a:ext cx="380469" cy="258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4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24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dc</a:t>
              </a:r>
              <a:endParaRPr lang="zh-TW" altLang="en-US" sz="2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文字方塊 32"/>
            <p:cNvSpPr txBox="1"/>
            <p:nvPr/>
          </p:nvSpPr>
          <p:spPr>
            <a:xfrm>
              <a:off x="4398820" y="3865417"/>
              <a:ext cx="290445" cy="2239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0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endParaRPr lang="zh-TW" alt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451013" y="298992"/>
            <a:ext cx="45070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DC Voltage Control Loop Design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81" name="文字方塊 80"/>
          <p:cNvSpPr txBox="1"/>
          <p:nvPr/>
        </p:nvSpPr>
        <p:spPr>
          <a:xfrm>
            <a:off x="4726229" y="4161367"/>
            <a:ext cx="357957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 2 regulator is employed as </a:t>
            </a:r>
            <a:r>
              <a:rPr lang="en-US" altLang="zh-TW" sz="1600" b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TW" sz="1600" b="1" baseline="-25000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endParaRPr lang="en-US" altLang="zh-TW" sz="1600" b="1" baseline="-25000" dirty="0" smtClean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zero-cross over frequency (</a:t>
            </a:r>
            <a:r>
              <a:rPr lang="en-US" altLang="zh-TW" sz="1600" b="1" dirty="0" err="1" smtClean="0">
                <a:solidFill>
                  <a:srgbClr val="3333FF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w</a:t>
            </a:r>
            <a:r>
              <a:rPr lang="en-US" altLang="zh-TW" sz="1600" b="1" baseline="-25000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is designed to be  far lower than the 2</a:t>
            </a:r>
            <a:r>
              <a:rPr lang="en-US" altLang="zh-TW" sz="1600" b="1" baseline="300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order frequency to reduce the voltage ripple in </a:t>
            </a:r>
            <a:r>
              <a:rPr lang="en-US" altLang="zh-TW" sz="1600" b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1600" b="1" baseline="-25000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</a:t>
            </a:r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low distortion in </a:t>
            </a:r>
            <a:r>
              <a:rPr lang="en-US" altLang="zh-TW" sz="1600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1600" b="1" i="1" baseline="-250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TW" sz="1600" b="1" baseline="300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endParaRPr lang="zh-TW" altLang="en-US" sz="1600" b="1" baseline="30000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3" name="群組 82"/>
          <p:cNvGrpSpPr/>
          <p:nvPr/>
        </p:nvGrpSpPr>
        <p:grpSpPr>
          <a:xfrm>
            <a:off x="297681" y="3495675"/>
            <a:ext cx="4318000" cy="2527301"/>
            <a:chOff x="263814" y="3648075"/>
            <a:chExt cx="4318000" cy="2527301"/>
          </a:xfrm>
        </p:grpSpPr>
        <p:grpSp>
          <p:nvGrpSpPr>
            <p:cNvPr id="38" name="群組 37"/>
            <p:cNvGrpSpPr/>
            <p:nvPr/>
          </p:nvGrpSpPr>
          <p:grpSpPr>
            <a:xfrm>
              <a:off x="263814" y="3648075"/>
              <a:ext cx="4318000" cy="2527301"/>
              <a:chOff x="4654839" y="3133725"/>
              <a:chExt cx="4318000" cy="2527301"/>
            </a:xfrm>
          </p:grpSpPr>
          <p:sp>
            <p:nvSpPr>
              <p:cNvPr id="39" name="Line 92"/>
              <p:cNvSpPr>
                <a:spLocks noChangeShapeType="1"/>
              </p:cNvSpPr>
              <p:nvPr/>
            </p:nvSpPr>
            <p:spPr bwMode="auto">
              <a:xfrm>
                <a:off x="5140614" y="3133725"/>
                <a:ext cx="0" cy="23907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graphicFrame>
            <p:nvGraphicFramePr>
              <p:cNvPr id="40" name="Object 9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95116063"/>
                  </p:ext>
                </p:extLst>
              </p:nvPr>
            </p:nvGraphicFramePr>
            <p:xfrm>
              <a:off x="6120968" y="3964998"/>
              <a:ext cx="203200" cy="2286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5036" name="Equation" r:id="rId23" imgW="203112" imgH="228501" progId="Equation.3">
                      <p:embed/>
                    </p:oleObj>
                  </mc:Choice>
                  <mc:Fallback>
                    <p:oleObj name="Equation" r:id="rId23" imgW="203112" imgH="228501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120968" y="3964998"/>
                            <a:ext cx="203200" cy="2286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1" name="Object 94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19378282"/>
                  </p:ext>
                </p:extLst>
              </p:nvPr>
            </p:nvGraphicFramePr>
            <p:xfrm>
              <a:off x="6047220" y="4883727"/>
              <a:ext cx="279400" cy="2286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5037" name="方程式" r:id="rId25" imgW="279400" imgH="228600" progId="Equation.3">
                      <p:embed/>
                    </p:oleObj>
                  </mc:Choice>
                  <mc:Fallback>
                    <p:oleObj name="方程式" r:id="rId25" imgW="279400" imgH="228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047220" y="4883727"/>
                            <a:ext cx="279400" cy="2286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42" name="Line 95"/>
              <p:cNvSpPr>
                <a:spLocks noChangeShapeType="1"/>
              </p:cNvSpPr>
              <p:nvPr/>
            </p:nvSpPr>
            <p:spPr bwMode="auto">
              <a:xfrm>
                <a:off x="5051714" y="4713288"/>
                <a:ext cx="307657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43" name="Line 96"/>
              <p:cNvSpPr>
                <a:spLocks noChangeShapeType="1"/>
              </p:cNvSpPr>
              <p:nvPr/>
            </p:nvSpPr>
            <p:spPr bwMode="auto">
              <a:xfrm>
                <a:off x="5842289" y="4678363"/>
                <a:ext cx="0" cy="682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44" name="Line 97"/>
              <p:cNvSpPr>
                <a:spLocks noChangeShapeType="1"/>
              </p:cNvSpPr>
              <p:nvPr/>
            </p:nvSpPr>
            <p:spPr bwMode="auto">
              <a:xfrm>
                <a:off x="6620164" y="4678363"/>
                <a:ext cx="0" cy="682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45" name="Line 98"/>
              <p:cNvSpPr>
                <a:spLocks noChangeShapeType="1"/>
              </p:cNvSpPr>
              <p:nvPr/>
            </p:nvSpPr>
            <p:spPr bwMode="auto">
              <a:xfrm>
                <a:off x="7366289" y="4678363"/>
                <a:ext cx="0" cy="682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46" name="Line 99"/>
              <p:cNvSpPr>
                <a:spLocks noChangeShapeType="1"/>
              </p:cNvSpPr>
              <p:nvPr/>
            </p:nvSpPr>
            <p:spPr bwMode="auto">
              <a:xfrm>
                <a:off x="5146964" y="4449763"/>
                <a:ext cx="2817813" cy="1160463"/>
              </a:xfrm>
              <a:prstGeom prst="line">
                <a:avLst/>
              </a:prstGeom>
              <a:noFill/>
              <a:ln w="12700">
                <a:solidFill>
                  <a:srgbClr val="0000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47" name="Line 100"/>
              <p:cNvSpPr>
                <a:spLocks noChangeShapeType="1"/>
              </p:cNvSpPr>
              <p:nvPr/>
            </p:nvSpPr>
            <p:spPr bwMode="auto">
              <a:xfrm>
                <a:off x="5140614" y="3748088"/>
                <a:ext cx="933450" cy="460375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48" name="Line 101"/>
              <p:cNvSpPr>
                <a:spLocks noChangeShapeType="1"/>
              </p:cNvSpPr>
              <p:nvPr/>
            </p:nvSpPr>
            <p:spPr bwMode="auto">
              <a:xfrm>
                <a:off x="6078827" y="4202113"/>
                <a:ext cx="771525" cy="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49" name="Line 102"/>
              <p:cNvSpPr>
                <a:spLocks noChangeShapeType="1"/>
              </p:cNvSpPr>
              <p:nvPr/>
            </p:nvSpPr>
            <p:spPr bwMode="auto">
              <a:xfrm>
                <a:off x="6824952" y="4202113"/>
                <a:ext cx="1244600" cy="460375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50" name="Line 103"/>
              <p:cNvSpPr>
                <a:spLocks noChangeShapeType="1"/>
              </p:cNvSpPr>
              <p:nvPr/>
            </p:nvSpPr>
            <p:spPr bwMode="auto">
              <a:xfrm>
                <a:off x="5140614" y="3371850"/>
                <a:ext cx="901700" cy="97313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51" name="Line 104"/>
              <p:cNvSpPr>
                <a:spLocks noChangeShapeType="1"/>
              </p:cNvSpPr>
              <p:nvPr/>
            </p:nvSpPr>
            <p:spPr bwMode="auto">
              <a:xfrm>
                <a:off x="6045489" y="4344988"/>
                <a:ext cx="876300" cy="3683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52" name="Line 105"/>
              <p:cNvSpPr>
                <a:spLocks noChangeShapeType="1"/>
              </p:cNvSpPr>
              <p:nvPr/>
            </p:nvSpPr>
            <p:spPr bwMode="auto">
              <a:xfrm>
                <a:off x="6907502" y="4719638"/>
                <a:ext cx="1149350" cy="9413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53" name="Line 106"/>
              <p:cNvSpPr>
                <a:spLocks noChangeShapeType="1"/>
              </p:cNvSpPr>
              <p:nvPr/>
            </p:nvSpPr>
            <p:spPr bwMode="auto">
              <a:xfrm>
                <a:off x="5088227" y="4432300"/>
                <a:ext cx="5238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54" name="Line 107"/>
              <p:cNvSpPr>
                <a:spLocks noChangeShapeType="1"/>
              </p:cNvSpPr>
              <p:nvPr/>
            </p:nvSpPr>
            <p:spPr bwMode="auto">
              <a:xfrm>
                <a:off x="5088227" y="4102100"/>
                <a:ext cx="5238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55" name="Line 108"/>
              <p:cNvSpPr>
                <a:spLocks noChangeShapeType="1"/>
              </p:cNvSpPr>
              <p:nvPr/>
            </p:nvSpPr>
            <p:spPr bwMode="auto">
              <a:xfrm>
                <a:off x="5088227" y="3759200"/>
                <a:ext cx="5238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56" name="Line 109"/>
              <p:cNvSpPr>
                <a:spLocks noChangeShapeType="1"/>
              </p:cNvSpPr>
              <p:nvPr/>
            </p:nvSpPr>
            <p:spPr bwMode="auto">
              <a:xfrm>
                <a:off x="5088227" y="5045075"/>
                <a:ext cx="5238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57" name="Line 110"/>
              <p:cNvSpPr>
                <a:spLocks noChangeShapeType="1"/>
              </p:cNvSpPr>
              <p:nvPr/>
            </p:nvSpPr>
            <p:spPr bwMode="auto">
              <a:xfrm>
                <a:off x="5096164" y="5389563"/>
                <a:ext cx="508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58" name="Text Box 111"/>
              <p:cNvSpPr txBox="1">
                <a:spLocks noChangeArrowheads="1"/>
              </p:cNvSpPr>
              <p:nvPr/>
            </p:nvSpPr>
            <p:spPr bwMode="auto">
              <a:xfrm>
                <a:off x="8093364" y="4570413"/>
                <a:ext cx="705642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r>
                  <a:rPr kumimoji="0" lang="en-US" altLang="zh-TW" i="1" dirty="0" smtClean="0">
                    <a:latin typeface="Symbol" panose="05050102010706020507" pitchFamily="18" charset="2"/>
                  </a:rPr>
                  <a:t>w</a:t>
                </a:r>
                <a:r>
                  <a:rPr kumimoji="0" lang="en-US" altLang="zh-TW" dirty="0" smtClean="0"/>
                  <a:t>(</a:t>
                </a:r>
                <a:r>
                  <a:rPr kumimoji="0" lang="en-US" altLang="zh-TW" i="1" dirty="0" smtClean="0"/>
                  <a:t>rad/s</a:t>
                </a:r>
                <a:r>
                  <a:rPr kumimoji="0" lang="en-US" altLang="zh-TW" dirty="0" smtClean="0"/>
                  <a:t>)</a:t>
                </a:r>
                <a:endParaRPr kumimoji="0" lang="en-US" altLang="zh-TW" dirty="0"/>
              </a:p>
            </p:txBody>
          </p:sp>
          <p:sp>
            <p:nvSpPr>
              <p:cNvPr id="59" name="Text Box 112"/>
              <p:cNvSpPr txBox="1">
                <a:spLocks noChangeArrowheads="1"/>
              </p:cNvSpPr>
              <p:nvPr/>
            </p:nvSpPr>
            <p:spPr bwMode="auto">
              <a:xfrm>
                <a:off x="4654839" y="4579938"/>
                <a:ext cx="438150" cy="2746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r>
                  <a:rPr kumimoji="0" lang="en-US" altLang="zh-TW"/>
                  <a:t>0dB</a:t>
                </a:r>
              </a:p>
            </p:txBody>
          </p:sp>
          <p:sp>
            <p:nvSpPr>
              <p:cNvPr id="60" name="Text Box 113"/>
              <p:cNvSpPr txBox="1">
                <a:spLocks noChangeArrowheads="1"/>
              </p:cNvSpPr>
              <p:nvPr/>
            </p:nvSpPr>
            <p:spPr bwMode="auto">
              <a:xfrm>
                <a:off x="4807239" y="4284663"/>
                <a:ext cx="336550" cy="2746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r>
                  <a:rPr kumimoji="0" lang="en-US" altLang="zh-TW"/>
                  <a:t>20</a:t>
                </a:r>
              </a:p>
            </p:txBody>
          </p:sp>
          <p:sp>
            <p:nvSpPr>
              <p:cNvPr id="61" name="Text Box 114"/>
              <p:cNvSpPr txBox="1">
                <a:spLocks noChangeArrowheads="1"/>
              </p:cNvSpPr>
              <p:nvPr/>
            </p:nvSpPr>
            <p:spPr bwMode="auto">
              <a:xfrm>
                <a:off x="4807239" y="3979863"/>
                <a:ext cx="336550" cy="2746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r>
                  <a:rPr kumimoji="0" lang="en-US" altLang="zh-TW"/>
                  <a:t>40</a:t>
                </a:r>
              </a:p>
            </p:txBody>
          </p:sp>
          <p:sp>
            <p:nvSpPr>
              <p:cNvPr id="62" name="Text Box 115"/>
              <p:cNvSpPr txBox="1">
                <a:spLocks noChangeArrowheads="1"/>
              </p:cNvSpPr>
              <p:nvPr/>
            </p:nvSpPr>
            <p:spPr bwMode="auto">
              <a:xfrm>
                <a:off x="4759614" y="4913313"/>
                <a:ext cx="387350" cy="2746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r>
                  <a:rPr kumimoji="0" lang="en-US" altLang="zh-TW"/>
                  <a:t>-20</a:t>
                </a:r>
              </a:p>
            </p:txBody>
          </p:sp>
          <p:sp>
            <p:nvSpPr>
              <p:cNvPr id="63" name="Line 116"/>
              <p:cNvSpPr>
                <a:spLocks noChangeShapeType="1"/>
              </p:cNvSpPr>
              <p:nvPr/>
            </p:nvSpPr>
            <p:spPr bwMode="auto">
              <a:xfrm>
                <a:off x="5088227" y="3387725"/>
                <a:ext cx="5238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64" name="Text Box 117"/>
              <p:cNvSpPr txBox="1">
                <a:spLocks noChangeArrowheads="1"/>
              </p:cNvSpPr>
              <p:nvPr/>
            </p:nvSpPr>
            <p:spPr bwMode="auto">
              <a:xfrm>
                <a:off x="4759614" y="5237163"/>
                <a:ext cx="387350" cy="2746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r>
                  <a:rPr kumimoji="0" lang="en-US" altLang="zh-TW"/>
                  <a:t>-40</a:t>
                </a:r>
              </a:p>
            </p:txBody>
          </p:sp>
          <p:sp>
            <p:nvSpPr>
              <p:cNvPr id="65" name="Text Box 118"/>
              <p:cNvSpPr txBox="1">
                <a:spLocks noChangeArrowheads="1"/>
              </p:cNvSpPr>
              <p:nvPr/>
            </p:nvSpPr>
            <p:spPr bwMode="auto">
              <a:xfrm>
                <a:off x="4807239" y="3627438"/>
                <a:ext cx="336550" cy="2746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r>
                  <a:rPr kumimoji="0" lang="en-US" altLang="zh-TW"/>
                  <a:t>60</a:t>
                </a:r>
              </a:p>
            </p:txBody>
          </p:sp>
          <p:sp>
            <p:nvSpPr>
              <p:cNvPr id="66" name="Text Box 119"/>
              <p:cNvSpPr txBox="1">
                <a:spLocks noChangeArrowheads="1"/>
              </p:cNvSpPr>
              <p:nvPr/>
            </p:nvSpPr>
            <p:spPr bwMode="auto">
              <a:xfrm>
                <a:off x="4816764" y="3246438"/>
                <a:ext cx="336550" cy="2746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r>
                  <a:rPr kumimoji="0" lang="en-US" altLang="zh-TW"/>
                  <a:t>80</a:t>
                </a:r>
              </a:p>
            </p:txBody>
          </p:sp>
          <p:sp>
            <p:nvSpPr>
              <p:cNvPr id="67" name="Line 120"/>
              <p:cNvSpPr>
                <a:spLocks noChangeShapeType="1"/>
              </p:cNvSpPr>
              <p:nvPr/>
            </p:nvSpPr>
            <p:spPr bwMode="auto">
              <a:xfrm flipV="1">
                <a:off x="7737764" y="4714875"/>
                <a:ext cx="0" cy="47625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sm" len="med"/>
                <a:tailEnd type="triangl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68" name="Line 121"/>
              <p:cNvSpPr>
                <a:spLocks noChangeShapeType="1"/>
              </p:cNvSpPr>
              <p:nvPr/>
            </p:nvSpPr>
            <p:spPr bwMode="auto">
              <a:xfrm>
                <a:off x="7490114" y="5181600"/>
                <a:ext cx="285750" cy="0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69" name="Line 122"/>
              <p:cNvSpPr>
                <a:spLocks noChangeShapeType="1"/>
              </p:cNvSpPr>
              <p:nvPr/>
            </p:nvSpPr>
            <p:spPr bwMode="auto">
              <a:xfrm flipH="1" flipV="1">
                <a:off x="7471064" y="4695825"/>
                <a:ext cx="0" cy="476250"/>
              </a:xfrm>
              <a:prstGeom prst="line">
                <a:avLst/>
              </a:prstGeom>
              <a:noFill/>
              <a:ln w="12700" cap="rnd">
                <a:solidFill>
                  <a:schemeClr val="tx1"/>
                </a:solidFill>
                <a:prstDash val="sysDot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70" name="Text Box 123"/>
              <p:cNvSpPr txBox="1">
                <a:spLocks noChangeArrowheads="1"/>
              </p:cNvSpPr>
              <p:nvPr/>
            </p:nvSpPr>
            <p:spPr bwMode="auto">
              <a:xfrm>
                <a:off x="7712364" y="4818063"/>
                <a:ext cx="1260475" cy="2746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r>
                  <a:rPr kumimoji="0" lang="en-US" altLang="zh-TW"/>
                  <a:t>ripple attenuation</a:t>
                </a:r>
              </a:p>
            </p:txBody>
          </p:sp>
          <p:sp>
            <p:nvSpPr>
              <p:cNvPr id="71" name="Text Box 124"/>
              <p:cNvSpPr txBox="1">
                <a:spLocks noChangeArrowheads="1"/>
              </p:cNvSpPr>
              <p:nvPr/>
            </p:nvSpPr>
            <p:spPr bwMode="auto">
              <a:xfrm>
                <a:off x="5293014" y="3360738"/>
                <a:ext cx="1027113" cy="2746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r>
                  <a:rPr kumimoji="0" lang="en-US" altLang="zh-TW"/>
                  <a:t>loop response</a:t>
                </a:r>
              </a:p>
            </p:txBody>
          </p:sp>
          <p:sp>
            <p:nvSpPr>
              <p:cNvPr id="74" name="Text Box 130"/>
              <p:cNvSpPr txBox="1">
                <a:spLocks noChangeArrowheads="1"/>
              </p:cNvSpPr>
              <p:nvPr/>
            </p:nvSpPr>
            <p:spPr bwMode="auto">
              <a:xfrm>
                <a:off x="6807489" y="4446588"/>
                <a:ext cx="332142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r>
                  <a:rPr kumimoji="0" lang="en-US" altLang="zh-TW" i="1" dirty="0" err="1" smtClean="0">
                    <a:latin typeface="Symbol" panose="05050102010706020507" pitchFamily="18" charset="2"/>
                  </a:rPr>
                  <a:t>w</a:t>
                </a:r>
                <a:r>
                  <a:rPr kumimoji="0" lang="en-US" altLang="zh-TW" i="1" baseline="-25000" dirty="0" err="1" smtClean="0"/>
                  <a:t>c</a:t>
                </a:r>
                <a:endParaRPr kumimoji="0" lang="en-US" altLang="zh-TW" i="1" baseline="-25000" dirty="0"/>
              </a:p>
            </p:txBody>
          </p:sp>
          <p:sp>
            <p:nvSpPr>
              <p:cNvPr id="75" name="Text Box 131"/>
              <p:cNvSpPr txBox="1">
                <a:spLocks noChangeArrowheads="1"/>
              </p:cNvSpPr>
              <p:nvPr/>
            </p:nvSpPr>
            <p:spPr bwMode="auto">
              <a:xfrm>
                <a:off x="5959764" y="4446588"/>
                <a:ext cx="242888" cy="2746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defTabSz="762000" eaLnBrk="0" hangingPunct="0"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2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r>
                  <a:rPr kumimoji="0" lang="en-US" altLang="zh-TW" i="1"/>
                  <a:t>z</a:t>
                </a:r>
              </a:p>
            </p:txBody>
          </p:sp>
          <p:sp>
            <p:nvSpPr>
              <p:cNvPr id="76" name="Line 132"/>
              <p:cNvSpPr>
                <a:spLocks noChangeShapeType="1"/>
              </p:cNvSpPr>
              <p:nvPr/>
            </p:nvSpPr>
            <p:spPr bwMode="auto">
              <a:xfrm>
                <a:off x="6061364" y="4200525"/>
                <a:ext cx="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77" name="Line 133"/>
              <p:cNvSpPr>
                <a:spLocks noChangeShapeType="1"/>
              </p:cNvSpPr>
              <p:nvPr/>
            </p:nvSpPr>
            <p:spPr bwMode="auto">
              <a:xfrm>
                <a:off x="6070889" y="4667250"/>
                <a:ext cx="0" cy="8572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78" name="文字方塊 77"/>
              <p:cNvSpPr txBox="1"/>
              <p:nvPr/>
            </p:nvSpPr>
            <p:spPr>
              <a:xfrm>
                <a:off x="6255327" y="4253346"/>
                <a:ext cx="54694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altLang="zh-TW" sz="1200" i="1" baseline="-25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altLang="zh-TW" sz="1200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r>
                  <a:rPr lang="en-US" altLang="zh-TW" sz="1200" i="1" baseline="-25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dc</a:t>
                </a:r>
                <a:endParaRPr lang="zh-TW" altLang="en-US" sz="12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2" name="文字方塊 81"/>
            <p:cNvSpPr txBox="1"/>
            <p:nvPr/>
          </p:nvSpPr>
          <p:spPr>
            <a:xfrm>
              <a:off x="2870200" y="4953000"/>
              <a:ext cx="4235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TW" sz="1200" dirty="0" smtClean="0"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r>
                <a:rPr lang="en-US" altLang="zh-TW" sz="12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TW" altLang="en-US" sz="12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934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112</a:t>
            </a:fld>
            <a:endParaRPr lang="zh-TW" altLang="en-US"/>
          </a:p>
        </p:txBody>
      </p:sp>
      <p:grpSp>
        <p:nvGrpSpPr>
          <p:cNvPr id="3" name="群組 2"/>
          <p:cNvGrpSpPr/>
          <p:nvPr/>
        </p:nvGrpSpPr>
        <p:grpSpPr>
          <a:xfrm>
            <a:off x="2216913" y="694978"/>
            <a:ext cx="4142427" cy="1950849"/>
            <a:chOff x="2084042" y="842728"/>
            <a:chExt cx="4142427" cy="1950849"/>
          </a:xfrm>
        </p:grpSpPr>
        <p:grpSp>
          <p:nvGrpSpPr>
            <p:cNvPr id="4" name="群組 3"/>
            <p:cNvGrpSpPr/>
            <p:nvPr/>
          </p:nvGrpSpPr>
          <p:grpSpPr>
            <a:xfrm>
              <a:off x="2084042" y="842728"/>
              <a:ext cx="4142427" cy="1950849"/>
              <a:chOff x="1939262" y="1559008"/>
              <a:chExt cx="4142427" cy="1950849"/>
            </a:xfrm>
          </p:grpSpPr>
          <p:sp>
            <p:nvSpPr>
              <p:cNvPr id="6" name="Rectangle 3"/>
              <p:cNvSpPr>
                <a:spLocks noChangeArrowheads="1"/>
              </p:cNvSpPr>
              <p:nvPr/>
            </p:nvSpPr>
            <p:spPr bwMode="auto">
              <a:xfrm>
                <a:off x="5269229" y="2606570"/>
                <a:ext cx="279400" cy="423863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graphicFrame>
                <p:nvGraphicFramePr>
                  <p:cNvPr id="7" name="Object 4"/>
                  <p:cNvGraphicFramePr>
                    <a:graphicFrameLocks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1440114519"/>
                      </p:ext>
                    </p:extLst>
                  </p:nvPr>
                </p:nvGraphicFramePr>
                <p:xfrm>
                  <a:off x="5321298" y="2647210"/>
                  <a:ext cx="248921" cy="347450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95852" name="方程式" r:id="rId3" imgW="228600" imgH="393480" progId="Equation.3">
                          <p:embed/>
                        </p:oleObj>
                      </mc:Choice>
                      <mc:Fallback>
                        <p:oleObj name="方程式" r:id="rId3" imgW="228600" imgH="39348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rrowheads="1"/>
                              </p:cNvPicPr>
                              <p:nvPr/>
                            </p:nvPicPr>
                            <p:blipFill>
                              <a:blip r:embed="rId4">
                                <a:extLst>
                                  <a:ext uri="{28A0092B-C50C-407E-A947-70E740481C1C}">
                                    <a14:useLocalDpi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5321298" y="2647210"/>
                                <a:ext cx="248921" cy="347450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Choice>
            <mc:Fallback xmlns="">
              <p:graphicFrame>
                <p:nvGraphicFramePr>
                  <p:cNvPr id="5" name="Object 4"/>
                  <p:cNvGraphicFramePr>
                    <a:graphicFrameLocks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2586447934"/>
                      </p:ext>
                    </p:extLst>
                  </p:nvPr>
                </p:nvGraphicFramePr>
                <p:xfrm>
                  <a:off x="5321298" y="2647210"/>
                  <a:ext cx="248921" cy="347450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30775" name="方程式" r:id="rId9" imgW="228600" imgH="393480" progId="Equation.3">
                          <p:embed/>
                        </p:oleObj>
                      </mc:Choice>
                      <mc:Fallback>
                        <p:oleObj name="方程式" r:id="rId9" imgW="228600" imgH="39348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rrowheads="1"/>
                              </p:cNvPicPr>
                              <p:nvPr/>
                            </p:nvPicPr>
                            <p:blipFill>
                              <a:blip r:embed="rId10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5321298" y="2647210"/>
                                <a:ext cx="248921" cy="347450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Fallback>
          </mc:AlternateContent>
          <p:sp>
            <p:nvSpPr>
              <p:cNvPr id="8" name="Line 5"/>
              <p:cNvSpPr>
                <a:spLocks noChangeShapeType="1"/>
              </p:cNvSpPr>
              <p:nvPr/>
            </p:nvSpPr>
            <p:spPr bwMode="auto">
              <a:xfrm flipV="1">
                <a:off x="3715067" y="2835170"/>
                <a:ext cx="533400" cy="15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9" name="Group 6"/>
              <p:cNvGrpSpPr>
                <a:grpSpLocks/>
              </p:cNvGrpSpPr>
              <p:nvPr/>
            </p:nvGrpSpPr>
            <p:grpSpPr bwMode="auto">
              <a:xfrm>
                <a:off x="4470717" y="3290782"/>
                <a:ext cx="236538" cy="219075"/>
                <a:chOff x="1928" y="2204"/>
                <a:chExt cx="143" cy="123"/>
              </a:xfrm>
            </p:grpSpPr>
            <p:sp>
              <p:nvSpPr>
                <p:cNvPr id="48" name="Rectangle 7"/>
                <p:cNvSpPr>
                  <a:spLocks noChangeArrowheads="1"/>
                </p:cNvSpPr>
                <p:nvPr/>
              </p:nvSpPr>
              <p:spPr bwMode="auto">
                <a:xfrm>
                  <a:off x="1928" y="2204"/>
                  <a:ext cx="143" cy="123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 sz="14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graphicFrame>
                  <p:nvGraphicFramePr>
                    <p:cNvPr id="49" name="Object 8"/>
                    <p:cNvGraphicFramePr>
                      <a:graphicFrameLocks/>
                    </p:cNvGraphicFramePr>
                    <p:nvPr/>
                  </p:nvGraphicFramePr>
                  <p:xfrm>
                    <a:off x="1957" y="2215"/>
                    <a:ext cx="87" cy="100"/>
                  </p:xfrm>
                  <a:graphic>
                    <a:graphicData uri="http://schemas.openxmlformats.org/presentationml/2006/ole">
                      <mc:AlternateContent>
                        <mc:Choice xmlns:v="urn:schemas-microsoft-com:vml" Requires="v">
                          <p:oleObj spid="_x0000_s95853" name="方程式" r:id="rId11" imgW="163440" imgH="201600" progId="Equation.3">
                            <p:embed/>
                          </p:oleObj>
                        </mc:Choice>
                        <mc:Fallback>
                          <p:oleObj name="方程式" r:id="rId11" imgW="163440" imgH="201600" progId="Equation.3">
                            <p:embed/>
                            <p:pic>
                              <p:nvPicPr>
                                <p:cNvPr id="0" name=""/>
                                <p:cNvPicPr>
                                  <a:picLocks noChangeArrowheads="1"/>
                                </p:cNvPicPr>
                                <p:nvPr/>
                              </p:nvPicPr>
                              <p:blipFill>
                                <a:blip r:embed="rId12">
                                  <a:extLst>
                                    <a:ext uri="{28A0092B-C50C-407E-A947-70E740481C1C}">
                                      <a14:useLocalDpi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1957" y="2215"/>
                                  <a:ext cx="87" cy="100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ffectLst/>
                                <a:extLst>
                                  <a:ext uri="{909E8E84-426E-40DD-AFC4-6F175D3DCCD1}">
                                    <a14:hiddenFill>
                                      <a:solidFill>
                                        <a:schemeClr val="accent1"/>
                                      </a:solidFill>
                                    </a14:hiddenFill>
                                  </a:ext>
                                  <a:ext uri="{91240B29-F687-4F45-9708-019B960494DF}">
                                    <a14:hiddenLine w="9525">
                                      <a:solidFill>
                                        <a:schemeClr val="tx1"/>
                                      </a:solidFill>
                                      <a:miter lim="800000"/>
                                      <a:headEnd/>
                                      <a:tailEnd/>
                                    </a14:hiddenLine>
                                  </a:ext>
                                  <a:ext uri="{AF507438-7753-43E0-B8FC-AC1667EBCBE1}">
                                    <a14:hiddenEffects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mc:Choice>
              <mc:Fallback xmlns="">
                <p:graphicFrame>
                  <p:nvGraphicFramePr>
                    <p:cNvPr id="74" name="Object 8"/>
                    <p:cNvGraphicFramePr>
                      <a:graphicFrameLocks/>
                    </p:cNvGraphicFramePr>
                    <p:nvPr/>
                  </p:nvGraphicFramePr>
                  <p:xfrm>
                    <a:off x="1957" y="2215"/>
                    <a:ext cx="87" cy="100"/>
                  </p:xfrm>
                  <a:graphic>
                    <a:graphicData uri="http://schemas.openxmlformats.org/presentationml/2006/ole">
                      <mc:AlternateContent>
                        <mc:Choice xmlns:v="urn:schemas-microsoft-com:vml" Requires="v">
                          <p:oleObj spid="_x0000_s30776" name="方程式" r:id="rId13" imgW="163440" imgH="201600" progId="Equation.3">
                            <p:embed/>
                          </p:oleObj>
                        </mc:Choice>
                        <mc:Fallback>
                          <p:oleObj name="方程式" r:id="rId13" imgW="163440" imgH="201600" progId="Equation.3">
                            <p:embed/>
                            <p:pic>
                              <p:nvPicPr>
                                <p:cNvPr id="0" name=""/>
                                <p:cNvPicPr>
                                  <a:picLocks noChangeArrowheads="1"/>
                                </p:cNvPicPr>
                                <p:nvPr/>
                              </p:nvPicPr>
                              <p:blipFill>
                                <a:blip r:embed="rId14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1957" y="2215"/>
                                  <a:ext cx="87" cy="100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ffectLst/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chemeClr val="accent1"/>
                                      </a:solidFill>
                                    </a14:hiddenFill>
                                  </a:ex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chemeClr val="tx1"/>
                                      </a:solidFill>
                                      <a:miter lim="800000"/>
                                      <a:headEnd/>
                                      <a:tailEnd/>
                                    </a14:hiddenLine>
                                  </a:ext>
                                  <a:ext uri="{AF507438-7753-43E0-B8FC-AC1667EBCBE1}">
                                    <a14:hiddenEffects xmlns:a14="http://schemas.microsoft.com/office/drawing/2010/main"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mc:Fallback>
            </mc:AlternateContent>
          </p:grpSp>
          <p:sp>
            <p:nvSpPr>
              <p:cNvPr id="10" name="Line 9"/>
              <p:cNvSpPr>
                <a:spLocks noChangeShapeType="1"/>
              </p:cNvSpPr>
              <p:nvPr/>
            </p:nvSpPr>
            <p:spPr bwMode="auto">
              <a:xfrm flipH="1">
                <a:off x="4705667" y="3386032"/>
                <a:ext cx="104775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Line 10"/>
              <p:cNvSpPr>
                <a:spLocks noChangeShapeType="1"/>
              </p:cNvSpPr>
              <p:nvPr/>
            </p:nvSpPr>
            <p:spPr bwMode="auto">
              <a:xfrm flipH="1">
                <a:off x="2667317" y="3387620"/>
                <a:ext cx="180022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Line 11"/>
              <p:cNvSpPr>
                <a:spLocks noChangeShapeType="1"/>
              </p:cNvSpPr>
              <p:nvPr/>
            </p:nvSpPr>
            <p:spPr bwMode="auto">
              <a:xfrm>
                <a:off x="2667317" y="2868507"/>
                <a:ext cx="0" cy="52705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Line 12"/>
              <p:cNvSpPr>
                <a:spLocks noChangeShapeType="1"/>
              </p:cNvSpPr>
              <p:nvPr/>
            </p:nvSpPr>
            <p:spPr bwMode="auto">
              <a:xfrm>
                <a:off x="3676967" y="2551007"/>
                <a:ext cx="3175" cy="2540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Line 14"/>
              <p:cNvSpPr>
                <a:spLocks noChangeShapeType="1"/>
              </p:cNvSpPr>
              <p:nvPr/>
            </p:nvSpPr>
            <p:spPr bwMode="auto">
              <a:xfrm flipV="1">
                <a:off x="3219767" y="2830407"/>
                <a:ext cx="406400" cy="47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tangle 15"/>
              <p:cNvSpPr>
                <a:spLocks noChangeArrowheads="1"/>
              </p:cNvSpPr>
              <p:nvPr/>
            </p:nvSpPr>
            <p:spPr bwMode="auto">
              <a:xfrm>
                <a:off x="2361882" y="2578947"/>
                <a:ext cx="272510" cy="2776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5715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7145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2860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7432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32004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6576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41148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r>
                  <a:rPr lang="en-US" altLang="zh-TW" sz="1200" dirty="0">
                    <a:ea typeface="細明體" pitchFamily="49" charset="-120"/>
                    <a:cs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16" name="Rectangle 16"/>
              <p:cNvSpPr>
                <a:spLocks noChangeArrowheads="1"/>
              </p:cNvSpPr>
              <p:nvPr/>
            </p:nvSpPr>
            <p:spPr bwMode="auto">
              <a:xfrm>
                <a:off x="2428557" y="2877715"/>
                <a:ext cx="237244" cy="2776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5715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7145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2860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7432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32004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6576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41148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r>
                  <a:rPr lang="en-US" altLang="zh-TW" sz="1200" dirty="0">
                    <a:ea typeface="細明體" pitchFamily="49" charset="-120"/>
                    <a:cs typeface="Times New Roman" panose="02020603050405020304" pitchFamily="18" charset="0"/>
                  </a:rPr>
                  <a:t>-</a:t>
                </a:r>
              </a:p>
            </p:txBody>
          </p:sp>
          <p:sp>
            <p:nvSpPr>
              <p:cNvPr id="17" name="Rectangle 17"/>
              <p:cNvSpPr>
                <a:spLocks noChangeArrowheads="1"/>
              </p:cNvSpPr>
              <p:nvPr/>
            </p:nvSpPr>
            <p:spPr bwMode="auto">
              <a:xfrm>
                <a:off x="3316287" y="2814532"/>
                <a:ext cx="258084" cy="2468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5715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7145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2860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7432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32004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6576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41148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r>
                  <a:rPr lang="en-US" altLang="zh-TW" sz="1000" dirty="0">
                    <a:ea typeface="細明體" pitchFamily="49" charset="-120"/>
                    <a:cs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18" name="Rectangle 18"/>
              <p:cNvSpPr>
                <a:spLocks noChangeArrowheads="1"/>
              </p:cNvSpPr>
              <p:nvPr/>
            </p:nvSpPr>
            <p:spPr bwMode="auto">
              <a:xfrm>
                <a:off x="4703127" y="2501477"/>
                <a:ext cx="224420" cy="2314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5715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7145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2860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7432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32004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6576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41148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r>
                  <a:rPr lang="en-US" altLang="zh-TW" sz="900" dirty="0" smtClean="0">
                    <a:ea typeface="細明體" pitchFamily="49" charset="-120"/>
                    <a:cs typeface="Times New Roman" panose="02020603050405020304" pitchFamily="18" charset="0"/>
                  </a:rPr>
                  <a:t>-</a:t>
                </a:r>
                <a:endParaRPr lang="en-US" altLang="zh-TW" sz="900" dirty="0">
                  <a:ea typeface="細明體" pitchFamily="49" charset="-12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Rectangle 19"/>
              <p:cNvSpPr>
                <a:spLocks noChangeArrowheads="1"/>
              </p:cNvSpPr>
              <p:nvPr/>
            </p:nvSpPr>
            <p:spPr bwMode="auto">
              <a:xfrm>
                <a:off x="4613592" y="2655782"/>
                <a:ext cx="243656" cy="2160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5715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7145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2860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7432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32004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6576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41148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r>
                  <a:rPr lang="en-US" altLang="zh-TW" sz="800">
                    <a:ea typeface="細明體" pitchFamily="49" charset="-120"/>
                    <a:cs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20" name="Rectangle 20"/>
              <p:cNvSpPr>
                <a:spLocks noChangeArrowheads="1"/>
              </p:cNvSpPr>
              <p:nvPr/>
            </p:nvSpPr>
            <p:spPr bwMode="auto">
              <a:xfrm>
                <a:off x="3470592" y="2538307"/>
                <a:ext cx="258084" cy="2468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1pPr>
                <a:lvl2pPr marL="5715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2pPr>
                <a:lvl3pPr marL="11430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3pPr>
                <a:lvl4pPr marL="17145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4pPr>
                <a:lvl5pPr marL="2286000" defTabSz="76200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5pPr>
                <a:lvl6pPr marL="27432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6pPr>
                <a:lvl7pPr marL="32004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7pPr>
                <a:lvl8pPr marL="36576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8pPr>
                <a:lvl9pPr marL="4114800" defTabSz="7620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</a:defRPr>
                </a:lvl9pPr>
              </a:lstStyle>
              <a:p>
                <a:r>
                  <a:rPr lang="en-US" altLang="zh-TW" sz="1000" dirty="0">
                    <a:ea typeface="細明體" pitchFamily="49" charset="-120"/>
                    <a:cs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21" name="Oval 21"/>
              <p:cNvSpPr>
                <a:spLocks noChangeArrowheads="1"/>
              </p:cNvSpPr>
              <p:nvPr/>
            </p:nvSpPr>
            <p:spPr bwMode="auto">
              <a:xfrm>
                <a:off x="4912042" y="2792307"/>
                <a:ext cx="73025" cy="69850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Oval 22"/>
              <p:cNvSpPr>
                <a:spLocks noChangeArrowheads="1"/>
              </p:cNvSpPr>
              <p:nvPr/>
            </p:nvSpPr>
            <p:spPr bwMode="auto">
              <a:xfrm>
                <a:off x="3635692" y="2800245"/>
                <a:ext cx="73025" cy="69850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Oval 23"/>
              <p:cNvSpPr>
                <a:spLocks noChangeArrowheads="1"/>
              </p:cNvSpPr>
              <p:nvPr/>
            </p:nvSpPr>
            <p:spPr bwMode="auto">
              <a:xfrm>
                <a:off x="2626042" y="2808182"/>
                <a:ext cx="73025" cy="7143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Rectangle 24"/>
              <p:cNvSpPr>
                <a:spLocks noChangeArrowheads="1"/>
              </p:cNvSpPr>
              <p:nvPr/>
            </p:nvSpPr>
            <p:spPr bwMode="auto">
              <a:xfrm>
                <a:off x="2930842" y="2719282"/>
                <a:ext cx="282575" cy="236538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graphicFrame>
                <p:nvGraphicFramePr>
                  <p:cNvPr id="25" name="Object 25"/>
                  <p:cNvGraphicFramePr>
                    <a:graphicFrameLocks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2246050325"/>
                      </p:ext>
                    </p:extLst>
                  </p:nvPr>
                </p:nvGraphicFramePr>
                <p:xfrm>
                  <a:off x="2964180" y="2750820"/>
                  <a:ext cx="195262" cy="182775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95854" name="Equation" r:id="rId15" imgW="152280" imgH="215640" progId="Equation.3">
                          <p:embed/>
                        </p:oleObj>
                      </mc:Choice>
                      <mc:Fallback>
                        <p:oleObj name="Equation" r:id="rId15" imgW="152280" imgH="21564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rrowheads="1"/>
                              </p:cNvPicPr>
                              <p:nvPr/>
                            </p:nvPicPr>
                            <p:blipFill>
                              <a:blip r:embed="rId16">
                                <a:extLst>
                                  <a:ext uri="{28A0092B-C50C-407E-A947-70E740481C1C}">
                                    <a14:useLocalDpi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2964180" y="2750820"/>
                                <a:ext cx="195262" cy="182775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Choice>
            <mc:Fallback xmlns="">
              <p:graphicFrame>
                <p:nvGraphicFramePr>
                  <p:cNvPr id="24" name="Object 25"/>
                  <p:cNvGraphicFramePr>
                    <a:graphicFrameLocks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760590032"/>
                      </p:ext>
                    </p:extLst>
                  </p:nvPr>
                </p:nvGraphicFramePr>
                <p:xfrm>
                  <a:off x="2964180" y="2750820"/>
                  <a:ext cx="195262" cy="182775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30777" name="Equation" r:id="rId17" imgW="152280" imgH="215640" progId="Equation.3">
                          <p:embed/>
                        </p:oleObj>
                      </mc:Choice>
                      <mc:Fallback>
                        <p:oleObj name="Equation" r:id="rId17" imgW="152280" imgH="21564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rrowheads="1"/>
                              </p:cNvPicPr>
                              <p:nvPr/>
                            </p:nvPicPr>
                            <p:blipFill>
                              <a:blip r:embed="rId18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2964180" y="2750820"/>
                                <a:ext cx="195262" cy="182775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Fallback>
          </mc:AlternateContent>
          <p:sp>
            <p:nvSpPr>
              <p:cNvPr id="26" name="Rectangle 26"/>
              <p:cNvSpPr>
                <a:spLocks noChangeArrowheads="1"/>
              </p:cNvSpPr>
              <p:nvPr/>
            </p:nvSpPr>
            <p:spPr bwMode="auto">
              <a:xfrm>
                <a:off x="3368040" y="2118361"/>
                <a:ext cx="617220" cy="41836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Line 28"/>
              <p:cNvSpPr>
                <a:spLocks noChangeShapeType="1"/>
              </p:cNvSpPr>
              <p:nvPr/>
            </p:nvSpPr>
            <p:spPr bwMode="auto">
              <a:xfrm>
                <a:off x="5762942" y="2819295"/>
                <a:ext cx="0" cy="5762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8" name="Group 33"/>
              <p:cNvGrpSpPr>
                <a:grpSpLocks/>
              </p:cNvGrpSpPr>
              <p:nvPr/>
            </p:nvGrpSpPr>
            <p:grpSpPr bwMode="auto">
              <a:xfrm>
                <a:off x="4235767" y="2728807"/>
                <a:ext cx="358775" cy="220663"/>
                <a:chOff x="2795" y="3751"/>
                <a:chExt cx="226" cy="131"/>
              </a:xfrm>
            </p:grpSpPr>
            <p:sp>
              <p:nvSpPr>
                <p:cNvPr id="46" name="Rectangle 34"/>
                <p:cNvSpPr>
                  <a:spLocks noChangeArrowheads="1"/>
                </p:cNvSpPr>
                <p:nvPr/>
              </p:nvSpPr>
              <p:spPr bwMode="auto">
                <a:xfrm>
                  <a:off x="2795" y="3751"/>
                  <a:ext cx="226" cy="131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TW" altLang="en-US" sz="14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graphicFrame>
                  <p:nvGraphicFramePr>
                    <p:cNvPr id="47" name="Object 35"/>
                    <p:cNvGraphicFramePr>
                      <a:graphicFrameLocks/>
                    </p:cNvGraphicFramePr>
                    <p:nvPr/>
                  </p:nvGraphicFramePr>
                  <p:xfrm>
                    <a:off x="2804" y="3754"/>
                    <a:ext cx="202" cy="128"/>
                  </p:xfrm>
                  <a:graphic>
                    <a:graphicData uri="http://schemas.openxmlformats.org/presentationml/2006/ole">
                      <mc:AlternateContent>
                        <mc:Choice xmlns:v="urn:schemas-microsoft-com:vml" Requires="v">
                          <p:oleObj spid="_x0000_s95855" name="方程式" r:id="rId19" imgW="330120" imgH="228600" progId="Equation.3">
                            <p:embed/>
                          </p:oleObj>
                        </mc:Choice>
                        <mc:Fallback>
                          <p:oleObj name="方程式" r:id="rId19" imgW="330120" imgH="228600" progId="Equation.3">
                            <p:embed/>
                            <p:pic>
                              <p:nvPicPr>
                                <p:cNvPr id="0" name=""/>
                                <p:cNvPicPr>
                                  <a:picLocks noChangeArrowheads="1"/>
                                </p:cNvPicPr>
                                <p:nvPr/>
                              </p:nvPicPr>
                              <p:blipFill>
                                <a:blip r:embed="rId20">
                                  <a:extLst>
                                    <a:ext uri="{28A0092B-C50C-407E-A947-70E740481C1C}">
                                      <a14:useLocalDpi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2804" y="3754"/>
                                  <a:ext cx="202" cy="128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ffectLst/>
                                <a:extLst>
                                  <a:ext uri="{909E8E84-426E-40DD-AFC4-6F175D3DCCD1}">
                                    <a14:hiddenFill>
                                      <a:solidFill>
                                        <a:schemeClr val="accent1"/>
                                      </a:solidFill>
                                    </a14:hiddenFill>
                                  </a:ext>
                                  <a:ext uri="{91240B29-F687-4F45-9708-019B960494DF}">
                                    <a14:hiddenLine w="9525">
                                      <a:solidFill>
                                        <a:schemeClr val="tx1"/>
                                      </a:solidFill>
                                      <a:miter lim="800000"/>
                                      <a:headEnd/>
                                      <a:tailEnd/>
                                    </a14:hiddenLine>
                                  </a:ext>
                                  <a:ext uri="{AF507438-7753-43E0-B8FC-AC1667EBCBE1}">
                                    <a14:hiddenEffects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mc:Choice>
              <mc:Fallback xmlns="">
                <p:graphicFrame>
                  <p:nvGraphicFramePr>
                    <p:cNvPr id="72" name="Object 35"/>
                    <p:cNvGraphicFramePr>
                      <a:graphicFrameLocks/>
                    </p:cNvGraphicFramePr>
                    <p:nvPr/>
                  </p:nvGraphicFramePr>
                  <p:xfrm>
                    <a:off x="2804" y="3754"/>
                    <a:ext cx="202" cy="128"/>
                  </p:xfrm>
                  <a:graphic>
                    <a:graphicData uri="http://schemas.openxmlformats.org/presentationml/2006/ole">
                      <mc:AlternateContent>
                        <mc:Choice xmlns:v="urn:schemas-microsoft-com:vml" Requires="v">
                          <p:oleObj spid="_x0000_s30778" name="方程式" r:id="rId21" imgW="330120" imgH="228600" progId="Equation.3">
                            <p:embed/>
                          </p:oleObj>
                        </mc:Choice>
                        <mc:Fallback>
                          <p:oleObj name="方程式" r:id="rId21" imgW="330120" imgH="228600" progId="Equation.3">
                            <p:embed/>
                            <p:pic>
                              <p:nvPicPr>
                                <p:cNvPr id="0" name=""/>
                                <p:cNvPicPr>
                                  <a:picLocks noChangeArrowheads="1"/>
                                </p:cNvPicPr>
                                <p:nvPr/>
                              </p:nvPicPr>
                              <p:blipFill>
                                <a:blip r:embed="rId22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2804" y="3754"/>
                                  <a:ext cx="202" cy="128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ffectLst/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chemeClr val="accent1"/>
                                      </a:solidFill>
                                    </a14:hiddenFill>
                                  </a:ex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chemeClr val="tx1"/>
                                      </a:solidFill>
                                      <a:miter lim="800000"/>
                                      <a:headEnd/>
                                      <a:tailEnd/>
                                    </a14:hiddenLine>
                                  </a:ext>
                                  <a:ext uri="{AF507438-7753-43E0-B8FC-AC1667EBCBE1}">
                                    <a14:hiddenEffects xmlns:a14="http://schemas.microsoft.com/office/drawing/2010/main"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mc:Fallback>
            </mc:AlternateContent>
          </p:grpSp>
          <p:sp>
            <p:nvSpPr>
              <p:cNvPr id="29" name="Line 36"/>
              <p:cNvSpPr>
                <a:spLocks noChangeShapeType="1"/>
              </p:cNvSpPr>
              <p:nvPr/>
            </p:nvSpPr>
            <p:spPr bwMode="auto">
              <a:xfrm>
                <a:off x="2705417" y="2839932"/>
                <a:ext cx="2381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Line 37"/>
              <p:cNvSpPr>
                <a:spLocks noChangeShapeType="1"/>
              </p:cNvSpPr>
              <p:nvPr/>
            </p:nvSpPr>
            <p:spPr bwMode="auto">
              <a:xfrm>
                <a:off x="2333942" y="2839932"/>
                <a:ext cx="2952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Line 43"/>
              <p:cNvSpPr>
                <a:spLocks noChangeShapeType="1"/>
              </p:cNvSpPr>
              <p:nvPr/>
            </p:nvSpPr>
            <p:spPr bwMode="auto">
              <a:xfrm>
                <a:off x="4608829" y="2824057"/>
                <a:ext cx="3048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Line 44"/>
              <p:cNvSpPr>
                <a:spLocks noChangeShapeType="1"/>
              </p:cNvSpPr>
              <p:nvPr/>
            </p:nvSpPr>
            <p:spPr bwMode="auto">
              <a:xfrm>
                <a:off x="4989829" y="2816120"/>
                <a:ext cx="2762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Line 45"/>
              <p:cNvSpPr>
                <a:spLocks noChangeShapeType="1"/>
              </p:cNvSpPr>
              <p:nvPr/>
            </p:nvSpPr>
            <p:spPr bwMode="auto">
              <a:xfrm>
                <a:off x="5561329" y="2806595"/>
                <a:ext cx="3905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Line 46"/>
              <p:cNvSpPr>
                <a:spLocks noChangeShapeType="1"/>
              </p:cNvSpPr>
              <p:nvPr/>
            </p:nvSpPr>
            <p:spPr bwMode="auto">
              <a:xfrm>
                <a:off x="4951729" y="2414482"/>
                <a:ext cx="0" cy="37465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Rectangle 79"/>
              <p:cNvSpPr>
                <a:spLocks noChangeArrowheads="1"/>
              </p:cNvSpPr>
              <p:nvPr/>
            </p:nvSpPr>
            <p:spPr bwMode="auto">
              <a:xfrm>
                <a:off x="3313429" y="2570057"/>
                <a:ext cx="2371725" cy="6238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TW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Text Box 80"/>
              <p:cNvSpPr txBox="1">
                <a:spLocks noChangeArrowheads="1"/>
              </p:cNvSpPr>
              <p:nvPr/>
            </p:nvSpPr>
            <p:spPr bwMode="auto">
              <a:xfrm>
                <a:off x="3375194" y="2928832"/>
                <a:ext cx="1146469" cy="3077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TW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Power circuit</a:t>
                </a:r>
              </a:p>
            </p:txBody>
          </p:sp>
          <p:sp>
            <p:nvSpPr>
              <p:cNvPr id="37" name="Line 88"/>
              <p:cNvSpPr>
                <a:spLocks noChangeShapeType="1"/>
              </p:cNvSpPr>
              <p:nvPr/>
            </p:nvSpPr>
            <p:spPr bwMode="auto">
              <a:xfrm>
                <a:off x="3679189" y="1852507"/>
                <a:ext cx="0" cy="2571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Text Box 187"/>
              <p:cNvSpPr txBox="1">
                <a:spLocks noChangeArrowheads="1"/>
              </p:cNvSpPr>
              <p:nvPr/>
            </p:nvSpPr>
            <p:spPr bwMode="auto">
              <a:xfrm>
                <a:off x="3213734" y="2496715"/>
                <a:ext cx="316112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TW" sz="1200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altLang="zh-TW" sz="1200" i="1" baseline="-25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</a:t>
                </a:r>
                <a:endParaRPr lang="en-US" altLang="zh-TW" sz="12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9" name="文字方塊 38"/>
                  <p:cNvSpPr txBox="1"/>
                  <p:nvPr/>
                </p:nvSpPr>
                <p:spPr>
                  <a:xfrm>
                    <a:off x="3314700" y="2095500"/>
                    <a:ext cx="692818" cy="45749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US" altLang="zh-TW" sz="110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zh-TW" sz="11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altLang="zh-TW" sz="11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100" b="0" i="1" smtClean="0">
                                      <a:latin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altLang="zh-TW" sz="1100" b="0" i="1" smtClean="0">
                                      <a:latin typeface="Cambria Math"/>
                                    </a:rPr>
                                    <m:t>𝑝𝑤𝑚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11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100" b="0" i="1" smtClean="0">
                                      <a:latin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altLang="zh-TW" sz="1100" b="0" i="1" smtClean="0">
                                      <a:latin typeface="Cambria Math"/>
                                    </a:rPr>
                                    <m:t>𝑣</m:t>
                                  </m:r>
                                </m:sub>
                              </m:sSub>
                            </m:den>
                          </m:f>
                        </m:oMath>
                      </m:oMathPara>
                    </a14:m>
                    <a:endParaRPr lang="zh-TW" altLang="en-US" sz="1100" dirty="0"/>
                  </a:p>
                </p:txBody>
              </p:sp>
            </mc:Choice>
            <mc:Fallback xmlns="">
              <p:sp>
                <p:nvSpPr>
                  <p:cNvPr id="53" name="文字方塊 5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314700" y="2095500"/>
                    <a:ext cx="692818" cy="457498"/>
                  </a:xfrm>
                  <a:prstGeom prst="rect">
                    <a:avLst/>
                  </a:prstGeom>
                  <a:blipFill rotWithShape="1">
                    <a:blip r:embed="rId2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40" name="文字方塊 142"/>
              <p:cNvSpPr txBox="1"/>
              <p:nvPr/>
            </p:nvSpPr>
            <p:spPr>
              <a:xfrm>
                <a:off x="3404449" y="1559008"/>
                <a:ext cx="47641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TW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TW" sz="1200" i="1" dirty="0" err="1" smtClean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en-US" altLang="zh-TW" sz="1200" i="1" baseline="-25000" dirty="0" err="1" smtClean="0"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en-US" altLang="zh-TW" sz="1200" i="1" baseline="30000" dirty="0" smtClean="0">
                    <a:latin typeface="Times New Roman" pitchFamily="18" charset="0"/>
                    <a:cs typeface="Times New Roman" pitchFamily="18" charset="0"/>
                  </a:rPr>
                  <a:t>*</a:t>
                </a:r>
                <a:r>
                  <a:rPr lang="en-US" altLang="zh-TW" sz="1200" i="1" dirty="0" smtClean="0">
                    <a:latin typeface="Times New Roman" pitchFamily="18" charset="0"/>
                    <a:cs typeface="Times New Roman" pitchFamily="18" charset="0"/>
                  </a:rPr>
                  <a:t>/2</a:t>
                </a:r>
                <a:endParaRPr lang="zh-TW" altLang="en-US" sz="1200" i="1" baseline="30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" name="文字方塊 142"/>
              <p:cNvSpPr txBox="1"/>
              <p:nvPr/>
            </p:nvSpPr>
            <p:spPr>
              <a:xfrm>
                <a:off x="4750780" y="2135072"/>
                <a:ext cx="43370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TW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TW" sz="1200" i="1" dirty="0" smtClean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en-US" altLang="zh-TW" sz="1200" i="1" baseline="-25000" dirty="0" smtClean="0"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en-US" altLang="zh-TW" sz="1200" i="1" dirty="0" smtClean="0">
                    <a:latin typeface="Times New Roman" pitchFamily="18" charset="0"/>
                    <a:cs typeface="Times New Roman" pitchFamily="18" charset="0"/>
                  </a:rPr>
                  <a:t>/2</a:t>
                </a:r>
                <a:endParaRPr lang="zh-TW" altLang="en-US" sz="1200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" name="文字方塊 41"/>
              <p:cNvSpPr txBox="1"/>
              <p:nvPr/>
            </p:nvSpPr>
            <p:spPr>
              <a:xfrm>
                <a:off x="3771900" y="2583180"/>
                <a:ext cx="47000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altLang="zh-TW" sz="1200" i="1" baseline="-25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conC</a:t>
                </a:r>
                <a:endParaRPr lang="zh-TW" altLang="en-US" sz="12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文字方塊 142"/>
              <p:cNvSpPr txBox="1"/>
              <p:nvPr/>
            </p:nvSpPr>
            <p:spPr>
              <a:xfrm>
                <a:off x="2333370" y="3118586"/>
                <a:ext cx="31451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TW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TW" sz="1400" i="1" dirty="0" err="1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altLang="zh-TW" sz="1400" i="1" baseline="-25000" dirty="0" err="1" smtClean="0"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zh-TW" altLang="en-US" sz="1300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4" name="文字方塊 142"/>
              <p:cNvSpPr txBox="1"/>
              <p:nvPr/>
            </p:nvSpPr>
            <p:spPr>
              <a:xfrm>
                <a:off x="5757561" y="2463266"/>
                <a:ext cx="32412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TW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TW" sz="1400" i="1" dirty="0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altLang="zh-TW" sz="1400" i="1" baseline="-25000" dirty="0" smtClean="0"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zh-TW" altLang="en-US" sz="1300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5" name="文字方塊 142"/>
              <p:cNvSpPr txBox="1"/>
              <p:nvPr/>
            </p:nvSpPr>
            <p:spPr>
              <a:xfrm>
                <a:off x="1939262" y="2650380"/>
                <a:ext cx="37382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TW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TW" sz="1400" i="1" dirty="0" err="1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altLang="zh-TW" sz="1400" i="1" baseline="-25000" dirty="0" err="1" smtClean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TW" altLang="en-US" sz="1400" i="1" baseline="30000" dirty="0" smtClean="0">
                    <a:latin typeface="Times New Roman" pitchFamily="18" charset="0"/>
                    <a:cs typeface="Times New Roman" pitchFamily="18" charset="0"/>
                  </a:rPr>
                  <a:t>*</a:t>
                </a:r>
                <a:endParaRPr lang="zh-TW" altLang="en-US" sz="1300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2930133" y="1705094"/>
              <a:ext cx="39786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200" i="1" dirty="0" smtClean="0"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altLang="zh-TW" sz="1200" i="1" baseline="-25000" dirty="0" smtClean="0">
                  <a:latin typeface="Times New Roman" pitchFamily="18" charset="0"/>
                  <a:cs typeface="Times New Roman" pitchFamily="18" charset="0"/>
                </a:rPr>
                <a:t>CI</a:t>
              </a:r>
              <a:endParaRPr lang="zh-TW" altLang="en-US" sz="1200" dirty="0"/>
            </a:p>
          </p:txBody>
        </p:sp>
      </p:grpSp>
      <p:grpSp>
        <p:nvGrpSpPr>
          <p:cNvPr id="51" name="群組 50"/>
          <p:cNvGrpSpPr/>
          <p:nvPr/>
        </p:nvGrpSpPr>
        <p:grpSpPr>
          <a:xfrm>
            <a:off x="639040" y="3746651"/>
            <a:ext cx="7600044" cy="2057718"/>
            <a:chOff x="886690" y="3384701"/>
            <a:chExt cx="7600044" cy="2057718"/>
          </a:xfrm>
        </p:grpSpPr>
        <p:sp>
          <p:nvSpPr>
            <p:cNvPr id="52" name="Oval 63"/>
            <p:cNvSpPr>
              <a:spLocks noChangeArrowheads="1"/>
            </p:cNvSpPr>
            <p:nvPr/>
          </p:nvSpPr>
          <p:spPr bwMode="auto">
            <a:xfrm>
              <a:off x="7200859" y="4540719"/>
              <a:ext cx="74612" cy="6826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Line 64"/>
            <p:cNvSpPr>
              <a:spLocks noChangeShapeType="1"/>
            </p:cNvSpPr>
            <p:nvPr/>
          </p:nvSpPr>
          <p:spPr bwMode="auto">
            <a:xfrm>
              <a:off x="6808747" y="4569294"/>
              <a:ext cx="3905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Line 65"/>
            <p:cNvSpPr>
              <a:spLocks noChangeShapeType="1"/>
            </p:cNvSpPr>
            <p:nvPr/>
          </p:nvSpPr>
          <p:spPr bwMode="auto">
            <a:xfrm>
              <a:off x="7237372" y="3635844"/>
              <a:ext cx="0" cy="9048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Text Box 66"/>
            <p:cNvSpPr txBox="1">
              <a:spLocks noChangeArrowheads="1"/>
            </p:cNvSpPr>
            <p:nvPr/>
          </p:nvSpPr>
          <p:spPr bwMode="auto">
            <a:xfrm>
              <a:off x="7086242" y="3384701"/>
              <a:ext cx="29367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en-US" altLang="zh-TW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6" name="Group 67"/>
            <p:cNvGrpSpPr>
              <a:grpSpLocks/>
            </p:cNvGrpSpPr>
            <p:nvPr/>
          </p:nvGrpSpPr>
          <p:grpSpPr bwMode="auto">
            <a:xfrm>
              <a:off x="4413209" y="4462931"/>
              <a:ext cx="303212" cy="274638"/>
              <a:chOff x="897" y="3983"/>
              <a:chExt cx="191" cy="173"/>
            </a:xfrm>
          </p:grpSpPr>
          <p:sp>
            <p:nvSpPr>
              <p:cNvPr id="129" name="Rectangle 68"/>
              <p:cNvSpPr>
                <a:spLocks noChangeArrowheads="1"/>
              </p:cNvSpPr>
              <p:nvPr/>
            </p:nvSpPr>
            <p:spPr bwMode="auto">
              <a:xfrm>
                <a:off x="907" y="3996"/>
                <a:ext cx="162" cy="14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0" name="Text Box 69"/>
              <p:cNvSpPr txBox="1">
                <a:spLocks noChangeArrowheads="1"/>
              </p:cNvSpPr>
              <p:nvPr/>
            </p:nvSpPr>
            <p:spPr bwMode="auto">
              <a:xfrm>
                <a:off x="897" y="3983"/>
                <a:ext cx="191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en-US" altLang="zh-TW" sz="1200" i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altLang="zh-TW" sz="12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7" name="Rectangle 71"/>
            <p:cNvSpPr>
              <a:spLocks noChangeArrowheads="1"/>
            </p:cNvSpPr>
            <p:nvPr/>
          </p:nvSpPr>
          <p:spPr bwMode="auto">
            <a:xfrm>
              <a:off x="7734259" y="4356569"/>
              <a:ext cx="333375" cy="4048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58" name="Object 1030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970109821"/>
                    </p:ext>
                  </p:extLst>
                </p:nvPr>
              </p:nvGraphicFramePr>
              <p:xfrm>
                <a:off x="7792997" y="4385144"/>
                <a:ext cx="250825" cy="36036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95856" name="Equation" r:id="rId24" imgW="279360" imgH="457200" progId="Equation.3">
                        <p:embed/>
                      </p:oleObj>
                    </mc:Choice>
                    <mc:Fallback>
                      <p:oleObj name="Equation" r:id="rId24" imgW="279360" imgH="4572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5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7792997" y="4385144"/>
                              <a:ext cx="250825" cy="360363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11" name="Object 1030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109198443"/>
                    </p:ext>
                  </p:extLst>
                </p:nvPr>
              </p:nvGraphicFramePr>
              <p:xfrm>
                <a:off x="7792997" y="4385144"/>
                <a:ext cx="250825" cy="36036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1060" name="Equation" r:id="rId26" imgW="279360" imgH="457200" progId="Equation.3">
                        <p:embed/>
                      </p:oleObj>
                    </mc:Choice>
                    <mc:Fallback>
                      <p:oleObj name="Equation" r:id="rId26" imgW="279360" imgH="4572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7792997" y="4385144"/>
                              <a:ext cx="250825" cy="360363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p:sp>
          <p:nvSpPr>
            <p:cNvPr id="59" name="Line 73"/>
            <p:cNvSpPr>
              <a:spLocks noChangeShapeType="1"/>
            </p:cNvSpPr>
            <p:nvPr/>
          </p:nvSpPr>
          <p:spPr bwMode="auto">
            <a:xfrm>
              <a:off x="7296109" y="4577231"/>
              <a:ext cx="4381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" name="Line 74"/>
            <p:cNvSpPr>
              <a:spLocks noChangeShapeType="1"/>
            </p:cNvSpPr>
            <p:nvPr/>
          </p:nvSpPr>
          <p:spPr bwMode="auto">
            <a:xfrm flipV="1">
              <a:off x="8067634" y="4577231"/>
              <a:ext cx="4191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" name="Line 75"/>
            <p:cNvSpPr>
              <a:spLocks noChangeShapeType="1"/>
            </p:cNvSpPr>
            <p:nvPr/>
          </p:nvSpPr>
          <p:spPr bwMode="auto">
            <a:xfrm>
              <a:off x="8218447" y="4588344"/>
              <a:ext cx="0" cy="723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Line 76"/>
            <p:cNvSpPr>
              <a:spLocks noChangeShapeType="1"/>
            </p:cNvSpPr>
            <p:nvPr/>
          </p:nvSpPr>
          <p:spPr bwMode="auto">
            <a:xfrm>
              <a:off x="6503947" y="5302719"/>
              <a:ext cx="1714500" cy="9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Text Box 78"/>
            <p:cNvSpPr txBox="1">
              <a:spLocks noChangeArrowheads="1"/>
            </p:cNvSpPr>
            <p:nvPr/>
          </p:nvSpPr>
          <p:spPr bwMode="auto">
            <a:xfrm>
              <a:off x="8097797" y="4272431"/>
              <a:ext cx="31348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en-US" altLang="zh-TW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4" name="Text Box 79"/>
            <p:cNvSpPr txBox="1">
              <a:spLocks noChangeArrowheads="1"/>
            </p:cNvSpPr>
            <p:nvPr/>
          </p:nvSpPr>
          <p:spPr bwMode="auto">
            <a:xfrm>
              <a:off x="6373772" y="4424831"/>
              <a:ext cx="420687" cy="2841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1/</a:t>
              </a:r>
              <a:r>
                <a:rPr lang="en-US" altLang="zh-TW" sz="12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1200" i="1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</a:p>
          </p:txBody>
        </p:sp>
        <p:sp>
          <p:nvSpPr>
            <p:cNvPr id="65" name="Text Box 80"/>
            <p:cNvSpPr txBox="1">
              <a:spLocks noChangeArrowheads="1"/>
            </p:cNvSpPr>
            <p:nvPr/>
          </p:nvSpPr>
          <p:spPr bwMode="auto">
            <a:xfrm>
              <a:off x="5745122" y="4415306"/>
              <a:ext cx="269875" cy="2841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66" name="Line 81"/>
            <p:cNvSpPr>
              <a:spLocks noChangeShapeType="1"/>
            </p:cNvSpPr>
            <p:nvPr/>
          </p:nvSpPr>
          <p:spPr bwMode="auto">
            <a:xfrm>
              <a:off x="6018172" y="4569294"/>
              <a:ext cx="352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Line 83"/>
            <p:cNvSpPr>
              <a:spLocks noChangeShapeType="1"/>
            </p:cNvSpPr>
            <p:nvPr/>
          </p:nvSpPr>
          <p:spPr bwMode="auto">
            <a:xfrm>
              <a:off x="5360947" y="4578819"/>
              <a:ext cx="381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8" name="Text Box 84"/>
            <p:cNvSpPr txBox="1">
              <a:spLocks noChangeArrowheads="1"/>
            </p:cNvSpPr>
            <p:nvPr/>
          </p:nvSpPr>
          <p:spPr bwMode="auto">
            <a:xfrm>
              <a:off x="5402222" y="4100981"/>
              <a:ext cx="960437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Current loop</a:t>
              </a:r>
            </a:p>
          </p:txBody>
        </p:sp>
        <p:sp>
          <p:nvSpPr>
            <p:cNvPr id="69" name="Oval 85"/>
            <p:cNvSpPr>
              <a:spLocks noChangeArrowheads="1"/>
            </p:cNvSpPr>
            <p:nvPr/>
          </p:nvSpPr>
          <p:spPr bwMode="auto">
            <a:xfrm>
              <a:off x="5284747" y="4540719"/>
              <a:ext cx="79375" cy="6985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Oval 87"/>
            <p:cNvSpPr>
              <a:spLocks noChangeArrowheads="1"/>
            </p:cNvSpPr>
            <p:nvPr/>
          </p:nvSpPr>
          <p:spPr bwMode="auto">
            <a:xfrm>
              <a:off x="3979822" y="4578819"/>
              <a:ext cx="79375" cy="6985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Text Box 88"/>
            <p:cNvSpPr txBox="1">
              <a:spLocks noChangeArrowheads="1"/>
            </p:cNvSpPr>
            <p:nvPr/>
          </p:nvSpPr>
          <p:spPr bwMode="auto">
            <a:xfrm>
              <a:off x="6192797" y="5158256"/>
              <a:ext cx="306387" cy="2841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1200" i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endParaRPr lang="en-US" altLang="zh-TW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Line 89"/>
            <p:cNvSpPr>
              <a:spLocks noChangeShapeType="1"/>
            </p:cNvSpPr>
            <p:nvPr/>
          </p:nvSpPr>
          <p:spPr bwMode="auto">
            <a:xfrm flipV="1">
              <a:off x="4008397" y="4635969"/>
              <a:ext cx="0" cy="657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Line 90"/>
            <p:cNvSpPr>
              <a:spLocks noChangeShapeType="1"/>
            </p:cNvSpPr>
            <p:nvPr/>
          </p:nvSpPr>
          <p:spPr bwMode="auto">
            <a:xfrm>
              <a:off x="2874819" y="5292436"/>
              <a:ext cx="3316390" cy="17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Line 91"/>
            <p:cNvSpPr>
              <a:spLocks noChangeShapeType="1"/>
            </p:cNvSpPr>
            <p:nvPr/>
          </p:nvSpPr>
          <p:spPr bwMode="auto">
            <a:xfrm>
              <a:off x="3553691" y="4606636"/>
              <a:ext cx="426131" cy="7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5" name="Line 92"/>
            <p:cNvSpPr>
              <a:spLocks noChangeShapeType="1"/>
            </p:cNvSpPr>
            <p:nvPr/>
          </p:nvSpPr>
          <p:spPr bwMode="auto">
            <a:xfrm>
              <a:off x="4684672" y="4588344"/>
              <a:ext cx="5905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Line 93"/>
            <p:cNvSpPr>
              <a:spLocks noChangeShapeType="1"/>
            </p:cNvSpPr>
            <p:nvPr/>
          </p:nvSpPr>
          <p:spPr bwMode="auto">
            <a:xfrm>
              <a:off x="4065547" y="4607394"/>
              <a:ext cx="3619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Text Box 94"/>
            <p:cNvSpPr txBox="1">
              <a:spLocks noChangeArrowheads="1"/>
            </p:cNvSpPr>
            <p:nvPr/>
          </p:nvSpPr>
          <p:spPr bwMode="auto">
            <a:xfrm>
              <a:off x="3722012" y="4998236"/>
              <a:ext cx="30489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en-US" altLang="zh-TW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Text Box 95"/>
            <p:cNvSpPr txBox="1">
              <a:spLocks noChangeArrowheads="1"/>
            </p:cNvSpPr>
            <p:nvPr/>
          </p:nvSpPr>
          <p:spPr bwMode="auto">
            <a:xfrm>
              <a:off x="3725822" y="4310531"/>
              <a:ext cx="2698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79" name="Text Box 96"/>
            <p:cNvSpPr txBox="1">
              <a:spLocks noChangeArrowheads="1"/>
            </p:cNvSpPr>
            <p:nvPr/>
          </p:nvSpPr>
          <p:spPr bwMode="auto">
            <a:xfrm>
              <a:off x="3802022" y="4720106"/>
              <a:ext cx="23495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</a:p>
          </p:txBody>
        </p:sp>
        <p:sp>
          <p:nvSpPr>
            <p:cNvPr id="80" name="Text Box 97"/>
            <p:cNvSpPr txBox="1">
              <a:spLocks noChangeArrowheads="1"/>
            </p:cNvSpPr>
            <p:nvPr/>
          </p:nvSpPr>
          <p:spPr bwMode="auto">
            <a:xfrm>
              <a:off x="4964072" y="4339106"/>
              <a:ext cx="2698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81" name="Text Box 98"/>
            <p:cNvSpPr txBox="1">
              <a:spLocks noChangeArrowheads="1"/>
            </p:cNvSpPr>
            <p:nvPr/>
          </p:nvSpPr>
          <p:spPr bwMode="auto">
            <a:xfrm>
              <a:off x="5106947" y="4234331"/>
              <a:ext cx="2698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82" name="Text Box 99"/>
            <p:cNvSpPr txBox="1">
              <a:spLocks noChangeArrowheads="1"/>
            </p:cNvSpPr>
            <p:nvPr/>
          </p:nvSpPr>
          <p:spPr bwMode="auto">
            <a:xfrm>
              <a:off x="4687847" y="4329581"/>
              <a:ext cx="306387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i="1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fb</a:t>
              </a:r>
            </a:p>
          </p:txBody>
        </p:sp>
        <p:sp>
          <p:nvSpPr>
            <p:cNvPr id="83" name="Rectangle 100"/>
            <p:cNvSpPr>
              <a:spLocks noChangeArrowheads="1"/>
            </p:cNvSpPr>
            <p:nvPr/>
          </p:nvSpPr>
          <p:spPr bwMode="auto">
            <a:xfrm>
              <a:off x="5418097" y="4112094"/>
              <a:ext cx="885825" cy="6953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4" name="Line 101"/>
            <p:cNvSpPr>
              <a:spLocks noChangeShapeType="1"/>
            </p:cNvSpPr>
            <p:nvPr/>
          </p:nvSpPr>
          <p:spPr bwMode="auto">
            <a:xfrm>
              <a:off x="5324434" y="3840631"/>
              <a:ext cx="0" cy="6953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85" name="Group 102"/>
            <p:cNvGrpSpPr>
              <a:grpSpLocks/>
            </p:cNvGrpSpPr>
            <p:nvPr/>
          </p:nvGrpSpPr>
          <p:grpSpPr bwMode="auto">
            <a:xfrm>
              <a:off x="5741947" y="3712044"/>
              <a:ext cx="323850" cy="228600"/>
              <a:chOff x="2184" y="2136"/>
              <a:chExt cx="204" cy="144"/>
            </a:xfrm>
          </p:grpSpPr>
          <p:sp>
            <p:nvSpPr>
              <p:cNvPr id="127" name="Rectangle 103"/>
              <p:cNvSpPr>
                <a:spLocks noChangeArrowheads="1"/>
              </p:cNvSpPr>
              <p:nvPr/>
            </p:nvSpPr>
            <p:spPr bwMode="auto">
              <a:xfrm>
                <a:off x="2184" y="2136"/>
                <a:ext cx="204" cy="13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graphicFrame>
                <p:nvGraphicFramePr>
                  <p:cNvPr id="128" name="Object 1032"/>
                  <p:cNvGraphicFramePr>
                    <a:graphicFrameLocks noChangeAspect="1"/>
                  </p:cNvGraphicFramePr>
                  <p:nvPr/>
                </p:nvGraphicFramePr>
                <p:xfrm>
                  <a:off x="2240" y="2136"/>
                  <a:ext cx="103" cy="144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95857" name="方程式" r:id="rId28" imgW="164880" imgH="228600" progId="Equation.3">
                          <p:embed/>
                        </p:oleObj>
                      </mc:Choice>
                      <mc:Fallback>
                        <p:oleObj name="方程式" r:id="rId28" imgW="164880" imgH="22860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29">
                                <a:extLst>
                                  <a:ext uri="{28A0092B-C50C-407E-A947-70E740481C1C}">
                                    <a14:useLocalDpi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2240" y="2136"/>
                                <a:ext cx="103" cy="144"/>
                              </a:xfrm>
                              <a:prstGeom prst="rect">
                                <a:avLst/>
                              </a:prstGeom>
                              <a:noFill/>
                              <a:extLst>
                                <a:ext uri="{909E8E84-426E-40DD-AFC4-6F175D3DCCD1}">
                                  <a14:hiddenFill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Choice>
            <mc:Fallback xmlns="">
              <p:graphicFrame>
                <p:nvGraphicFramePr>
                  <p:cNvPr id="49" name="Object 1032"/>
                  <p:cNvGraphicFramePr>
                    <a:graphicFrameLocks noChangeAspect="1"/>
                  </p:cNvGraphicFramePr>
                  <p:nvPr/>
                </p:nvGraphicFramePr>
                <p:xfrm>
                  <a:off x="2240" y="2136"/>
                  <a:ext cx="103" cy="144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1061" name="方程式" r:id="rId30" imgW="164880" imgH="228600" progId="Equation.3">
                          <p:embed/>
                        </p:oleObj>
                      </mc:Choice>
                      <mc:Fallback>
                        <p:oleObj name="方程式" r:id="rId30" imgW="164880" imgH="22860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31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2240" y="2136"/>
                                <a:ext cx="103" cy="144"/>
                              </a:xfrm>
                              <a:prstGeom prst="rect">
                                <a:avLst/>
                              </a:prstGeom>
                              <a:noFill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Fallback>
          </mc:AlternateContent>
        </p:grpSp>
        <p:sp>
          <p:nvSpPr>
            <p:cNvPr id="86" name="Text Box 105"/>
            <p:cNvSpPr txBox="1">
              <a:spLocks noChangeArrowheads="1"/>
            </p:cNvSpPr>
            <p:nvPr/>
          </p:nvSpPr>
          <p:spPr bwMode="auto">
            <a:xfrm>
              <a:off x="6792872" y="4253381"/>
              <a:ext cx="2984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US" altLang="zh-TW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7" name="Line 106"/>
            <p:cNvSpPr>
              <a:spLocks noChangeShapeType="1"/>
            </p:cNvSpPr>
            <p:nvPr/>
          </p:nvSpPr>
          <p:spPr bwMode="auto">
            <a:xfrm flipH="1">
              <a:off x="6067384" y="3821581"/>
              <a:ext cx="11620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8" name="Line 107"/>
            <p:cNvSpPr>
              <a:spLocks noChangeShapeType="1"/>
            </p:cNvSpPr>
            <p:nvPr/>
          </p:nvSpPr>
          <p:spPr bwMode="auto">
            <a:xfrm>
              <a:off x="5333959" y="3840631"/>
              <a:ext cx="4095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9" name="Text Box 108"/>
            <p:cNvSpPr txBox="1">
              <a:spLocks noChangeArrowheads="1"/>
            </p:cNvSpPr>
            <p:nvPr/>
          </p:nvSpPr>
          <p:spPr bwMode="auto">
            <a:xfrm>
              <a:off x="5070434" y="3877144"/>
              <a:ext cx="284162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i="1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</a:p>
          </p:txBody>
        </p:sp>
        <p:sp>
          <p:nvSpPr>
            <p:cNvPr id="90" name="文字方塊 89"/>
            <p:cNvSpPr txBox="1"/>
            <p:nvPr/>
          </p:nvSpPr>
          <p:spPr>
            <a:xfrm>
              <a:off x="3518666" y="4334660"/>
              <a:ext cx="35618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1200" i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*</a:t>
              </a:r>
              <a:endParaRPr lang="zh-TW" altLang="en-US" sz="1200" i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1" name="文字方塊 90"/>
            <p:cNvSpPr txBox="1"/>
            <p:nvPr/>
          </p:nvSpPr>
          <p:spPr>
            <a:xfrm>
              <a:off x="6953209" y="4288306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zh-TW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" name="文字方塊 91"/>
            <p:cNvSpPr txBox="1"/>
            <p:nvPr/>
          </p:nvSpPr>
          <p:spPr>
            <a:xfrm>
              <a:off x="7029409" y="4052086"/>
              <a:ext cx="2359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endParaRPr lang="zh-TW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3" name="文字方塊 142"/>
            <p:cNvSpPr txBox="1"/>
            <p:nvPr/>
          </p:nvSpPr>
          <p:spPr>
            <a:xfrm>
              <a:off x="5364411" y="4294546"/>
              <a:ext cx="3738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TW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TW" sz="14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400" i="1" baseline="-25000" dirty="0" err="1" smtClean="0"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zh-TW" altLang="en-US" sz="1400" i="1" baseline="30000" dirty="0" smtClean="0">
                  <a:latin typeface="Times New Roman" pitchFamily="18" charset="0"/>
                  <a:cs typeface="Times New Roman" pitchFamily="18" charset="0"/>
                </a:rPr>
                <a:t>*</a:t>
              </a:r>
              <a:endParaRPr lang="zh-TW" altLang="en-US" sz="13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4" name="文字方塊 142"/>
            <p:cNvSpPr txBox="1"/>
            <p:nvPr/>
          </p:nvSpPr>
          <p:spPr>
            <a:xfrm>
              <a:off x="6002359" y="4275072"/>
              <a:ext cx="314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TW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TW" sz="14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400" i="1" baseline="-25000" dirty="0" err="1" smtClean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zh-TW" altLang="en-US" sz="13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4374082" y="4179840"/>
              <a:ext cx="39145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200" i="1" dirty="0" smtClean="0"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altLang="zh-TW" sz="1200" i="1" baseline="-25000" dirty="0" smtClean="0">
                  <a:latin typeface="Times New Roman" pitchFamily="18" charset="0"/>
                  <a:cs typeface="Times New Roman" pitchFamily="18" charset="0"/>
                </a:rPr>
                <a:t>VI</a:t>
              </a:r>
              <a:endParaRPr lang="zh-TW" altLang="en-US" sz="1200" dirty="0"/>
            </a:p>
          </p:txBody>
        </p:sp>
        <p:grpSp>
          <p:nvGrpSpPr>
            <p:cNvPr id="96" name="群組 95"/>
            <p:cNvGrpSpPr/>
            <p:nvPr/>
          </p:nvGrpSpPr>
          <p:grpSpPr>
            <a:xfrm>
              <a:off x="2198919" y="4453701"/>
              <a:ext cx="413896" cy="319189"/>
              <a:chOff x="1520045" y="4391356"/>
              <a:chExt cx="413896" cy="319189"/>
            </a:xfrm>
          </p:grpSpPr>
          <p:sp>
            <p:nvSpPr>
              <p:cNvPr id="125" name="矩形 124"/>
              <p:cNvSpPr/>
              <p:nvPr/>
            </p:nvSpPr>
            <p:spPr>
              <a:xfrm>
                <a:off x="1550221" y="4391356"/>
                <a:ext cx="360040" cy="31918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1520045" y="4408440"/>
                <a:ext cx="413896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TW" sz="1200" i="1" dirty="0" smtClean="0"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altLang="zh-TW" sz="1200" i="1" baseline="-25000" dirty="0" smtClean="0">
                    <a:latin typeface="Times New Roman" pitchFamily="18" charset="0"/>
                    <a:cs typeface="Times New Roman" pitchFamily="18" charset="0"/>
                  </a:rPr>
                  <a:t>MI</a:t>
                </a:r>
                <a:endParaRPr lang="zh-TW" altLang="en-US" sz="1200" dirty="0"/>
              </a:p>
            </p:txBody>
          </p:sp>
        </p:grpSp>
        <p:sp>
          <p:nvSpPr>
            <p:cNvPr id="97" name="Oval 87"/>
            <p:cNvSpPr>
              <a:spLocks noChangeArrowheads="1"/>
            </p:cNvSpPr>
            <p:nvPr/>
          </p:nvSpPr>
          <p:spPr bwMode="auto">
            <a:xfrm>
              <a:off x="1797732" y="4585747"/>
              <a:ext cx="79375" cy="6985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8" name="Line 91"/>
            <p:cNvSpPr>
              <a:spLocks noChangeShapeType="1"/>
            </p:cNvSpPr>
            <p:nvPr/>
          </p:nvSpPr>
          <p:spPr bwMode="auto">
            <a:xfrm flipV="1">
              <a:off x="1260764" y="4614320"/>
              <a:ext cx="5369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Line 93"/>
            <p:cNvSpPr>
              <a:spLocks noChangeShapeType="1"/>
            </p:cNvSpPr>
            <p:nvPr/>
          </p:nvSpPr>
          <p:spPr bwMode="auto">
            <a:xfrm>
              <a:off x="1883457" y="4614322"/>
              <a:ext cx="3619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Text Box 95"/>
            <p:cNvSpPr txBox="1">
              <a:spLocks noChangeArrowheads="1"/>
            </p:cNvSpPr>
            <p:nvPr/>
          </p:nvSpPr>
          <p:spPr bwMode="auto">
            <a:xfrm>
              <a:off x="1543732" y="4317459"/>
              <a:ext cx="2698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01" name="Text Box 96"/>
            <p:cNvSpPr txBox="1">
              <a:spLocks noChangeArrowheads="1"/>
            </p:cNvSpPr>
            <p:nvPr/>
          </p:nvSpPr>
          <p:spPr bwMode="auto">
            <a:xfrm>
              <a:off x="1619932" y="4678543"/>
              <a:ext cx="23495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</a:p>
          </p:txBody>
        </p:sp>
        <p:sp>
          <p:nvSpPr>
            <p:cNvPr id="102" name="Oval 87"/>
            <p:cNvSpPr>
              <a:spLocks noChangeArrowheads="1"/>
            </p:cNvSpPr>
            <p:nvPr/>
          </p:nvSpPr>
          <p:spPr bwMode="auto">
            <a:xfrm>
              <a:off x="2919950" y="4585747"/>
              <a:ext cx="79375" cy="6985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Line 91"/>
            <p:cNvSpPr>
              <a:spLocks noChangeShapeType="1"/>
            </p:cNvSpPr>
            <p:nvPr/>
          </p:nvSpPr>
          <p:spPr bwMode="auto">
            <a:xfrm>
              <a:off x="3011735" y="4614322"/>
              <a:ext cx="3238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04" name="群組 103"/>
            <p:cNvGrpSpPr/>
            <p:nvPr/>
          </p:nvGrpSpPr>
          <p:grpSpPr>
            <a:xfrm>
              <a:off x="3318165" y="4468090"/>
              <a:ext cx="242453" cy="276999"/>
              <a:chOff x="2265220" y="4405745"/>
              <a:chExt cx="242453" cy="276999"/>
            </a:xfrm>
          </p:grpSpPr>
          <p:sp>
            <p:nvSpPr>
              <p:cNvPr id="123" name="橢圓 122"/>
              <p:cNvSpPr/>
              <p:nvPr/>
            </p:nvSpPr>
            <p:spPr>
              <a:xfrm>
                <a:off x="2272145" y="4440382"/>
                <a:ext cx="221673" cy="214746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" name="文字方塊 123"/>
              <p:cNvSpPr txBox="1"/>
              <p:nvPr/>
            </p:nvSpPr>
            <p:spPr>
              <a:xfrm>
                <a:off x="2265220" y="4405745"/>
                <a:ext cx="24245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zh-TW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5" name="Line 46"/>
            <p:cNvSpPr>
              <a:spLocks noChangeShapeType="1"/>
            </p:cNvSpPr>
            <p:nvPr/>
          </p:nvSpPr>
          <p:spPr bwMode="auto">
            <a:xfrm>
              <a:off x="2957946" y="4191000"/>
              <a:ext cx="5351" cy="4028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6" name="Line 91"/>
            <p:cNvSpPr>
              <a:spLocks noChangeShapeType="1"/>
            </p:cNvSpPr>
            <p:nvPr/>
          </p:nvSpPr>
          <p:spPr bwMode="auto">
            <a:xfrm>
              <a:off x="2596099" y="4614322"/>
              <a:ext cx="3238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2438400" y="5160818"/>
              <a:ext cx="436417" cy="270164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8" name="文字方塊 107"/>
            <p:cNvSpPr txBox="1"/>
            <p:nvPr/>
          </p:nvSpPr>
          <p:spPr>
            <a:xfrm>
              <a:off x="2396836" y="5146963"/>
              <a:ext cx="5084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RMS</a:t>
              </a:r>
              <a:endParaRPr lang="zh-TW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9" name="Line 89"/>
            <p:cNvSpPr>
              <a:spLocks noChangeShapeType="1"/>
            </p:cNvSpPr>
            <p:nvPr/>
          </p:nvSpPr>
          <p:spPr bwMode="auto">
            <a:xfrm flipH="1" flipV="1">
              <a:off x="1847088" y="4656751"/>
              <a:ext cx="2494" cy="6287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0" name="直線接點 109"/>
            <p:cNvCxnSpPr>
              <a:stCxn id="109" idx="0"/>
            </p:cNvCxnSpPr>
            <p:nvPr/>
          </p:nvCxnSpPr>
          <p:spPr>
            <a:xfrm flipV="1">
              <a:off x="1849582" y="5285463"/>
              <a:ext cx="574963" cy="4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線接點 110"/>
            <p:cNvCxnSpPr/>
            <p:nvPr/>
          </p:nvCxnSpPr>
          <p:spPr>
            <a:xfrm flipV="1">
              <a:off x="1427018" y="4204855"/>
              <a:ext cx="0" cy="42256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2" name="直線接點 111"/>
            <p:cNvCxnSpPr/>
            <p:nvPr/>
          </p:nvCxnSpPr>
          <p:spPr>
            <a:xfrm>
              <a:off x="1433946" y="4197927"/>
              <a:ext cx="519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3" name="Line 46"/>
            <p:cNvSpPr>
              <a:spLocks noChangeShapeType="1"/>
            </p:cNvSpPr>
            <p:nvPr/>
          </p:nvSpPr>
          <p:spPr bwMode="auto">
            <a:xfrm>
              <a:off x="3429000" y="4080163"/>
              <a:ext cx="5351" cy="4028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4" name="文字方塊 113"/>
            <p:cNvSpPr txBox="1"/>
            <p:nvPr/>
          </p:nvSpPr>
          <p:spPr>
            <a:xfrm>
              <a:off x="3172690" y="3782291"/>
              <a:ext cx="51809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sin</a:t>
              </a:r>
              <a:r>
                <a:rPr lang="en-US" altLang="zh-TW" sz="1200" dirty="0" err="1" smtClean="0">
                  <a:latin typeface="Symbol" panose="05050102010706020507" pitchFamily="18" charset="2"/>
                  <a:cs typeface="Times New Roman" panose="02020603050405020304" pitchFamily="18" charset="0"/>
                </a:rPr>
                <a:t>w</a:t>
              </a:r>
              <a:r>
                <a:rPr lang="en-US" altLang="zh-TW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endParaRPr lang="zh-TW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5" name="文字方塊 114"/>
            <p:cNvSpPr txBox="1"/>
            <p:nvPr/>
          </p:nvSpPr>
          <p:spPr>
            <a:xfrm>
              <a:off x="886690" y="4440381"/>
              <a:ext cx="452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rmsc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6" name="文字方塊 115"/>
            <p:cNvSpPr txBox="1"/>
            <p:nvPr/>
          </p:nvSpPr>
          <p:spPr>
            <a:xfrm>
              <a:off x="1530928" y="4946072"/>
              <a:ext cx="4074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rms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Text Box 95"/>
            <p:cNvSpPr txBox="1">
              <a:spLocks noChangeArrowheads="1"/>
            </p:cNvSpPr>
            <p:nvPr/>
          </p:nvSpPr>
          <p:spPr bwMode="auto">
            <a:xfrm>
              <a:off x="2603604" y="4352095"/>
              <a:ext cx="2698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18" name="Text Box 95"/>
            <p:cNvSpPr txBox="1">
              <a:spLocks noChangeArrowheads="1"/>
            </p:cNvSpPr>
            <p:nvPr/>
          </p:nvSpPr>
          <p:spPr bwMode="auto">
            <a:xfrm>
              <a:off x="2742150" y="4192768"/>
              <a:ext cx="2698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19" name="文字方塊 118"/>
            <p:cNvSpPr txBox="1"/>
            <p:nvPr/>
          </p:nvSpPr>
          <p:spPr>
            <a:xfrm>
              <a:off x="2999510" y="4343400"/>
              <a:ext cx="32733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1958931" y="4044992"/>
              <a:ext cx="360040" cy="31918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121" name="直線接點 120"/>
            <p:cNvCxnSpPr>
              <a:endCxn id="118" idx="0"/>
            </p:cNvCxnSpPr>
            <p:nvPr/>
          </p:nvCxnSpPr>
          <p:spPr>
            <a:xfrm flipV="1">
              <a:off x="2342650" y="4192768"/>
              <a:ext cx="612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2" name="文字方塊 121"/>
                <p:cNvSpPr txBox="1"/>
                <p:nvPr/>
              </p:nvSpPr>
              <p:spPr>
                <a:xfrm>
                  <a:off x="1946564" y="4066309"/>
                  <a:ext cx="405945" cy="2987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zh-TW" altLang="en-US" sz="1200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TW" sz="1200" b="0" i="1" smtClean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oMath>
                    </m:oMathPara>
                  </a14:m>
                  <a:endParaRPr lang="zh-TW" altLang="en-US" sz="1200" dirty="0"/>
                </a:p>
              </p:txBody>
            </p:sp>
          </mc:Choice>
          <mc:Fallback xmlns="">
            <p:sp>
              <p:nvSpPr>
                <p:cNvPr id="119" name="文字方塊 1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46564" y="4066309"/>
                  <a:ext cx="405945" cy="298736"/>
                </a:xfrm>
                <a:prstGeom prst="rect">
                  <a:avLst/>
                </a:prstGeom>
                <a:blipFill rotWithShape="1">
                  <a:blip r:embed="rId3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31" name="矩形 130"/>
          <p:cNvSpPr/>
          <p:nvPr/>
        </p:nvSpPr>
        <p:spPr>
          <a:xfrm>
            <a:off x="95470" y="152942"/>
            <a:ext cx="46859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Control Loop of the Inverter Part 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779502" y="1015484"/>
            <a:ext cx="17125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Current Loop</a:t>
            </a:r>
            <a:endParaRPr lang="zh-TW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751985" y="3571359"/>
            <a:ext cx="16358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Voltage Loop</a:t>
            </a:r>
            <a:endParaRPr lang="zh-TW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" name="矩形 133"/>
              <p:cNvSpPr/>
              <p:nvPr/>
            </p:nvSpPr>
            <p:spPr>
              <a:xfrm>
                <a:off x="6423587" y="804483"/>
                <a:ext cx="2374688" cy="8729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𝐶</m:t>
                              </m:r>
                            </m:sub>
                          </m:sSub>
                        </m:num>
                        <m:den>
                          <m:sSubSup>
                            <m:sSubSup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𝐶</m:t>
                              </m:r>
                            </m:sub>
                            <m:sup>
                              <m:r>
                                <a:rPr lang="en-US" altLang="zh-TW" sz="1400" i="1">
                                  <a:latin typeface="Cambria Math"/>
                                </a:rPr>
                                <m:t>∗</m:t>
                              </m:r>
                            </m:sup>
                          </m:sSubSup>
                        </m:den>
                      </m:f>
                      <m:r>
                        <a:rPr lang="en-US" altLang="zh-TW" sz="14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zh-TW" altLang="zh-TW" sz="14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i="1">
                                      <a:latin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altLang="zh-TW" sz="1400" i="1">
                                      <a:latin typeface="Cambria Math"/>
                                    </a:rPr>
                                    <m:t>𝑝𝑤𝑚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zh-TW" altLang="zh-TW" sz="14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i="1">
                                      <a:latin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altLang="zh-TW" sz="1400" i="1">
                                      <a:latin typeface="Cambria Math"/>
                                    </a:rPr>
                                    <m:t>𝑠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zh-TW" altLang="zh-TW" sz="14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i="1">
                                      <a:latin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altLang="zh-TW" sz="14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altLang="zh-TW" sz="1400" i="1">
                                  <a:latin typeface="Cambria Math"/>
                                </a:rPr>
                                <m:t>𝐿</m:t>
                              </m:r>
                            </m:den>
                          </m:f>
                        </m:num>
                        <m:den>
                          <m:r>
                            <a:rPr lang="en-US" altLang="zh-TW" sz="1400" i="1">
                              <a:latin typeface="Cambria Math"/>
                            </a:rPr>
                            <m:t>𝑠</m:t>
                          </m:r>
                          <m:r>
                            <a:rPr lang="en-US" altLang="zh-TW" sz="1400" i="1">
                              <a:latin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zh-TW" altLang="zh-TW" sz="14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i="1">
                                      <a:latin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altLang="zh-TW" sz="1400" i="1">
                                      <a:latin typeface="Cambria Math"/>
                                    </a:rPr>
                                    <m:t>𝑝𝑤𝑚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zh-TW" altLang="zh-TW" sz="14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i="1">
                                      <a:latin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altLang="zh-TW" sz="1400" i="1">
                                      <a:latin typeface="Cambria Math"/>
                                    </a:rPr>
                                    <m:t>𝑠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zh-TW" altLang="zh-TW" sz="14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400" i="1">
                                      <a:latin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altLang="zh-TW" sz="14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altLang="zh-TW" sz="1400" i="1">
                                  <a:latin typeface="Cambria Math"/>
                                </a:rPr>
                                <m:t>𝐿</m:t>
                              </m:r>
                            </m:den>
                          </m:f>
                        </m:den>
                      </m:f>
                      <m:r>
                        <a:rPr lang="en-US" altLang="zh-TW" sz="14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𝐼𝐼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400" i="1">
                              <a:latin typeface="Cambria Math"/>
                            </a:rPr>
                            <m:t>𝑠</m:t>
                          </m:r>
                          <m:r>
                            <a:rPr lang="en-US" altLang="zh-TW" sz="1400" i="1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𝐼𝐼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134" name="矩形 1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3587" y="804483"/>
                <a:ext cx="2374688" cy="872931"/>
              </a:xfrm>
              <a:prstGeom prst="rect">
                <a:avLst/>
              </a:prstGeom>
              <a:blipFill rotWithShape="1">
                <a:blip r:embed="rId3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5" name="矩形 134"/>
              <p:cNvSpPr/>
              <p:nvPr/>
            </p:nvSpPr>
            <p:spPr>
              <a:xfrm>
                <a:off x="6801878" y="1963024"/>
                <a:ext cx="1402627" cy="5080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i="1">
                              <a:latin typeface="Cambria Math"/>
                            </a:rPr>
                            <m:t>𝑢</m:t>
                          </m:r>
                        </m:e>
                        <m:sub>
                          <m:r>
                            <a:rPr lang="en-US" altLang="zh-TW" sz="1400" i="1">
                              <a:latin typeface="Cambria Math"/>
                            </a:rPr>
                            <m:t>𝐼𝐼</m:t>
                          </m:r>
                        </m:sub>
                      </m:sSub>
                      <m:r>
                        <a:rPr lang="en-US" altLang="zh-TW" sz="14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TW" altLang="zh-TW" sz="14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𝑝𝑤𝑚</m:t>
                              </m:r>
                            </m:sub>
                          </m:sSub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  <m:sSub>
                            <m:sSubPr>
                              <m:ctrlPr>
                                <a:rPr lang="zh-TW" altLang="zh-TW" sz="14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i="1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altLang="zh-TW" sz="14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400" i="1">
                              <a:latin typeface="Cambria Math"/>
                            </a:rPr>
                            <m:t>𝐿</m:t>
                          </m:r>
                        </m:den>
                      </m:f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135" name="矩形 1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1878" y="1963024"/>
                <a:ext cx="1402627" cy="508088"/>
              </a:xfrm>
              <a:prstGeom prst="rect">
                <a:avLst/>
              </a:prstGeom>
              <a:blipFill rotWithShape="1">
                <a:blip r:embed="rId34"/>
                <a:stretch>
                  <a:fillRect b="-120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" name="矩形 135"/>
          <p:cNvSpPr/>
          <p:nvPr/>
        </p:nvSpPr>
        <p:spPr>
          <a:xfrm>
            <a:off x="1895474" y="2858185"/>
            <a:ext cx="59531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b="1" i="1" dirty="0" err="1" smtClean="0">
                <a:solidFill>
                  <a:srgbClr val="0099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u</a:t>
            </a:r>
            <a:r>
              <a:rPr lang="en-US" altLang="zh-TW" b="1" i="1" baseline="-25000" dirty="0" err="1" smtClean="0">
                <a:solidFill>
                  <a:srgbClr val="0099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II</a:t>
            </a:r>
            <a:r>
              <a:rPr lang="en-US" altLang="zh-TW" b="1" dirty="0">
                <a:solidFill>
                  <a:srgbClr val="0099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b="1" dirty="0" smtClean="0">
                <a:solidFill>
                  <a:srgbClr val="0099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is equivalent to the bandwidth of the current loop, it is usually designed to be 1/8~1/10 of the switching frequency</a:t>
            </a:r>
            <a:endParaRPr lang="zh-TW" altLang="en-US" b="1" dirty="0">
              <a:solidFill>
                <a:srgbClr val="0099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8" name="矩形 137"/>
              <p:cNvSpPr/>
              <p:nvPr/>
            </p:nvSpPr>
            <p:spPr>
              <a:xfrm>
                <a:off x="4455503" y="706762"/>
                <a:ext cx="1917128" cy="408638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TW" sz="1400" i="1">
                        <a:latin typeface="Cambria Math"/>
                      </a:rPr>
                      <m:t>𝐿</m:t>
                    </m:r>
                    <m:f>
                      <m:fPr>
                        <m:ctrlPr>
                          <a:rPr lang="zh-TW" altLang="zh-TW" sz="1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TW" sz="1400" i="1">
                            <a:latin typeface="Cambria Math"/>
                          </a:rPr>
                          <m:t>𝑑</m:t>
                        </m:r>
                        <m:sSub>
                          <m:sSubPr>
                            <m:ctrlPr>
                              <a:rPr lang="zh-TW" altLang="zh-TW" sz="1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400" i="1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TW" sz="1400" i="1">
                                <a:latin typeface="Cambria Math"/>
                              </a:rPr>
                              <m:t>𝐶</m:t>
                            </m:r>
                          </m:sub>
                        </m:sSub>
                      </m:num>
                      <m:den>
                        <m:r>
                          <a:rPr lang="en-US" altLang="zh-TW" sz="1400" i="1">
                            <a:latin typeface="Cambria Math"/>
                          </a:rPr>
                          <m:t>𝑑𝑡</m:t>
                        </m:r>
                      </m:den>
                    </m:f>
                    <m:r>
                      <a:rPr lang="en-US" altLang="zh-TW" sz="14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TW" altLang="zh-TW" sz="1400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TW" altLang="zh-TW" sz="1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400" i="1">
                                <a:latin typeface="Cambria Math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TW" sz="1400" i="1">
                                <a:latin typeface="Cambria Math"/>
                              </a:rPr>
                              <m:t>𝑝𝑤𝑚</m:t>
                            </m:r>
                          </m:sub>
                        </m:sSub>
                        <m:r>
                          <a:rPr lang="en-US" altLang="zh-TW" sz="1400" i="1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altLang="zh-TW" sz="1400" i="1">
                            <a:latin typeface="Cambria Math"/>
                          </a:rPr>
                          <m:t>𝑐𝑜𝑛𝐶</m:t>
                        </m:r>
                      </m:sub>
                    </m:sSub>
                    <m:r>
                      <a:rPr lang="en-US" altLang="zh-TW" sz="1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zh-TW" altLang="zh-TW" sz="14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TW" altLang="zh-TW" sz="1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400" i="1">
                                <a:latin typeface="Cambria Math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TW" sz="1400" i="1">
                                <a:latin typeface="Cambria Math"/>
                              </a:rPr>
                              <m:t>𝑜</m:t>
                            </m:r>
                          </m:sub>
                        </m:sSub>
                      </m:num>
                      <m:den>
                        <m:r>
                          <a:rPr lang="en-US" altLang="zh-TW" sz="1400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TW" sz="1400" dirty="0"/>
                  <a:t> </a:t>
                </a:r>
                <a:endParaRPr lang="zh-TW" altLang="en-US" sz="1400" dirty="0"/>
              </a:p>
            </p:txBody>
          </p:sp>
        </mc:Choice>
        <mc:Fallback>
          <p:sp>
            <p:nvSpPr>
              <p:cNvPr id="138" name="矩形 1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5503" y="706762"/>
                <a:ext cx="1917128" cy="408638"/>
              </a:xfrm>
              <a:prstGeom prst="rect">
                <a:avLst/>
              </a:prstGeom>
              <a:blipFill rotWithShape="1">
                <a:blip r:embed="rId35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" name="文字方塊 138"/>
          <p:cNvSpPr txBox="1"/>
          <p:nvPr/>
        </p:nvSpPr>
        <p:spPr>
          <a:xfrm>
            <a:off x="965201" y="5977467"/>
            <a:ext cx="6688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achieving precise voltage regulation, a RMS loop is added to generate the voltage command of voltage loop</a:t>
            </a:r>
            <a:endParaRPr lang="zh-TW" altLang="en-US" b="1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800099"/>
            <a:ext cx="8896350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113</a:t>
            </a:fld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247650" y="152400"/>
            <a:ext cx="24673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PSIM</a:t>
            </a:r>
            <a:r>
              <a:rPr lang="zh-TW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7899" y="5730359"/>
            <a:ext cx="18221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3-arm-REC-INV-1</a:t>
            </a:r>
            <a:endParaRPr lang="zh-TW" alt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844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114</a:t>
            </a:fld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457200" y="521759"/>
            <a:ext cx="2536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Simulation Result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1117599"/>
            <a:ext cx="9118600" cy="51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456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115</a:t>
            </a:fld>
            <a:endParaRPr lang="zh-TW" altLang="en-US"/>
          </a:p>
        </p:txBody>
      </p:sp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01" y="104775"/>
            <a:ext cx="8779599" cy="6543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1238250" y="5867400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Lab6</a:t>
            </a:r>
            <a:endParaRPr lang="zh-TW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548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Control 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endParaRPr lang="zh-TW" altLang="en-US" sz="2400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5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116</a:t>
            </a:fld>
            <a:endParaRPr lang="zh-TW" altLang="en-US"/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0125"/>
            <a:ext cx="9020175" cy="543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390525" y="152400"/>
            <a:ext cx="2656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90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1A17E-34F3-4521-AD93-393A3BA7D5EF}" type="slidenum">
              <a:rPr lang="zh-TW" altLang="en-US" smtClean="0"/>
              <a:t>117</a:t>
            </a:fld>
            <a:endParaRPr lang="zh-TW" altLang="en-US"/>
          </a:p>
        </p:txBody>
      </p:sp>
      <p:grpSp>
        <p:nvGrpSpPr>
          <p:cNvPr id="11" name="群組 10"/>
          <p:cNvGrpSpPr/>
          <p:nvPr/>
        </p:nvGrpSpPr>
        <p:grpSpPr>
          <a:xfrm>
            <a:off x="1192585" y="1253902"/>
            <a:ext cx="6216691" cy="4176464"/>
            <a:chOff x="611560" y="1196752"/>
            <a:chExt cx="6216691" cy="4176464"/>
          </a:xfrm>
        </p:grpSpPr>
        <p:pic>
          <p:nvPicPr>
            <p:cNvPr id="3" name="圖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9632" y="1196752"/>
              <a:ext cx="5568619" cy="4176464"/>
            </a:xfrm>
            <a:prstGeom prst="rect">
              <a:avLst/>
            </a:prstGeom>
          </p:spPr>
        </p:pic>
        <p:sp>
          <p:nvSpPr>
            <p:cNvPr id="4" name="文字方塊 3"/>
            <p:cNvSpPr txBox="1"/>
            <p:nvPr/>
          </p:nvSpPr>
          <p:spPr>
            <a:xfrm>
              <a:off x="611560" y="2132856"/>
              <a:ext cx="53572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6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en-US" altLang="zh-TW" sz="16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I</a:t>
              </a:r>
              <a:r>
                <a:rPr lang="en-US" altLang="zh-TW" sz="16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zh-TW" altLang="en-US" sz="16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611560" y="3861048"/>
              <a:ext cx="54502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6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16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I</a:t>
              </a:r>
              <a:r>
                <a:rPr lang="en-US" altLang="zh-TW" sz="16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zh-TW" altLang="en-US" sz="16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699792" y="1484784"/>
              <a:ext cx="340158" cy="307777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>
              <a:spAutoFit/>
            </a:bodyPr>
            <a:lstStyle/>
            <a:p>
              <a:r>
                <a:rPr lang="en-US" altLang="zh-TW" sz="1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4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zh-TW" altLang="en-US" sz="1400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3707904" y="2348880"/>
              <a:ext cx="290464" cy="307777"/>
            </a:xfrm>
            <a:prstGeom prst="rect">
              <a:avLst/>
            </a:prstGeom>
            <a:solidFill>
              <a:srgbClr val="CC66FF"/>
            </a:solidFill>
          </p:spPr>
          <p:txBody>
            <a:bodyPr wrap="none">
              <a:spAutoFit/>
            </a:bodyPr>
            <a:lstStyle/>
            <a:p>
              <a:r>
                <a:rPr lang="en-US" altLang="zh-TW" sz="1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zh-TW" altLang="en-US" sz="1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427984" y="3356992"/>
              <a:ext cx="333105" cy="307777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en-US" altLang="zh-TW" sz="1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4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zh-TW" altLang="en-US" sz="1400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5004048" y="4005064"/>
              <a:ext cx="303288" cy="307777"/>
            </a:xfrm>
            <a:prstGeom prst="rect">
              <a:avLst/>
            </a:prstGeom>
            <a:solidFill>
              <a:srgbClr val="92D050"/>
            </a:solidFill>
          </p:spPr>
          <p:txBody>
            <a:bodyPr wrap="none">
              <a:spAutoFit/>
            </a:bodyPr>
            <a:lstStyle/>
            <a:p>
              <a:r>
                <a:rPr lang="en-US" altLang="zh-TW" sz="1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4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zh-TW" altLang="en-US" sz="1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文字方塊 11"/>
          <p:cNvSpPr txBox="1"/>
          <p:nvPr/>
        </p:nvSpPr>
        <p:spPr>
          <a:xfrm>
            <a:off x="498475" y="404283"/>
            <a:ext cx="78388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Measure Waveform from Test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Points (150W resistive load)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11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1A17E-34F3-4521-AD93-393A3BA7D5EF}" type="slidenum">
              <a:rPr lang="zh-TW" altLang="en-US" smtClean="0"/>
              <a:t>118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123603"/>
            <a:ext cx="6144683" cy="4608512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611560" y="2275731"/>
            <a:ext cx="5357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16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TW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</a:t>
            </a:r>
            <a:r>
              <a:rPr lang="en-US" altLang="zh-TW" sz="16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zh-TW" altLang="en-US" sz="16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611560" y="4003923"/>
            <a:ext cx="5450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16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</a:t>
            </a:r>
            <a:r>
              <a:rPr lang="en-US" altLang="zh-TW" sz="16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zh-TW" altLang="en-US" sz="16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55776" y="1627659"/>
            <a:ext cx="340158" cy="30777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altLang="zh-TW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1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zh-TW" altLang="en-US" sz="1400" dirty="0"/>
          </a:p>
        </p:txBody>
      </p:sp>
      <p:sp>
        <p:nvSpPr>
          <p:cNvPr id="7" name="矩形 6"/>
          <p:cNvSpPr/>
          <p:nvPr/>
        </p:nvSpPr>
        <p:spPr>
          <a:xfrm>
            <a:off x="3779912" y="2347739"/>
            <a:ext cx="290464" cy="307777"/>
          </a:xfrm>
          <a:prstGeom prst="rect">
            <a:avLst/>
          </a:prstGeom>
          <a:solidFill>
            <a:srgbClr val="CC66FF"/>
          </a:solidFill>
        </p:spPr>
        <p:txBody>
          <a:bodyPr wrap="none">
            <a:spAutoFit/>
          </a:bodyPr>
          <a:lstStyle/>
          <a:p>
            <a:r>
              <a:rPr lang="en-US" altLang="zh-TW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1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zh-TW" altLang="en-US" sz="14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2000" y="3355851"/>
            <a:ext cx="333105" cy="30777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TW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1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zh-TW" altLang="en-US" sz="1400" dirty="0"/>
          </a:p>
        </p:txBody>
      </p:sp>
      <p:sp>
        <p:nvSpPr>
          <p:cNvPr id="9" name="矩形 8"/>
          <p:cNvSpPr/>
          <p:nvPr/>
        </p:nvSpPr>
        <p:spPr>
          <a:xfrm>
            <a:off x="5292080" y="4291955"/>
            <a:ext cx="303288" cy="307777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altLang="zh-TW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1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zh-TW" altLang="en-US" sz="14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498475" y="404283"/>
            <a:ext cx="78548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Measure Waveform from Test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Points (100W rectified load)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60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1A17E-34F3-4521-AD93-393A3BA7D5EF}" type="slidenum">
              <a:rPr lang="zh-TW" altLang="en-US" smtClean="0"/>
              <a:t>119</a:t>
            </a:fld>
            <a:endParaRPr lang="zh-TW" altLang="en-US"/>
          </a:p>
        </p:txBody>
      </p:sp>
      <p:grpSp>
        <p:nvGrpSpPr>
          <p:cNvPr id="13" name="群組 12"/>
          <p:cNvGrpSpPr/>
          <p:nvPr/>
        </p:nvGrpSpPr>
        <p:grpSpPr>
          <a:xfrm>
            <a:off x="2215927" y="605830"/>
            <a:ext cx="3744416" cy="6098624"/>
            <a:chOff x="2339752" y="548680"/>
            <a:chExt cx="3744416" cy="6098624"/>
          </a:xfrm>
        </p:grpSpPr>
        <p:grpSp>
          <p:nvGrpSpPr>
            <p:cNvPr id="4" name="群組 3"/>
            <p:cNvGrpSpPr/>
            <p:nvPr/>
          </p:nvGrpSpPr>
          <p:grpSpPr>
            <a:xfrm>
              <a:off x="2339752" y="548680"/>
              <a:ext cx="3744416" cy="6098624"/>
              <a:chOff x="2339752" y="-5328"/>
              <a:chExt cx="4032448" cy="6674688"/>
            </a:xfrm>
          </p:grpSpPr>
          <p:pic>
            <p:nvPicPr>
              <p:cNvPr id="23554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39752" y="2204864"/>
                <a:ext cx="4032448" cy="22267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39752" y="4437112"/>
                <a:ext cx="4032448" cy="2232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55" name="Picture 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39752" y="-5328"/>
                <a:ext cx="4032448" cy="2232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" name="文字方塊 4"/>
            <p:cNvSpPr txBox="1"/>
            <p:nvPr/>
          </p:nvSpPr>
          <p:spPr>
            <a:xfrm>
              <a:off x="4932040" y="692696"/>
              <a:ext cx="3193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4341242" y="817662"/>
              <a:ext cx="2760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" name="直線單箭頭接點 6"/>
            <p:cNvCxnSpPr>
              <a:stCxn id="8" idx="3"/>
            </p:cNvCxnSpPr>
            <p:nvPr/>
          </p:nvCxnSpPr>
          <p:spPr>
            <a:xfrm>
              <a:off x="4617280" y="956162"/>
              <a:ext cx="335720" cy="3443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字方塊 13"/>
            <p:cNvSpPr txBox="1"/>
            <p:nvPr/>
          </p:nvSpPr>
          <p:spPr>
            <a:xfrm>
              <a:off x="5128890" y="933996"/>
              <a:ext cx="3754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dc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文字方塊 14"/>
            <p:cNvSpPr txBox="1"/>
            <p:nvPr/>
          </p:nvSpPr>
          <p:spPr>
            <a:xfrm>
              <a:off x="5243190" y="2959646"/>
              <a:ext cx="3754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dc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文字方塊 16"/>
            <p:cNvSpPr txBox="1"/>
            <p:nvPr/>
          </p:nvSpPr>
          <p:spPr>
            <a:xfrm>
              <a:off x="4531742" y="2830612"/>
              <a:ext cx="2872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文字方塊 17"/>
            <p:cNvSpPr txBox="1"/>
            <p:nvPr/>
          </p:nvSpPr>
          <p:spPr>
            <a:xfrm>
              <a:off x="4715892" y="2824262"/>
              <a:ext cx="3321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oc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文字方塊 18"/>
            <p:cNvSpPr txBox="1"/>
            <p:nvPr/>
          </p:nvSpPr>
          <p:spPr>
            <a:xfrm>
              <a:off x="4919340" y="4890046"/>
              <a:ext cx="4673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orms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文字方塊 19"/>
            <p:cNvSpPr txBox="1"/>
            <p:nvPr/>
          </p:nvSpPr>
          <p:spPr>
            <a:xfrm>
              <a:off x="4328542" y="4862612"/>
              <a:ext cx="3134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文字方塊 20"/>
            <p:cNvSpPr txBox="1"/>
            <p:nvPr/>
          </p:nvSpPr>
          <p:spPr>
            <a:xfrm>
              <a:off x="4506342" y="4722912"/>
              <a:ext cx="358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oc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文字方塊 21"/>
          <p:cNvSpPr txBox="1"/>
          <p:nvPr/>
        </p:nvSpPr>
        <p:spPr>
          <a:xfrm>
            <a:off x="320675" y="74083"/>
            <a:ext cx="72667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Measure Waveform from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RS232 (150W resistive load)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82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7763" y="1399032"/>
            <a:ext cx="1259069" cy="1908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3774" y="1879092"/>
            <a:ext cx="1113282" cy="954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35958" y="1933956"/>
            <a:ext cx="1113282" cy="954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25846" y="1933956"/>
            <a:ext cx="1113282" cy="954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5169" y="1981961"/>
            <a:ext cx="795201" cy="79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32204" y="3872484"/>
            <a:ext cx="954242" cy="954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84932" y="3881628"/>
            <a:ext cx="954242" cy="954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09110" y="3707891"/>
            <a:ext cx="1113282" cy="1590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90438" y="4009644"/>
            <a:ext cx="1113282" cy="954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字方塊 10"/>
          <p:cNvSpPr txBox="1"/>
          <p:nvPr/>
        </p:nvSpPr>
        <p:spPr>
          <a:xfrm>
            <a:off x="411480" y="301752"/>
            <a:ext cx="58087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Elements</a:t>
            </a:r>
            <a:r>
              <a:rPr lang="zh-TW" altLang="en-US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for TI F28335 Target</a:t>
            </a:r>
            <a:endParaRPr lang="zh-TW" altLang="en-US" sz="24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557784" y="923544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zh-TW" alt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PWM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7905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1A17E-34F3-4521-AD93-393A3BA7D5EF}" type="slidenum">
              <a:rPr lang="zh-TW" altLang="en-US" smtClean="0"/>
              <a:t>120</a:t>
            </a:fld>
            <a:endParaRPr lang="zh-TW" altLang="en-US"/>
          </a:p>
        </p:txBody>
      </p:sp>
      <p:grpSp>
        <p:nvGrpSpPr>
          <p:cNvPr id="6" name="群組 5"/>
          <p:cNvGrpSpPr/>
          <p:nvPr/>
        </p:nvGrpSpPr>
        <p:grpSpPr>
          <a:xfrm>
            <a:off x="2145772" y="652463"/>
            <a:ext cx="3751261" cy="6078536"/>
            <a:chOff x="2260072" y="366713"/>
            <a:chExt cx="3751261" cy="6078536"/>
          </a:xfrm>
        </p:grpSpPr>
        <p:grpSp>
          <p:nvGrpSpPr>
            <p:cNvPr id="5" name="群組 4"/>
            <p:cNvGrpSpPr/>
            <p:nvPr/>
          </p:nvGrpSpPr>
          <p:grpSpPr>
            <a:xfrm>
              <a:off x="2260072" y="366713"/>
              <a:ext cx="3751261" cy="6078536"/>
              <a:chOff x="2116139" y="138114"/>
              <a:chExt cx="3751261" cy="6078536"/>
            </a:xfrm>
          </p:grpSpPr>
          <p:grpSp>
            <p:nvGrpSpPr>
              <p:cNvPr id="3" name="群組 2"/>
              <p:cNvGrpSpPr/>
              <p:nvPr/>
            </p:nvGrpSpPr>
            <p:grpSpPr>
              <a:xfrm>
                <a:off x="2116139" y="138114"/>
                <a:ext cx="3751261" cy="4078286"/>
                <a:chOff x="2116139" y="138114"/>
                <a:chExt cx="3751261" cy="4078286"/>
              </a:xfrm>
            </p:grpSpPr>
            <p:pic>
              <p:nvPicPr>
                <p:cNvPr id="24579" name="Picture 3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127250" y="2157414"/>
                  <a:ext cx="3736819" cy="20589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" name="Picture 4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116139" y="138114"/>
                  <a:ext cx="3751261" cy="203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24581" name="Picture 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41539" y="4205289"/>
                <a:ext cx="3719511" cy="2011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1" name="文字方塊 10"/>
            <p:cNvSpPr txBox="1"/>
            <p:nvPr/>
          </p:nvSpPr>
          <p:spPr>
            <a:xfrm>
              <a:off x="4911258" y="450241"/>
              <a:ext cx="3193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文字方塊 11"/>
            <p:cNvSpPr txBox="1"/>
            <p:nvPr/>
          </p:nvSpPr>
          <p:spPr>
            <a:xfrm>
              <a:off x="4583696" y="637553"/>
              <a:ext cx="2760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" name="直線單箭頭接點 12"/>
            <p:cNvCxnSpPr/>
            <p:nvPr/>
          </p:nvCxnSpPr>
          <p:spPr>
            <a:xfrm>
              <a:off x="4838952" y="859181"/>
              <a:ext cx="335720" cy="3443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字方塊 13"/>
            <p:cNvSpPr txBox="1"/>
            <p:nvPr/>
          </p:nvSpPr>
          <p:spPr>
            <a:xfrm>
              <a:off x="5385199" y="740032"/>
              <a:ext cx="3754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dc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4531742" y="2830612"/>
              <a:ext cx="2872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文字方塊 16"/>
            <p:cNvSpPr txBox="1"/>
            <p:nvPr/>
          </p:nvSpPr>
          <p:spPr>
            <a:xfrm>
              <a:off x="4715892" y="2824262"/>
              <a:ext cx="3321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oc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文字方塊 17"/>
            <p:cNvSpPr txBox="1"/>
            <p:nvPr/>
          </p:nvSpPr>
          <p:spPr>
            <a:xfrm>
              <a:off x="5071740" y="4689155"/>
              <a:ext cx="4673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orms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文字方塊 18"/>
            <p:cNvSpPr txBox="1"/>
            <p:nvPr/>
          </p:nvSpPr>
          <p:spPr>
            <a:xfrm>
              <a:off x="4751105" y="4537030"/>
              <a:ext cx="3134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文字方塊 19"/>
            <p:cNvSpPr txBox="1"/>
            <p:nvPr/>
          </p:nvSpPr>
          <p:spPr>
            <a:xfrm>
              <a:off x="4527123" y="4646712"/>
              <a:ext cx="358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oc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文字方塊 20"/>
          <p:cNvSpPr txBox="1"/>
          <p:nvPr/>
        </p:nvSpPr>
        <p:spPr>
          <a:xfrm>
            <a:off x="405341" y="184150"/>
            <a:ext cx="7282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Measure Waveform from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RS232 (100W rectified load)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77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121</a:t>
            </a:fld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6350" y="4965712"/>
            <a:ext cx="91440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TW" sz="4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charset="0"/>
              </a:rPr>
              <a:t>Thank you for your attention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5588" y="1409700"/>
            <a:ext cx="58959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5536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7350" y="457200"/>
            <a:ext cx="104013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209" y="822959"/>
            <a:ext cx="1027748" cy="178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84798" y="822960"/>
            <a:ext cx="1040130" cy="1783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55698" y="3714941"/>
            <a:ext cx="742950" cy="730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37610" y="3739896"/>
            <a:ext cx="742950" cy="59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59693" y="3739896"/>
            <a:ext cx="730568" cy="59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78324" y="4777931"/>
            <a:ext cx="891540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73952" y="4700207"/>
            <a:ext cx="1188720" cy="1473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007108" y="5138928"/>
            <a:ext cx="891540" cy="59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305556" y="5157216"/>
            <a:ext cx="891540" cy="59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字方塊 11"/>
          <p:cNvSpPr txBox="1"/>
          <p:nvPr/>
        </p:nvSpPr>
        <p:spPr>
          <a:xfrm>
            <a:off x="228600" y="274320"/>
            <a:ext cx="1871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 A/D Converter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3502152" y="475488"/>
            <a:ext cx="1473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 Digital I/O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685800" y="3584448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 SCI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804672" y="4956048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 SPI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5294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3714" y="578549"/>
            <a:ext cx="902970" cy="887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1356" y="576263"/>
            <a:ext cx="1083564" cy="106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694" y="1792224"/>
            <a:ext cx="1264158" cy="144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27932" y="2016252"/>
            <a:ext cx="1083564" cy="1083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3278" y="1961388"/>
            <a:ext cx="1264158" cy="1083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40714" y="3897821"/>
            <a:ext cx="902970" cy="887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1428" y="3929634"/>
            <a:ext cx="1083564" cy="902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字方塊 8"/>
          <p:cNvSpPr txBox="1"/>
          <p:nvPr/>
        </p:nvSpPr>
        <p:spPr>
          <a:xfrm>
            <a:off x="704088" y="384048"/>
            <a:ext cx="1232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 Capture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621792" y="1719072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 Encoder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576072" y="3401568"/>
            <a:ext cx="22942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 DSP Configuration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34918" y="3604251"/>
            <a:ext cx="4731258" cy="3253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文字方塊 13"/>
          <p:cNvSpPr txBox="1"/>
          <p:nvPr/>
        </p:nvSpPr>
        <p:spPr>
          <a:xfrm>
            <a:off x="591312" y="5666232"/>
            <a:ext cx="2950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zh-TW" b="1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PSIM</a:t>
            </a:r>
            <a:r>
              <a:rPr lang="zh-TW" altLang="en-US" b="1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zh-TW" b="1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Simulation Control</a:t>
            </a:r>
            <a:endParaRPr lang="zh-TW" altLang="en-US" b="1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405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8567" y="347134"/>
            <a:ext cx="4127500" cy="6262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15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516465" y="296332"/>
            <a:ext cx="2996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Experimental System</a:t>
            </a:r>
            <a:endParaRPr lang="zh-TW" altLang="en-US" sz="24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1473200" y="1769534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PEK-130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5935134" y="245534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PTS-1000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1" y="2713620"/>
            <a:ext cx="4038600" cy="2272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13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459928" y="170731"/>
            <a:ext cx="5735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PEK-130 Main </a:t>
            </a:r>
            <a:r>
              <a:rPr lang="en-US" altLang="zh-TW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Harware</a:t>
            </a:r>
            <a:r>
              <a:rPr lang="en-US" altLang="zh-TW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Circuit</a:t>
            </a:r>
            <a:endParaRPr lang="zh-TW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78" y="845119"/>
            <a:ext cx="7866744" cy="5408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837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" y="594361"/>
            <a:ext cx="7627620" cy="576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17</a:t>
            </a:fld>
            <a:endParaRPr lang="zh-TW" altLang="en-US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395394" y="129540"/>
            <a:ext cx="25218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F28335</a:t>
            </a:r>
            <a:r>
              <a:rPr lang="zh-TW" altLang="en-US" sz="20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控制板</a:t>
            </a:r>
            <a:r>
              <a:rPr lang="zh-TW" altLang="zh-TW" sz="20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電路圖</a:t>
            </a:r>
            <a:endParaRPr lang="zh-TW" altLang="en-US" sz="20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87534" y="0"/>
            <a:ext cx="28701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zh-TW" altLang="en-US" sz="16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由雙輸出穩壓</a:t>
            </a:r>
            <a:r>
              <a:rPr lang="en-US" altLang="zh-TW" sz="16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IC (</a:t>
            </a:r>
            <a:r>
              <a:rPr lang="en-US" altLang="zh-TW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TPS767-D301)</a:t>
            </a:r>
            <a:r>
              <a:rPr lang="zh-TW" altLang="en-US" sz="16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提供</a:t>
            </a:r>
            <a:r>
              <a:rPr lang="en-US" altLang="zh-TW" sz="16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3.3V</a:t>
            </a:r>
            <a:r>
              <a:rPr lang="zh-TW" altLang="en-US" sz="16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與</a:t>
            </a:r>
            <a:r>
              <a:rPr lang="en-US" altLang="zh-TW" sz="16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1.8V</a:t>
            </a:r>
          </a:p>
          <a:p>
            <a:pPr marL="342900" indent="-342900">
              <a:buFont typeface="Wingdings" pitchFamily="2" charset="2"/>
              <a:buChar char="l"/>
            </a:pPr>
            <a:r>
              <a:rPr lang="zh-TW" altLang="en-US" sz="16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信號經過二極體箝位電路以確保進入</a:t>
            </a:r>
            <a:r>
              <a:rPr lang="en-US" altLang="zh-TW" sz="16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IC</a:t>
            </a:r>
            <a:r>
              <a:rPr lang="zh-TW" altLang="en-US" sz="16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之電壓都在</a:t>
            </a:r>
            <a:r>
              <a:rPr lang="en-US" altLang="zh-TW" sz="16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0~3V</a:t>
            </a:r>
            <a:r>
              <a:rPr lang="zh-TW" altLang="en-US" sz="16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之間避免損壞</a:t>
            </a:r>
            <a:r>
              <a:rPr lang="en-US" altLang="zh-TW" sz="16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DSP</a:t>
            </a:r>
          </a:p>
          <a:p>
            <a:pPr marL="342900" indent="-342900">
              <a:buFont typeface="Wingdings" pitchFamily="2" charset="2"/>
              <a:buChar char="l"/>
            </a:pPr>
            <a:r>
              <a:rPr lang="zh-TW" altLang="en-US" sz="16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透過隔離的</a:t>
            </a:r>
            <a:r>
              <a:rPr lang="en-US" altLang="zh-TW" sz="16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RS232</a:t>
            </a:r>
            <a:r>
              <a:rPr lang="zh-TW" altLang="en-US" sz="16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通信介面</a:t>
            </a:r>
            <a:r>
              <a:rPr lang="en-US" altLang="zh-TW" sz="16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,</a:t>
            </a:r>
            <a:r>
              <a:rPr lang="zh-TW" altLang="en-US" sz="16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在實驗中可即時將</a:t>
            </a:r>
            <a:r>
              <a:rPr lang="en-US" altLang="zh-TW" sz="16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DSP</a:t>
            </a:r>
            <a:r>
              <a:rPr lang="zh-TW" altLang="en-US" sz="16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內部信號傳回</a:t>
            </a:r>
            <a:r>
              <a:rPr lang="en-US" altLang="zh-TW" sz="16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PSIM</a:t>
            </a:r>
            <a:r>
              <a:rPr lang="zh-TW" altLang="en-US" sz="16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中的示波器觀測。</a:t>
            </a:r>
            <a:endParaRPr lang="zh-TW" altLang="en-US" sz="1600" b="1" dirty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4003964" y="2722418"/>
            <a:ext cx="29065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ADM3251(Isolated</a:t>
            </a:r>
            <a:r>
              <a:rPr lang="en-US" altLang="zh-TW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Single-Channel</a:t>
            </a:r>
          </a:p>
          <a:p>
            <a:r>
              <a:rPr lang="en-US" altLang="zh-TW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RS-232 Line </a:t>
            </a:r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Driver/Receiver)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526473" y="2840182"/>
            <a:ext cx="1181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TPS767D301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219200" y="4696691"/>
            <a:ext cx="7425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F28335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18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18</a:t>
            </a:fld>
            <a:endParaRPr lang="zh-TW" altLang="en-US" dirty="0"/>
          </a:p>
        </p:txBody>
      </p:sp>
      <p:sp>
        <p:nvSpPr>
          <p:cNvPr id="153" name="文字方塊 152"/>
          <p:cNvSpPr txBox="1"/>
          <p:nvPr/>
        </p:nvSpPr>
        <p:spPr>
          <a:xfrm>
            <a:off x="104775" y="200025"/>
            <a:ext cx="4159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I/O Configuration of PEK-130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4696" name="群組 114695"/>
          <p:cNvGrpSpPr/>
          <p:nvPr/>
        </p:nvGrpSpPr>
        <p:grpSpPr>
          <a:xfrm>
            <a:off x="451485" y="95250"/>
            <a:ext cx="8480573" cy="6523798"/>
            <a:chOff x="375285" y="0"/>
            <a:chExt cx="8480573" cy="6523798"/>
          </a:xfrm>
        </p:grpSpPr>
        <p:pic>
          <p:nvPicPr>
            <p:cNvPr id="11469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6600" y="706119"/>
              <a:ext cx="7550958" cy="3746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圓角矩形 3"/>
            <p:cNvSpPr/>
            <p:nvPr/>
          </p:nvSpPr>
          <p:spPr>
            <a:xfrm>
              <a:off x="375285" y="1223645"/>
              <a:ext cx="655320" cy="2628900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1144905" y="2877185"/>
              <a:ext cx="5950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330uF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文字方塊 5"/>
            <p:cNvSpPr txBox="1"/>
            <p:nvPr/>
          </p:nvSpPr>
          <p:spPr>
            <a:xfrm>
              <a:off x="394822" y="2309495"/>
              <a:ext cx="6755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DC</a:t>
              </a:r>
            </a:p>
            <a:p>
              <a:pPr algn="ctr"/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Voltage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581025" y="1757045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+</a:t>
              </a:r>
              <a:endParaRPr lang="zh-TW" altLang="en-US" dirty="0"/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596265" y="2831465"/>
              <a:ext cx="2551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-</a:t>
              </a:r>
              <a:endParaRPr lang="zh-TW" altLang="en-US" dirty="0"/>
            </a:p>
          </p:txBody>
        </p:sp>
        <p:sp>
          <p:nvSpPr>
            <p:cNvPr id="9" name="文字方塊 8"/>
            <p:cNvSpPr txBox="1"/>
            <p:nvPr/>
          </p:nvSpPr>
          <p:spPr>
            <a:xfrm>
              <a:off x="426720" y="1440815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VDC+</a:t>
              </a:r>
              <a:endParaRPr lang="zh-TW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400050" y="3410585"/>
              <a:ext cx="5677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VDC-</a:t>
              </a:r>
              <a:endParaRPr lang="zh-TW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文字方塊 10"/>
            <p:cNvSpPr txBox="1"/>
            <p:nvPr/>
          </p:nvSpPr>
          <p:spPr>
            <a:xfrm>
              <a:off x="4543598" y="2185324"/>
              <a:ext cx="51809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0uF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圓角矩形 11"/>
            <p:cNvSpPr/>
            <p:nvPr/>
          </p:nvSpPr>
          <p:spPr>
            <a:xfrm>
              <a:off x="1781175" y="1491211"/>
              <a:ext cx="1760393" cy="2294659"/>
            </a:xfrm>
            <a:prstGeom prst="round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120265" y="4111625"/>
              <a:ext cx="1043940" cy="365760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2139315" y="4140200"/>
              <a:ext cx="10278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Gate Drive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文字方塊 14"/>
            <p:cNvSpPr txBox="1"/>
            <p:nvPr/>
          </p:nvSpPr>
          <p:spPr>
            <a:xfrm>
              <a:off x="1798320" y="2046605"/>
              <a:ext cx="6703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PWM1A</a:t>
              </a:r>
            </a:p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(GPIO0)</a:t>
              </a:r>
              <a:endParaRPr lang="zh-TW" altLang="en-US" sz="1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1758315" y="2808605"/>
              <a:ext cx="6623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PWM1B</a:t>
              </a:r>
            </a:p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(GPIO1)</a:t>
              </a:r>
              <a:endParaRPr lang="zh-TW" altLang="en-US" sz="1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文字方塊 16"/>
            <p:cNvSpPr txBox="1"/>
            <p:nvPr/>
          </p:nvSpPr>
          <p:spPr>
            <a:xfrm>
              <a:off x="2426970" y="2042795"/>
              <a:ext cx="6703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PWM2A</a:t>
              </a:r>
            </a:p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(GPIO2)</a:t>
              </a:r>
              <a:endParaRPr lang="zh-TW" altLang="en-US" sz="1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文字方塊 17"/>
            <p:cNvSpPr txBox="1"/>
            <p:nvPr/>
          </p:nvSpPr>
          <p:spPr>
            <a:xfrm>
              <a:off x="2421255" y="2821940"/>
              <a:ext cx="6623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PWM2B</a:t>
              </a:r>
            </a:p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(GPIO3)</a:t>
              </a:r>
              <a:endParaRPr lang="zh-TW" altLang="en-US" sz="1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向下箭號 18"/>
            <p:cNvSpPr/>
            <p:nvPr/>
          </p:nvSpPr>
          <p:spPr>
            <a:xfrm flipV="1">
              <a:off x="2455545" y="3761105"/>
              <a:ext cx="320040" cy="327660"/>
            </a:xfrm>
            <a:prstGeom prst="down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20" name="直線單箭頭接點 19"/>
            <p:cNvCxnSpPr>
              <a:endCxn id="14" idx="3"/>
            </p:cNvCxnSpPr>
            <p:nvPr/>
          </p:nvCxnSpPr>
          <p:spPr>
            <a:xfrm flipH="1">
              <a:off x="3167160" y="4284980"/>
              <a:ext cx="618076" cy="9109"/>
            </a:xfrm>
            <a:prstGeom prst="straightConnector1">
              <a:avLst/>
            </a:prstGeom>
            <a:ln w="1905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文字方塊 20"/>
            <p:cNvSpPr txBox="1"/>
            <p:nvPr/>
          </p:nvSpPr>
          <p:spPr>
            <a:xfrm>
              <a:off x="3777063" y="4536440"/>
              <a:ext cx="8595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Start/Stop</a:t>
              </a:r>
            </a:p>
            <a:p>
              <a:pPr algn="ctr"/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PWM</a:t>
              </a:r>
              <a:endParaRPr lang="zh-TW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3148965" y="3997325"/>
              <a:ext cx="7328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GPIO49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9" name="群組 28"/>
            <p:cNvGrpSpPr/>
            <p:nvPr/>
          </p:nvGrpSpPr>
          <p:grpSpPr>
            <a:xfrm>
              <a:off x="1045845" y="4420235"/>
              <a:ext cx="434734" cy="307777"/>
              <a:chOff x="4183380" y="1242060"/>
              <a:chExt cx="434734" cy="30777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4213860" y="1280160"/>
                <a:ext cx="327660" cy="266700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1" name="文字方塊 30"/>
              <p:cNvSpPr txBox="1"/>
              <p:nvPr/>
            </p:nvSpPr>
            <p:spPr>
              <a:xfrm>
                <a:off x="4183380" y="1242060"/>
                <a:ext cx="4347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altLang="zh-TW" sz="1400" b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dc</a:t>
                </a:r>
                <a:endParaRPr lang="zh-TW" altLang="en-US" sz="1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2" name="文字方塊 31"/>
            <p:cNvSpPr txBox="1"/>
            <p:nvPr/>
          </p:nvSpPr>
          <p:spPr>
            <a:xfrm>
              <a:off x="1318179" y="2155190"/>
              <a:ext cx="43473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  <a:p>
              <a:pPr algn="ctr"/>
              <a:r>
                <a:rPr lang="en-US" altLang="zh-TW" sz="1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400" b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dc</a:t>
              </a:r>
              <a:endParaRPr lang="en-US" altLang="zh-TW" sz="1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zh-TW" sz="1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4" name="直線單箭頭接點 33"/>
            <p:cNvCxnSpPr/>
            <p:nvPr/>
          </p:nvCxnSpPr>
          <p:spPr>
            <a:xfrm>
              <a:off x="3544859" y="1506278"/>
              <a:ext cx="480060" cy="0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矩形 34"/>
            <p:cNvSpPr/>
            <p:nvPr/>
          </p:nvSpPr>
          <p:spPr>
            <a:xfrm>
              <a:off x="3332694" y="1192245"/>
              <a:ext cx="89960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0000FF"/>
                  </a:solidFill>
                  <a:latin typeface="Times New Roman"/>
                  <a:ea typeface="標楷體"/>
                </a:rPr>
                <a:t>K</a:t>
              </a:r>
              <a:r>
                <a:rPr lang="en-US" altLang="zh-TW" sz="1200" b="1" baseline="-25000" dirty="0" smtClean="0">
                  <a:solidFill>
                    <a:srgbClr val="0000FF"/>
                  </a:solidFill>
                  <a:latin typeface="Times New Roman"/>
                  <a:ea typeface="標楷體"/>
                </a:rPr>
                <a:t>s</a:t>
              </a:r>
              <a:r>
                <a:rPr lang="en-US" altLang="zh-TW" sz="1200" b="1" dirty="0" smtClean="0">
                  <a:solidFill>
                    <a:srgbClr val="0000FF"/>
                  </a:solidFill>
                  <a:latin typeface="Times New Roman"/>
                  <a:ea typeface="標楷體"/>
                </a:rPr>
                <a:t>=1/3.373</a:t>
              </a:r>
              <a:endParaRPr lang="en-US" altLang="zh-TW" sz="1200" b="1" dirty="0">
                <a:solidFill>
                  <a:srgbClr val="0000FF"/>
                </a:solidFill>
                <a:latin typeface="Times New Roman"/>
                <a:ea typeface="標楷體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846964" y="1021834"/>
              <a:ext cx="79541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200" b="1" dirty="0" err="1" smtClean="0">
                  <a:solidFill>
                    <a:srgbClr val="0000FF"/>
                  </a:solidFill>
                  <a:latin typeface="Times New Roman"/>
                  <a:ea typeface="標楷體"/>
                </a:rPr>
                <a:t>K</a:t>
              </a:r>
              <a:r>
                <a:rPr lang="en-US" altLang="zh-TW" sz="1200" b="1" baseline="-25000" dirty="0" err="1" smtClean="0">
                  <a:solidFill>
                    <a:srgbClr val="0000FF"/>
                  </a:solidFill>
                  <a:latin typeface="Times New Roman"/>
                  <a:ea typeface="標楷體"/>
                </a:rPr>
                <a:t>v</a:t>
              </a:r>
              <a:r>
                <a:rPr lang="en-US" altLang="zh-TW" sz="1200" b="1" dirty="0" smtClean="0">
                  <a:solidFill>
                    <a:srgbClr val="0000FF"/>
                  </a:solidFill>
                  <a:latin typeface="Times New Roman"/>
                  <a:ea typeface="標楷體"/>
                </a:rPr>
                <a:t>=1/100</a:t>
              </a:r>
              <a:endParaRPr lang="en-US" altLang="zh-TW" sz="1200" b="1" dirty="0">
                <a:solidFill>
                  <a:srgbClr val="0000FF"/>
                </a:solidFill>
                <a:latin typeface="Times New Roman"/>
                <a:ea typeface="標楷體"/>
              </a:endParaRPr>
            </a:p>
          </p:txBody>
        </p:sp>
        <p:grpSp>
          <p:nvGrpSpPr>
            <p:cNvPr id="37" name="群組 36"/>
            <p:cNvGrpSpPr/>
            <p:nvPr/>
          </p:nvGrpSpPr>
          <p:grpSpPr>
            <a:xfrm>
              <a:off x="3850756" y="4065905"/>
              <a:ext cx="624089" cy="480060"/>
              <a:chOff x="4519411" y="4587240"/>
              <a:chExt cx="624089" cy="480060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4526280" y="4587240"/>
                <a:ext cx="617220" cy="480060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9" name="文字方塊 38"/>
              <p:cNvSpPr txBox="1"/>
              <p:nvPr/>
            </p:nvSpPr>
            <p:spPr>
              <a:xfrm>
                <a:off x="4519411" y="4587240"/>
                <a:ext cx="62228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Push</a:t>
                </a:r>
              </a:p>
              <a:p>
                <a:pPr algn="ctr"/>
                <a:r>
                  <a:rPr lang="en-US" altLang="zh-TW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bottom</a:t>
                </a:r>
                <a:endParaRPr lang="zh-TW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0" name="文字方塊 39"/>
            <p:cNvSpPr txBox="1"/>
            <p:nvPr/>
          </p:nvSpPr>
          <p:spPr>
            <a:xfrm>
              <a:off x="3569970" y="2602865"/>
              <a:ext cx="5100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1mH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文字方塊 40"/>
            <p:cNvSpPr txBox="1"/>
            <p:nvPr/>
          </p:nvSpPr>
          <p:spPr>
            <a:xfrm>
              <a:off x="3589020" y="3201035"/>
              <a:ext cx="5100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1mH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63434" y="4033639"/>
              <a:ext cx="71846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200" b="1" dirty="0" err="1" smtClean="0">
                  <a:solidFill>
                    <a:srgbClr val="0000FF"/>
                  </a:solidFill>
                  <a:latin typeface="Times New Roman"/>
                  <a:ea typeface="標楷體"/>
                </a:rPr>
                <a:t>K</a:t>
              </a:r>
              <a:r>
                <a:rPr lang="en-US" altLang="zh-TW" sz="1200" b="1" baseline="-25000" dirty="0" err="1" smtClean="0">
                  <a:solidFill>
                    <a:srgbClr val="0000FF"/>
                  </a:solidFill>
                  <a:latin typeface="Times New Roman"/>
                  <a:ea typeface="標楷體"/>
                </a:rPr>
                <a:t>v</a:t>
              </a:r>
              <a:r>
                <a:rPr lang="en-US" altLang="zh-TW" sz="1200" b="1" dirty="0" smtClean="0">
                  <a:solidFill>
                    <a:srgbClr val="0000FF"/>
                  </a:solidFill>
                  <a:latin typeface="Times New Roman"/>
                  <a:ea typeface="標楷體"/>
                </a:rPr>
                <a:t>=1/50</a:t>
              </a:r>
              <a:endParaRPr lang="en-US" altLang="zh-TW" sz="1200" b="1" dirty="0">
                <a:solidFill>
                  <a:srgbClr val="0000FF"/>
                </a:solidFill>
                <a:latin typeface="Times New Roman"/>
                <a:ea typeface="標楷體"/>
              </a:endParaRPr>
            </a:p>
          </p:txBody>
        </p:sp>
        <p:sp>
          <p:nvSpPr>
            <p:cNvPr id="43" name="文字方塊 42"/>
            <p:cNvSpPr txBox="1"/>
            <p:nvPr/>
          </p:nvSpPr>
          <p:spPr>
            <a:xfrm>
              <a:off x="3714750" y="917575"/>
              <a:ext cx="10791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ADC-A0(AC)</a:t>
              </a:r>
              <a:endParaRPr lang="zh-TW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14692" name="群組 114691"/>
            <p:cNvGrpSpPr/>
            <p:nvPr/>
          </p:nvGrpSpPr>
          <p:grpSpPr>
            <a:xfrm>
              <a:off x="4481945" y="0"/>
              <a:ext cx="823334" cy="723496"/>
              <a:chOff x="4481945" y="0"/>
              <a:chExt cx="823334" cy="723496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4913341" y="456796"/>
                <a:ext cx="327660" cy="266700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8" name="文字方塊 27"/>
              <p:cNvSpPr txBox="1"/>
              <p:nvPr/>
            </p:nvSpPr>
            <p:spPr>
              <a:xfrm>
                <a:off x="4863811" y="422506"/>
                <a:ext cx="44146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altLang="zh-TW" sz="1200" b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oab</a:t>
                </a:r>
                <a:endParaRPr lang="zh-TW" altLang="en-US" sz="12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文字方塊 43"/>
              <p:cNvSpPr txBox="1"/>
              <p:nvPr/>
            </p:nvSpPr>
            <p:spPr>
              <a:xfrm>
                <a:off x="4481945" y="0"/>
                <a:ext cx="6880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ADC-</a:t>
                </a:r>
              </a:p>
              <a:p>
                <a:pPr algn="ctr"/>
                <a:r>
                  <a:rPr lang="en-US" altLang="zh-TW" sz="1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B0(AC)</a:t>
                </a:r>
                <a:endParaRPr lang="zh-TW" altLang="en-US" sz="1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5" name="文字方塊 44"/>
            <p:cNvSpPr txBox="1"/>
            <p:nvPr/>
          </p:nvSpPr>
          <p:spPr>
            <a:xfrm>
              <a:off x="896760" y="4741429"/>
              <a:ext cx="6880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ADC-</a:t>
              </a:r>
            </a:p>
            <a:p>
              <a:pPr algn="ctr"/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B6(DC)</a:t>
              </a:r>
              <a:endParaRPr lang="zh-TW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文字方塊 45"/>
            <p:cNvSpPr txBox="1"/>
            <p:nvPr/>
          </p:nvSpPr>
          <p:spPr>
            <a:xfrm>
              <a:off x="2006311" y="1617633"/>
              <a:ext cx="3481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Q1</a:t>
              </a:r>
              <a:endParaRPr lang="zh-TW" altLang="en-US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文字方塊 46"/>
            <p:cNvSpPr txBox="1"/>
            <p:nvPr/>
          </p:nvSpPr>
          <p:spPr>
            <a:xfrm>
              <a:off x="1984663" y="3401406"/>
              <a:ext cx="3481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Q2</a:t>
              </a:r>
              <a:endParaRPr lang="zh-TW" altLang="en-US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文字方塊 47"/>
            <p:cNvSpPr txBox="1"/>
            <p:nvPr/>
          </p:nvSpPr>
          <p:spPr>
            <a:xfrm>
              <a:off x="2680854" y="1613304"/>
              <a:ext cx="3481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Q3</a:t>
              </a:r>
              <a:endParaRPr lang="zh-TW" altLang="en-US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文字方塊 48"/>
            <p:cNvSpPr txBox="1"/>
            <p:nvPr/>
          </p:nvSpPr>
          <p:spPr>
            <a:xfrm>
              <a:off x="2655744" y="3380624"/>
              <a:ext cx="3481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Q4</a:t>
              </a:r>
              <a:endParaRPr lang="zh-TW" altLang="en-US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219325" y="4833620"/>
              <a:ext cx="904875" cy="400050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1" name="文字方塊 50"/>
            <p:cNvSpPr txBox="1"/>
            <p:nvPr/>
          </p:nvSpPr>
          <p:spPr>
            <a:xfrm>
              <a:off x="2343150" y="4890770"/>
              <a:ext cx="67358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CPLD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724275" y="5100319"/>
              <a:ext cx="1171575" cy="676275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2066925" y="5624194"/>
              <a:ext cx="1171575" cy="676275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4" name="向下箭號 53"/>
            <p:cNvSpPr/>
            <p:nvPr/>
          </p:nvSpPr>
          <p:spPr>
            <a:xfrm flipV="1">
              <a:off x="2474595" y="4485005"/>
              <a:ext cx="320040" cy="327660"/>
            </a:xfrm>
            <a:prstGeom prst="down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5" name="向下箭號 54"/>
            <p:cNvSpPr/>
            <p:nvPr/>
          </p:nvSpPr>
          <p:spPr>
            <a:xfrm flipV="1">
              <a:off x="2512695" y="5247005"/>
              <a:ext cx="320040" cy="327660"/>
            </a:xfrm>
            <a:prstGeom prst="down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6" name="文字方塊 55"/>
            <p:cNvSpPr txBox="1"/>
            <p:nvPr/>
          </p:nvSpPr>
          <p:spPr>
            <a:xfrm>
              <a:off x="2304900" y="5709920"/>
              <a:ext cx="74251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F28335</a:t>
              </a:r>
            </a:p>
            <a:p>
              <a:pPr algn="ctr"/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DSP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文字方塊 56"/>
            <p:cNvSpPr txBox="1"/>
            <p:nvPr/>
          </p:nvSpPr>
          <p:spPr>
            <a:xfrm>
              <a:off x="3835627" y="5166995"/>
              <a:ext cx="9780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Protection</a:t>
              </a:r>
            </a:p>
            <a:p>
              <a:pPr algn="ctr"/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Circuit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8" name="直線單箭頭接點 57"/>
            <p:cNvCxnSpPr>
              <a:endCxn id="50" idx="3"/>
            </p:cNvCxnSpPr>
            <p:nvPr/>
          </p:nvCxnSpPr>
          <p:spPr>
            <a:xfrm flipH="1">
              <a:off x="3124200" y="5005070"/>
              <a:ext cx="390525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直線接點 58"/>
            <p:cNvCxnSpPr/>
            <p:nvPr/>
          </p:nvCxnSpPr>
          <p:spPr>
            <a:xfrm>
              <a:off x="3505200" y="5005070"/>
              <a:ext cx="0" cy="43815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線接點 59"/>
            <p:cNvCxnSpPr>
              <a:endCxn id="52" idx="1"/>
            </p:cNvCxnSpPr>
            <p:nvPr/>
          </p:nvCxnSpPr>
          <p:spPr>
            <a:xfrm flipV="1">
              <a:off x="3505200" y="5438457"/>
              <a:ext cx="21907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左-右雙向箭號 60"/>
            <p:cNvSpPr/>
            <p:nvPr/>
          </p:nvSpPr>
          <p:spPr bwMode="auto">
            <a:xfrm>
              <a:off x="1612476" y="5825066"/>
              <a:ext cx="411480" cy="274320"/>
            </a:xfrm>
            <a:prstGeom prst="leftRightArrow">
              <a:avLst/>
            </a:prstGeom>
            <a:solidFill>
              <a:srgbClr val="00B05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TW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</a:endParaRPr>
            </a:p>
          </p:txBody>
        </p:sp>
        <p:sp>
          <p:nvSpPr>
            <p:cNvPr id="62" name="文字方塊 61"/>
            <p:cNvSpPr txBox="1"/>
            <p:nvPr/>
          </p:nvSpPr>
          <p:spPr>
            <a:xfrm>
              <a:off x="988483" y="5849620"/>
              <a:ext cx="61106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RS232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文字方塊 62"/>
            <p:cNvSpPr txBox="1"/>
            <p:nvPr/>
          </p:nvSpPr>
          <p:spPr>
            <a:xfrm>
              <a:off x="781050" y="6062133"/>
              <a:ext cx="1104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SCIC</a:t>
              </a:r>
            </a:p>
            <a:p>
              <a:pPr algn="ctr"/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(GPIO 62, 63)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4" name="文字方塊 63"/>
            <p:cNvSpPr txBox="1"/>
            <p:nvPr/>
          </p:nvSpPr>
          <p:spPr>
            <a:xfrm>
              <a:off x="3199534" y="1582997"/>
              <a:ext cx="3481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Q5</a:t>
              </a:r>
              <a:endParaRPr lang="zh-TW" altLang="en-US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文字方塊 64"/>
            <p:cNvSpPr txBox="1"/>
            <p:nvPr/>
          </p:nvSpPr>
          <p:spPr>
            <a:xfrm>
              <a:off x="2955174" y="2052320"/>
              <a:ext cx="6703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PWM3A</a:t>
              </a:r>
            </a:p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(GPIO4)</a:t>
              </a:r>
              <a:endParaRPr lang="zh-TW" altLang="en-US" sz="1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6" name="文字方塊 65"/>
            <p:cNvSpPr txBox="1"/>
            <p:nvPr/>
          </p:nvSpPr>
          <p:spPr>
            <a:xfrm>
              <a:off x="2931795" y="2833370"/>
              <a:ext cx="6703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PWM3B</a:t>
              </a:r>
            </a:p>
            <a:p>
              <a:r>
                <a:rPr lang="en-US" altLang="zh-TW" sz="10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(GPIO5)</a:t>
              </a:r>
              <a:endParaRPr lang="zh-TW" altLang="en-US" sz="1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文字方塊 66"/>
            <p:cNvSpPr txBox="1"/>
            <p:nvPr/>
          </p:nvSpPr>
          <p:spPr>
            <a:xfrm>
              <a:off x="3212522" y="3424786"/>
              <a:ext cx="3481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Q6</a:t>
              </a:r>
              <a:endParaRPr lang="zh-TW" altLang="en-US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圓角矩形 2"/>
            <p:cNvSpPr/>
            <p:nvPr/>
          </p:nvSpPr>
          <p:spPr>
            <a:xfrm>
              <a:off x="6667500" y="1337945"/>
              <a:ext cx="361950" cy="2486025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9" name="圓角矩形 68"/>
            <p:cNvSpPr/>
            <p:nvPr/>
          </p:nvSpPr>
          <p:spPr>
            <a:xfrm>
              <a:off x="8269432" y="1368252"/>
              <a:ext cx="504825" cy="2486025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0" name="文字方塊 69"/>
            <p:cNvSpPr txBox="1"/>
            <p:nvPr/>
          </p:nvSpPr>
          <p:spPr>
            <a:xfrm>
              <a:off x="8235315" y="1513205"/>
              <a:ext cx="4748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Vsa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文字方塊 70"/>
            <p:cNvSpPr txBox="1"/>
            <p:nvPr/>
          </p:nvSpPr>
          <p:spPr>
            <a:xfrm>
              <a:off x="8210550" y="2437130"/>
              <a:ext cx="4844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Vsb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文字方塊 71"/>
            <p:cNvSpPr txBox="1"/>
            <p:nvPr/>
          </p:nvSpPr>
          <p:spPr>
            <a:xfrm>
              <a:off x="8180353" y="888365"/>
              <a:ext cx="6755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  <a:p>
              <a:pPr algn="ctr"/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Voltage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文字方塊 72"/>
            <p:cNvSpPr txBox="1"/>
            <p:nvPr/>
          </p:nvSpPr>
          <p:spPr>
            <a:xfrm>
              <a:off x="8305800" y="3437255"/>
              <a:ext cx="4651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Vsc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文字方塊 73"/>
            <p:cNvSpPr txBox="1"/>
            <p:nvPr/>
          </p:nvSpPr>
          <p:spPr>
            <a:xfrm>
              <a:off x="3608070" y="1678940"/>
              <a:ext cx="5100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1mH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5" name="直線單箭頭接點 74"/>
            <p:cNvCxnSpPr/>
            <p:nvPr/>
          </p:nvCxnSpPr>
          <p:spPr>
            <a:xfrm>
              <a:off x="3624522" y="2469168"/>
              <a:ext cx="480060" cy="0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直線單箭頭接點 75"/>
            <p:cNvCxnSpPr/>
            <p:nvPr/>
          </p:nvCxnSpPr>
          <p:spPr>
            <a:xfrm>
              <a:off x="3621059" y="3509991"/>
              <a:ext cx="480060" cy="0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7" name="文字方塊 76"/>
            <p:cNvSpPr txBox="1"/>
            <p:nvPr/>
          </p:nvSpPr>
          <p:spPr>
            <a:xfrm>
              <a:off x="4512426" y="2865062"/>
              <a:ext cx="51809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0uF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文字方塊 77"/>
            <p:cNvSpPr txBox="1"/>
            <p:nvPr/>
          </p:nvSpPr>
          <p:spPr>
            <a:xfrm>
              <a:off x="4825884" y="3218353"/>
              <a:ext cx="51809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0uF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14691" name="群組 114690"/>
            <p:cNvGrpSpPr/>
            <p:nvPr/>
          </p:nvGrpSpPr>
          <p:grpSpPr>
            <a:xfrm>
              <a:off x="4173855" y="1196975"/>
              <a:ext cx="381440" cy="436245"/>
              <a:chOff x="4345305" y="1049655"/>
              <a:chExt cx="381440" cy="436245"/>
            </a:xfrm>
          </p:grpSpPr>
          <p:grpSp>
            <p:nvGrpSpPr>
              <p:cNvPr id="23" name="群組 22"/>
              <p:cNvGrpSpPr/>
              <p:nvPr/>
            </p:nvGrpSpPr>
            <p:grpSpPr>
              <a:xfrm>
                <a:off x="4345305" y="1049655"/>
                <a:ext cx="381440" cy="307777"/>
                <a:chOff x="4213860" y="1264920"/>
                <a:chExt cx="381440" cy="307777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4213860" y="1280160"/>
                  <a:ext cx="327660" cy="266700"/>
                </a:xfrm>
                <a:prstGeom prst="rect">
                  <a:avLst/>
                </a:prstGeom>
                <a:no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b="1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25" name="文字方塊 24"/>
                <p:cNvSpPr txBox="1"/>
                <p:nvPr/>
              </p:nvSpPr>
              <p:spPr>
                <a:xfrm>
                  <a:off x="4221480" y="1264920"/>
                  <a:ext cx="373820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400" b="1" dirty="0" err="1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en-US" altLang="zh-TW" sz="1400" b="1" baseline="-25000" dirty="0" err="1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oa</a:t>
                  </a:r>
                  <a:endParaRPr lang="zh-TW" altLang="en-US" sz="1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114689" name="直線接點 114688"/>
              <p:cNvCxnSpPr>
                <a:endCxn id="25" idx="2"/>
              </p:cNvCxnSpPr>
              <p:nvPr/>
            </p:nvCxnSpPr>
            <p:spPr>
              <a:xfrm flipV="1">
                <a:off x="4524375" y="1357432"/>
                <a:ext cx="0" cy="12846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群組 81"/>
            <p:cNvGrpSpPr/>
            <p:nvPr/>
          </p:nvGrpSpPr>
          <p:grpSpPr>
            <a:xfrm>
              <a:off x="4166928" y="2118303"/>
              <a:ext cx="389456" cy="436245"/>
              <a:chOff x="4345305" y="1049655"/>
              <a:chExt cx="389456" cy="436245"/>
            </a:xfrm>
          </p:grpSpPr>
          <p:grpSp>
            <p:nvGrpSpPr>
              <p:cNvPr id="83" name="群組 82"/>
              <p:cNvGrpSpPr/>
              <p:nvPr/>
            </p:nvGrpSpPr>
            <p:grpSpPr>
              <a:xfrm>
                <a:off x="4345305" y="1049655"/>
                <a:ext cx="389456" cy="307777"/>
                <a:chOff x="4213860" y="1264920"/>
                <a:chExt cx="389456" cy="307777"/>
              </a:xfrm>
            </p:grpSpPr>
            <p:sp>
              <p:nvSpPr>
                <p:cNvPr id="85" name="矩形 84"/>
                <p:cNvSpPr/>
                <p:nvPr/>
              </p:nvSpPr>
              <p:spPr>
                <a:xfrm>
                  <a:off x="4213860" y="1280160"/>
                  <a:ext cx="327660" cy="266700"/>
                </a:xfrm>
                <a:prstGeom prst="rect">
                  <a:avLst/>
                </a:prstGeom>
                <a:no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b="1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6" name="文字方塊 85"/>
                <p:cNvSpPr txBox="1"/>
                <p:nvPr/>
              </p:nvSpPr>
              <p:spPr>
                <a:xfrm>
                  <a:off x="4221480" y="1264920"/>
                  <a:ext cx="381836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400" b="1" dirty="0" err="1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en-US" altLang="zh-TW" sz="1400" b="1" baseline="-25000" dirty="0" err="1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ob</a:t>
                  </a:r>
                  <a:endParaRPr lang="zh-TW" altLang="en-US" sz="1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84" name="直線接點 83"/>
              <p:cNvCxnSpPr>
                <a:endCxn id="86" idx="2"/>
              </p:cNvCxnSpPr>
              <p:nvPr/>
            </p:nvCxnSpPr>
            <p:spPr>
              <a:xfrm flipV="1">
                <a:off x="4524376" y="1357432"/>
                <a:ext cx="0" cy="12846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群組 86"/>
            <p:cNvGrpSpPr/>
            <p:nvPr/>
          </p:nvGrpSpPr>
          <p:grpSpPr>
            <a:xfrm>
              <a:off x="4166927" y="3150466"/>
              <a:ext cx="375028" cy="436245"/>
              <a:chOff x="4345305" y="1049655"/>
              <a:chExt cx="375028" cy="436245"/>
            </a:xfrm>
          </p:grpSpPr>
          <p:grpSp>
            <p:nvGrpSpPr>
              <p:cNvPr id="88" name="群組 87"/>
              <p:cNvGrpSpPr/>
              <p:nvPr/>
            </p:nvGrpSpPr>
            <p:grpSpPr>
              <a:xfrm>
                <a:off x="4345305" y="1049655"/>
                <a:ext cx="375028" cy="307777"/>
                <a:chOff x="4213860" y="1264920"/>
                <a:chExt cx="375028" cy="307777"/>
              </a:xfrm>
            </p:grpSpPr>
            <p:sp>
              <p:nvSpPr>
                <p:cNvPr id="90" name="矩形 89"/>
                <p:cNvSpPr/>
                <p:nvPr/>
              </p:nvSpPr>
              <p:spPr>
                <a:xfrm>
                  <a:off x="4213860" y="1280160"/>
                  <a:ext cx="327660" cy="266700"/>
                </a:xfrm>
                <a:prstGeom prst="rect">
                  <a:avLst/>
                </a:prstGeom>
                <a:noFill/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b="1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91" name="文字方塊 90"/>
                <p:cNvSpPr txBox="1"/>
                <p:nvPr/>
              </p:nvSpPr>
              <p:spPr>
                <a:xfrm>
                  <a:off x="4221480" y="1264920"/>
                  <a:ext cx="36740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400" b="1" dirty="0" err="1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en-US" altLang="zh-TW" sz="1400" b="1" baseline="-25000" dirty="0" err="1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oc</a:t>
                  </a:r>
                  <a:endParaRPr lang="zh-TW" altLang="en-US" sz="1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89" name="直線接點 88"/>
              <p:cNvCxnSpPr>
                <a:endCxn id="91" idx="2"/>
              </p:cNvCxnSpPr>
              <p:nvPr/>
            </p:nvCxnSpPr>
            <p:spPr>
              <a:xfrm flipV="1">
                <a:off x="4524376" y="1357432"/>
                <a:ext cx="0" cy="12846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群組 92"/>
            <p:cNvGrpSpPr/>
            <p:nvPr/>
          </p:nvGrpSpPr>
          <p:grpSpPr>
            <a:xfrm>
              <a:off x="5062970" y="0"/>
              <a:ext cx="688009" cy="723496"/>
              <a:chOff x="4691495" y="0"/>
              <a:chExt cx="688009" cy="723496"/>
            </a:xfrm>
          </p:grpSpPr>
          <p:sp>
            <p:nvSpPr>
              <p:cNvPr id="94" name="矩形 93"/>
              <p:cNvSpPr/>
              <p:nvPr/>
            </p:nvSpPr>
            <p:spPr>
              <a:xfrm>
                <a:off x="4913341" y="456796"/>
                <a:ext cx="327660" cy="266700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" name="文字方塊 94"/>
              <p:cNvSpPr txBox="1"/>
              <p:nvPr/>
            </p:nvSpPr>
            <p:spPr>
              <a:xfrm>
                <a:off x="4863811" y="422506"/>
                <a:ext cx="44146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altLang="zh-TW" sz="1200" b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oab</a:t>
                </a:r>
                <a:endParaRPr lang="zh-TW" altLang="en-US" sz="12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6" name="文字方塊 95"/>
              <p:cNvSpPr txBox="1"/>
              <p:nvPr/>
            </p:nvSpPr>
            <p:spPr>
              <a:xfrm>
                <a:off x="4691495" y="0"/>
                <a:ext cx="6880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ADC-</a:t>
                </a:r>
              </a:p>
              <a:p>
                <a:pPr algn="ctr"/>
                <a:r>
                  <a:rPr lang="en-US" altLang="zh-TW" sz="1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B1(AC)</a:t>
                </a:r>
                <a:endParaRPr lang="zh-TW" altLang="en-US" sz="1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97" name="群組 96"/>
            <p:cNvGrpSpPr/>
            <p:nvPr/>
          </p:nvGrpSpPr>
          <p:grpSpPr>
            <a:xfrm>
              <a:off x="5635336" y="0"/>
              <a:ext cx="696668" cy="723496"/>
              <a:chOff x="4863811" y="0"/>
              <a:chExt cx="696668" cy="723496"/>
            </a:xfrm>
          </p:grpSpPr>
          <p:sp>
            <p:nvSpPr>
              <p:cNvPr id="98" name="矩形 97"/>
              <p:cNvSpPr/>
              <p:nvPr/>
            </p:nvSpPr>
            <p:spPr>
              <a:xfrm>
                <a:off x="4913341" y="456796"/>
                <a:ext cx="327660" cy="266700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" name="文字方塊 98"/>
              <p:cNvSpPr txBox="1"/>
              <p:nvPr/>
            </p:nvSpPr>
            <p:spPr>
              <a:xfrm>
                <a:off x="4863811" y="422506"/>
                <a:ext cx="44146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altLang="zh-TW" sz="1200" b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oab</a:t>
                </a:r>
                <a:endParaRPr lang="zh-TW" altLang="en-US" sz="12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0" name="文字方塊 99"/>
              <p:cNvSpPr txBox="1"/>
              <p:nvPr/>
            </p:nvSpPr>
            <p:spPr>
              <a:xfrm>
                <a:off x="4872470" y="0"/>
                <a:ext cx="6880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ADC-</a:t>
                </a:r>
              </a:p>
              <a:p>
                <a:pPr algn="ctr"/>
                <a:r>
                  <a:rPr lang="en-US" altLang="zh-TW" sz="1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B2(AC)</a:t>
                </a:r>
                <a:endParaRPr lang="zh-TW" altLang="en-US" sz="1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101" name="直線單箭頭接點 100"/>
            <p:cNvCxnSpPr/>
            <p:nvPr/>
          </p:nvCxnSpPr>
          <p:spPr>
            <a:xfrm>
              <a:off x="6795135" y="960120"/>
              <a:ext cx="0" cy="350520"/>
            </a:xfrm>
            <a:prstGeom prst="straightConnector1">
              <a:avLst/>
            </a:prstGeom>
            <a:ln w="1905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2" name="文字方塊 101"/>
            <p:cNvSpPr txBox="1"/>
            <p:nvPr/>
          </p:nvSpPr>
          <p:spPr>
            <a:xfrm>
              <a:off x="6444615" y="495300"/>
              <a:ext cx="7328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GPIO48</a:t>
              </a:r>
              <a:endParaRPr lang="zh-TW" altLang="en-US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文字方塊 102"/>
            <p:cNvSpPr txBox="1"/>
            <p:nvPr/>
          </p:nvSpPr>
          <p:spPr>
            <a:xfrm>
              <a:off x="6452235" y="708660"/>
              <a:ext cx="7681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ON/OFF</a:t>
              </a:r>
              <a:endParaRPr lang="zh-TW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04" name="群組 103"/>
            <p:cNvGrpSpPr/>
            <p:nvPr/>
          </p:nvGrpSpPr>
          <p:grpSpPr>
            <a:xfrm>
              <a:off x="6701270" y="4442056"/>
              <a:ext cx="737609" cy="820209"/>
              <a:chOff x="4567670" y="422506"/>
              <a:chExt cx="737609" cy="820209"/>
            </a:xfrm>
          </p:grpSpPr>
          <p:sp>
            <p:nvSpPr>
              <p:cNvPr id="105" name="矩形 104"/>
              <p:cNvSpPr/>
              <p:nvPr/>
            </p:nvSpPr>
            <p:spPr>
              <a:xfrm>
                <a:off x="4913341" y="456796"/>
                <a:ext cx="327660" cy="266700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6" name="文字方塊 105"/>
              <p:cNvSpPr txBox="1"/>
              <p:nvPr/>
            </p:nvSpPr>
            <p:spPr>
              <a:xfrm>
                <a:off x="4863811" y="422506"/>
                <a:ext cx="44146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altLang="zh-TW" sz="1200" b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oab</a:t>
                </a:r>
                <a:endParaRPr lang="zh-TW" altLang="en-US" sz="12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7" name="文字方塊 106"/>
              <p:cNvSpPr txBox="1"/>
              <p:nvPr/>
            </p:nvSpPr>
            <p:spPr>
              <a:xfrm>
                <a:off x="4567670" y="781050"/>
                <a:ext cx="6880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ADC-</a:t>
                </a:r>
              </a:p>
              <a:p>
                <a:pPr algn="ctr"/>
                <a:r>
                  <a:rPr lang="en-US" altLang="zh-TW" sz="1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B3(AC)</a:t>
                </a:r>
                <a:endParaRPr lang="zh-TW" altLang="en-US" sz="1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8" name="群組 107"/>
            <p:cNvGrpSpPr/>
            <p:nvPr/>
          </p:nvGrpSpPr>
          <p:grpSpPr>
            <a:xfrm>
              <a:off x="7282295" y="4442056"/>
              <a:ext cx="688009" cy="820209"/>
              <a:chOff x="4777220" y="422506"/>
              <a:chExt cx="688009" cy="820209"/>
            </a:xfrm>
          </p:grpSpPr>
          <p:sp>
            <p:nvSpPr>
              <p:cNvPr id="109" name="矩形 108"/>
              <p:cNvSpPr/>
              <p:nvPr/>
            </p:nvSpPr>
            <p:spPr>
              <a:xfrm>
                <a:off x="4913341" y="456796"/>
                <a:ext cx="327660" cy="266700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0" name="文字方塊 109"/>
              <p:cNvSpPr txBox="1"/>
              <p:nvPr/>
            </p:nvSpPr>
            <p:spPr>
              <a:xfrm>
                <a:off x="4863811" y="422506"/>
                <a:ext cx="44146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altLang="zh-TW" sz="1200" b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oab</a:t>
                </a:r>
                <a:endParaRPr lang="zh-TW" altLang="en-US" sz="12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1" name="文字方塊 110"/>
              <p:cNvSpPr txBox="1"/>
              <p:nvPr/>
            </p:nvSpPr>
            <p:spPr>
              <a:xfrm>
                <a:off x="4777220" y="781050"/>
                <a:ext cx="6880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ADC-</a:t>
                </a:r>
              </a:p>
              <a:p>
                <a:pPr algn="ctr"/>
                <a:r>
                  <a:rPr lang="en-US" altLang="zh-TW" sz="1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B4(AC)</a:t>
                </a:r>
                <a:endParaRPr lang="zh-TW" altLang="en-US" sz="1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12" name="群組 111"/>
            <p:cNvGrpSpPr/>
            <p:nvPr/>
          </p:nvGrpSpPr>
          <p:grpSpPr>
            <a:xfrm>
              <a:off x="7768936" y="4442056"/>
              <a:ext cx="763343" cy="801159"/>
              <a:chOff x="4863811" y="422506"/>
              <a:chExt cx="763343" cy="801159"/>
            </a:xfrm>
          </p:grpSpPr>
          <p:sp>
            <p:nvSpPr>
              <p:cNvPr id="113" name="矩形 112"/>
              <p:cNvSpPr/>
              <p:nvPr/>
            </p:nvSpPr>
            <p:spPr>
              <a:xfrm>
                <a:off x="4913341" y="456796"/>
                <a:ext cx="327660" cy="266700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4" name="文字方塊 113"/>
              <p:cNvSpPr txBox="1"/>
              <p:nvPr/>
            </p:nvSpPr>
            <p:spPr>
              <a:xfrm>
                <a:off x="4863811" y="422506"/>
                <a:ext cx="44146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altLang="zh-TW" sz="1200" b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oab</a:t>
                </a:r>
                <a:endParaRPr lang="zh-TW" altLang="en-US" sz="12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5" name="文字方塊 114"/>
              <p:cNvSpPr txBox="1"/>
              <p:nvPr/>
            </p:nvSpPr>
            <p:spPr>
              <a:xfrm>
                <a:off x="4939145" y="762000"/>
                <a:ext cx="6880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ADC-</a:t>
                </a:r>
              </a:p>
              <a:p>
                <a:pPr algn="ctr"/>
                <a:r>
                  <a:rPr lang="en-US" altLang="zh-TW" sz="1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B5(AC)</a:t>
                </a:r>
                <a:endParaRPr lang="zh-TW" altLang="en-US" sz="1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6" name="圓角矩形 115"/>
            <p:cNvSpPr/>
            <p:nvPr/>
          </p:nvSpPr>
          <p:spPr>
            <a:xfrm>
              <a:off x="5606415" y="4476750"/>
              <a:ext cx="975360" cy="784860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7" name="文字方塊 116"/>
            <p:cNvSpPr txBox="1"/>
            <p:nvPr/>
          </p:nvSpPr>
          <p:spPr>
            <a:xfrm>
              <a:off x="5892165" y="4431030"/>
              <a:ext cx="4430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Vob</a:t>
              </a:r>
              <a:endParaRPr lang="zh-TW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8" name="文字方塊 117"/>
            <p:cNvSpPr txBox="1"/>
            <p:nvPr/>
          </p:nvSpPr>
          <p:spPr>
            <a:xfrm>
              <a:off x="5564505" y="4505325"/>
              <a:ext cx="43505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Voa</a:t>
              </a:r>
              <a:endParaRPr lang="zh-TW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9" name="文字方塊 118"/>
            <p:cNvSpPr txBox="1"/>
            <p:nvPr/>
          </p:nvSpPr>
          <p:spPr>
            <a:xfrm>
              <a:off x="5720715" y="4735830"/>
              <a:ext cx="75648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Load</a:t>
              </a:r>
            </a:p>
            <a:p>
              <a:pPr algn="ctr"/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Voltage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4" name="文字方塊 123"/>
            <p:cNvSpPr txBox="1"/>
            <p:nvPr/>
          </p:nvSpPr>
          <p:spPr>
            <a:xfrm>
              <a:off x="6216015" y="4488180"/>
              <a:ext cx="4270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Voc</a:t>
              </a:r>
              <a:endParaRPr lang="zh-TW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14694" name="群組 114693"/>
            <p:cNvGrpSpPr/>
            <p:nvPr/>
          </p:nvGrpSpPr>
          <p:grpSpPr>
            <a:xfrm>
              <a:off x="5899053" y="2005430"/>
              <a:ext cx="537731" cy="327660"/>
              <a:chOff x="5899053" y="2005430"/>
              <a:chExt cx="537731" cy="327660"/>
            </a:xfrm>
          </p:grpSpPr>
          <p:sp>
            <p:nvSpPr>
              <p:cNvPr id="128" name="矩形 127"/>
              <p:cNvSpPr/>
              <p:nvPr/>
            </p:nvSpPr>
            <p:spPr>
              <a:xfrm rot="5400000">
                <a:off x="6068011" y="2000301"/>
                <a:ext cx="327660" cy="337917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29" name="文字方塊 128"/>
              <p:cNvSpPr txBox="1"/>
              <p:nvPr/>
            </p:nvSpPr>
            <p:spPr>
              <a:xfrm>
                <a:off x="6042124" y="2007970"/>
                <a:ext cx="39466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1400" b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La</a:t>
                </a:r>
                <a:endParaRPr lang="zh-TW" altLang="en-US" sz="1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27" name="直線接點 126"/>
              <p:cNvCxnSpPr>
                <a:endCxn id="128" idx="2"/>
              </p:cNvCxnSpPr>
              <p:nvPr/>
            </p:nvCxnSpPr>
            <p:spPr>
              <a:xfrm flipV="1">
                <a:off x="5899053" y="2169260"/>
                <a:ext cx="16383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群組 131"/>
            <p:cNvGrpSpPr/>
            <p:nvPr/>
          </p:nvGrpSpPr>
          <p:grpSpPr>
            <a:xfrm>
              <a:off x="6137178" y="2919830"/>
              <a:ext cx="545745" cy="327660"/>
              <a:chOff x="5899053" y="2005430"/>
              <a:chExt cx="545745" cy="327660"/>
            </a:xfrm>
          </p:grpSpPr>
          <p:sp>
            <p:nvSpPr>
              <p:cNvPr id="133" name="矩形 132"/>
              <p:cNvSpPr/>
              <p:nvPr/>
            </p:nvSpPr>
            <p:spPr>
              <a:xfrm rot="5400000">
                <a:off x="6068011" y="2000301"/>
                <a:ext cx="327660" cy="337917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34" name="文字方塊 133"/>
              <p:cNvSpPr txBox="1"/>
              <p:nvPr/>
            </p:nvSpPr>
            <p:spPr>
              <a:xfrm>
                <a:off x="6042124" y="2007970"/>
                <a:ext cx="40267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1400" b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Lb</a:t>
                </a:r>
                <a:endParaRPr lang="zh-TW" altLang="en-US" sz="1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35" name="直線接點 134"/>
              <p:cNvCxnSpPr>
                <a:endCxn id="133" idx="2"/>
              </p:cNvCxnSpPr>
              <p:nvPr/>
            </p:nvCxnSpPr>
            <p:spPr>
              <a:xfrm flipV="1">
                <a:off x="5899053" y="2169260"/>
                <a:ext cx="16383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6" name="群組 135"/>
            <p:cNvGrpSpPr/>
            <p:nvPr/>
          </p:nvGrpSpPr>
          <p:grpSpPr>
            <a:xfrm>
              <a:off x="6384828" y="3853280"/>
              <a:ext cx="531319" cy="327660"/>
              <a:chOff x="5899053" y="2005430"/>
              <a:chExt cx="531319" cy="327660"/>
            </a:xfrm>
          </p:grpSpPr>
          <p:sp>
            <p:nvSpPr>
              <p:cNvPr id="137" name="矩形 136"/>
              <p:cNvSpPr/>
              <p:nvPr/>
            </p:nvSpPr>
            <p:spPr>
              <a:xfrm rot="5400000">
                <a:off x="6068011" y="2000301"/>
                <a:ext cx="327660" cy="337917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38" name="文字方塊 137"/>
              <p:cNvSpPr txBox="1"/>
              <p:nvPr/>
            </p:nvSpPr>
            <p:spPr>
              <a:xfrm>
                <a:off x="6042124" y="2007970"/>
                <a:ext cx="3882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1400" b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Lc</a:t>
                </a:r>
                <a:endParaRPr lang="zh-TW" altLang="en-US" sz="14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39" name="直線接點 138"/>
              <p:cNvCxnSpPr>
                <a:endCxn id="137" idx="2"/>
              </p:cNvCxnSpPr>
              <p:nvPr/>
            </p:nvCxnSpPr>
            <p:spPr>
              <a:xfrm flipV="1">
                <a:off x="5899053" y="2169260"/>
                <a:ext cx="16383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0" name="直線單箭頭接點 139"/>
            <p:cNvCxnSpPr/>
            <p:nvPr/>
          </p:nvCxnSpPr>
          <p:spPr>
            <a:xfrm rot="5400000">
              <a:off x="5497484" y="2192078"/>
              <a:ext cx="480060" cy="0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1" name="直線單箭頭接點 140"/>
            <p:cNvCxnSpPr/>
            <p:nvPr/>
          </p:nvCxnSpPr>
          <p:spPr>
            <a:xfrm rot="5400000">
              <a:off x="5754659" y="3335078"/>
              <a:ext cx="480060" cy="0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2" name="直線單箭頭接點 141"/>
            <p:cNvCxnSpPr/>
            <p:nvPr/>
          </p:nvCxnSpPr>
          <p:spPr>
            <a:xfrm rot="5400000">
              <a:off x="6011834" y="4049453"/>
              <a:ext cx="480060" cy="0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3" name="直線單箭頭接點 142"/>
            <p:cNvCxnSpPr/>
            <p:nvPr/>
          </p:nvCxnSpPr>
          <p:spPr>
            <a:xfrm>
              <a:off x="7373909" y="1515803"/>
              <a:ext cx="480060" cy="0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4" name="直線單箭頭接點 143"/>
            <p:cNvCxnSpPr/>
            <p:nvPr/>
          </p:nvCxnSpPr>
          <p:spPr>
            <a:xfrm>
              <a:off x="7450109" y="2420678"/>
              <a:ext cx="480060" cy="0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5" name="直線單箭頭接點 144"/>
            <p:cNvCxnSpPr/>
            <p:nvPr/>
          </p:nvCxnSpPr>
          <p:spPr>
            <a:xfrm>
              <a:off x="7526309" y="3487478"/>
              <a:ext cx="480060" cy="0"/>
            </a:xfrm>
            <a:prstGeom prst="straightConnector1">
              <a:avLst/>
            </a:prstGeom>
            <a:ln>
              <a:solidFill>
                <a:srgbClr val="0000FF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4695" name="文字方塊 114694"/>
            <p:cNvSpPr txBox="1"/>
            <p:nvPr/>
          </p:nvSpPr>
          <p:spPr>
            <a:xfrm>
              <a:off x="7400925" y="1200150"/>
              <a:ext cx="3353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b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sa</a:t>
              </a:r>
              <a:endParaRPr lang="zh-TW" altLang="en-US" sz="1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7" name="文字方塊 146"/>
            <p:cNvSpPr txBox="1"/>
            <p:nvPr/>
          </p:nvSpPr>
          <p:spPr>
            <a:xfrm>
              <a:off x="7496175" y="2124075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b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sb</a:t>
              </a:r>
              <a:endParaRPr lang="zh-TW" altLang="en-US" sz="1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8" name="文字方塊 147"/>
            <p:cNvSpPr txBox="1"/>
            <p:nvPr/>
          </p:nvSpPr>
          <p:spPr>
            <a:xfrm>
              <a:off x="7600950" y="3181350"/>
              <a:ext cx="3289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b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sc</a:t>
              </a:r>
              <a:endParaRPr lang="zh-TW" altLang="en-US" sz="12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9" name="矩形 148"/>
            <p:cNvSpPr/>
            <p:nvPr/>
          </p:nvSpPr>
          <p:spPr>
            <a:xfrm>
              <a:off x="8028189" y="4022209"/>
              <a:ext cx="79541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200" b="1" dirty="0" err="1" smtClean="0">
                  <a:solidFill>
                    <a:srgbClr val="0000FF"/>
                  </a:solidFill>
                  <a:latin typeface="Times New Roman"/>
                  <a:ea typeface="標楷體"/>
                </a:rPr>
                <a:t>K</a:t>
              </a:r>
              <a:r>
                <a:rPr lang="en-US" altLang="zh-TW" sz="1200" b="1" baseline="-25000" dirty="0" err="1" smtClean="0">
                  <a:solidFill>
                    <a:srgbClr val="0000FF"/>
                  </a:solidFill>
                  <a:latin typeface="Times New Roman"/>
                  <a:ea typeface="標楷體"/>
                </a:rPr>
                <a:t>v</a:t>
              </a:r>
              <a:r>
                <a:rPr lang="en-US" altLang="zh-TW" sz="1200" b="1" dirty="0" smtClean="0">
                  <a:solidFill>
                    <a:srgbClr val="0000FF"/>
                  </a:solidFill>
                  <a:latin typeface="Times New Roman"/>
                  <a:ea typeface="標楷體"/>
                </a:rPr>
                <a:t>=1/100</a:t>
              </a:r>
              <a:endParaRPr lang="en-US" altLang="zh-TW" sz="1200" b="1" dirty="0">
                <a:solidFill>
                  <a:srgbClr val="0000FF"/>
                </a:solidFill>
                <a:latin typeface="Times New Roman"/>
                <a:ea typeface="標楷體"/>
              </a:endParaRPr>
            </a:p>
          </p:txBody>
        </p:sp>
        <p:sp>
          <p:nvSpPr>
            <p:cNvPr id="150" name="矩形 149"/>
            <p:cNvSpPr/>
            <p:nvPr/>
          </p:nvSpPr>
          <p:spPr>
            <a:xfrm>
              <a:off x="5847294" y="1735170"/>
              <a:ext cx="89960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0000FF"/>
                  </a:solidFill>
                  <a:latin typeface="Times New Roman"/>
                  <a:ea typeface="標楷體"/>
                </a:rPr>
                <a:t>K</a:t>
              </a:r>
              <a:r>
                <a:rPr lang="en-US" altLang="zh-TW" sz="1200" b="1" baseline="-25000" dirty="0" smtClean="0">
                  <a:solidFill>
                    <a:srgbClr val="0000FF"/>
                  </a:solidFill>
                  <a:latin typeface="Times New Roman"/>
                  <a:ea typeface="標楷體"/>
                </a:rPr>
                <a:t>s</a:t>
              </a:r>
              <a:r>
                <a:rPr lang="en-US" altLang="zh-TW" sz="1200" b="1" dirty="0" smtClean="0">
                  <a:solidFill>
                    <a:srgbClr val="0000FF"/>
                  </a:solidFill>
                  <a:latin typeface="Times New Roman"/>
                  <a:ea typeface="標楷體"/>
                </a:rPr>
                <a:t>=1/3.375</a:t>
              </a:r>
              <a:endParaRPr lang="en-US" altLang="zh-TW" sz="1200" b="1" dirty="0">
                <a:solidFill>
                  <a:srgbClr val="0000FF"/>
                </a:solidFill>
                <a:latin typeface="Times New Roman"/>
                <a:ea typeface="標楷體"/>
              </a:endParaRPr>
            </a:p>
          </p:txBody>
        </p:sp>
        <p:sp>
          <p:nvSpPr>
            <p:cNvPr id="151" name="文字方塊 150"/>
            <p:cNvSpPr txBox="1"/>
            <p:nvPr/>
          </p:nvSpPr>
          <p:spPr>
            <a:xfrm>
              <a:off x="3771900" y="1870075"/>
              <a:ext cx="11091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ADC-A1(AC)</a:t>
              </a:r>
              <a:endParaRPr lang="zh-TW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2" name="文字方塊 151"/>
            <p:cNvSpPr txBox="1"/>
            <p:nvPr/>
          </p:nvSpPr>
          <p:spPr>
            <a:xfrm>
              <a:off x="3552825" y="2889250"/>
              <a:ext cx="10791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ADC-A2(AC)</a:t>
              </a:r>
              <a:endParaRPr lang="zh-TW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4" name="文字方塊 153"/>
            <p:cNvSpPr txBox="1"/>
            <p:nvPr/>
          </p:nvSpPr>
          <p:spPr>
            <a:xfrm>
              <a:off x="5781675" y="2317750"/>
              <a:ext cx="10791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ADC-A5(AC)</a:t>
              </a:r>
              <a:endParaRPr lang="zh-TW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5" name="文字方塊 154"/>
            <p:cNvSpPr txBox="1"/>
            <p:nvPr/>
          </p:nvSpPr>
          <p:spPr>
            <a:xfrm>
              <a:off x="5781675" y="3270250"/>
              <a:ext cx="10791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ADC-A4(AC)</a:t>
              </a:r>
              <a:endParaRPr lang="zh-TW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6" name="文字方塊 155"/>
            <p:cNvSpPr txBox="1"/>
            <p:nvPr/>
          </p:nvSpPr>
          <p:spPr>
            <a:xfrm>
              <a:off x="6115050" y="4213225"/>
              <a:ext cx="10791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ADC-A3(AC)</a:t>
              </a:r>
              <a:endParaRPr lang="zh-TW" alt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967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475" y="1751081"/>
            <a:ext cx="6438900" cy="3623297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19</a:t>
            </a:fld>
            <a:endParaRPr lang="zh-TW" altLang="en-US"/>
          </a:p>
        </p:txBody>
      </p:sp>
      <p:sp>
        <p:nvSpPr>
          <p:cNvPr id="32" name="文字方塊 31"/>
          <p:cNvSpPr txBox="1"/>
          <p:nvPr/>
        </p:nvSpPr>
        <p:spPr>
          <a:xfrm>
            <a:off x="327660" y="121920"/>
            <a:ext cx="34091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PEK-130 Circuit Layout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直線單箭頭接點 3"/>
          <p:cNvCxnSpPr>
            <a:stCxn id="208920" idx="3"/>
          </p:cNvCxnSpPr>
          <p:nvPr/>
        </p:nvCxnSpPr>
        <p:spPr>
          <a:xfrm flipV="1">
            <a:off x="1022290" y="3943351"/>
            <a:ext cx="758885" cy="9102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單箭頭接點 5"/>
          <p:cNvCxnSpPr/>
          <p:nvPr/>
        </p:nvCxnSpPr>
        <p:spPr>
          <a:xfrm>
            <a:off x="981075" y="3095625"/>
            <a:ext cx="1847850" cy="7429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單箭頭接點 7"/>
          <p:cNvCxnSpPr/>
          <p:nvPr/>
        </p:nvCxnSpPr>
        <p:spPr>
          <a:xfrm flipH="1">
            <a:off x="2552700" y="1621155"/>
            <a:ext cx="36195" cy="136969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單箭頭接點 11"/>
          <p:cNvCxnSpPr/>
          <p:nvPr/>
        </p:nvCxnSpPr>
        <p:spPr>
          <a:xfrm flipH="1">
            <a:off x="4682490" y="1135380"/>
            <a:ext cx="327660" cy="20193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單箭頭接點 15"/>
          <p:cNvCxnSpPr/>
          <p:nvPr/>
        </p:nvCxnSpPr>
        <p:spPr>
          <a:xfrm flipH="1" flipV="1">
            <a:off x="4602481" y="4958716"/>
            <a:ext cx="26669" cy="62293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單箭頭接點 18"/>
          <p:cNvCxnSpPr/>
          <p:nvPr/>
        </p:nvCxnSpPr>
        <p:spPr>
          <a:xfrm flipV="1">
            <a:off x="3228975" y="4238625"/>
            <a:ext cx="619125" cy="122301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單箭頭接點 26"/>
          <p:cNvCxnSpPr/>
          <p:nvPr/>
        </p:nvCxnSpPr>
        <p:spPr>
          <a:xfrm flipH="1">
            <a:off x="3659505" y="1457325"/>
            <a:ext cx="93345" cy="200977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單箭頭接點 28"/>
          <p:cNvCxnSpPr/>
          <p:nvPr/>
        </p:nvCxnSpPr>
        <p:spPr>
          <a:xfrm flipH="1">
            <a:off x="5553075" y="1362075"/>
            <a:ext cx="525780" cy="17907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899" name="直線單箭頭接點 208898"/>
          <p:cNvCxnSpPr>
            <a:stCxn id="208922" idx="1"/>
          </p:cNvCxnSpPr>
          <p:nvPr/>
        </p:nvCxnSpPr>
        <p:spPr>
          <a:xfrm flipH="1" flipV="1">
            <a:off x="6008370" y="4484370"/>
            <a:ext cx="1567815" cy="22056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單箭頭接點 35"/>
          <p:cNvCxnSpPr/>
          <p:nvPr/>
        </p:nvCxnSpPr>
        <p:spPr>
          <a:xfrm flipH="1">
            <a:off x="6063615" y="1461135"/>
            <a:ext cx="746760" cy="151638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906" name="直線單箭頭接點 208905"/>
          <p:cNvCxnSpPr/>
          <p:nvPr/>
        </p:nvCxnSpPr>
        <p:spPr>
          <a:xfrm flipH="1" flipV="1">
            <a:off x="5257800" y="4448175"/>
            <a:ext cx="247650" cy="117157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907" name="文字方塊 208906"/>
          <p:cNvSpPr txBox="1"/>
          <p:nvPr/>
        </p:nvSpPr>
        <p:spPr>
          <a:xfrm>
            <a:off x="6627495" y="1156335"/>
            <a:ext cx="6238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Relay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8908" name="文字方塊 208907"/>
          <p:cNvSpPr txBox="1"/>
          <p:nvPr/>
        </p:nvSpPr>
        <p:spPr>
          <a:xfrm>
            <a:off x="5654905" y="782955"/>
            <a:ext cx="9525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</a:p>
          <a:p>
            <a:pPr algn="ctr"/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Capacitor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8911" name="文字方塊 208910"/>
          <p:cNvSpPr txBox="1"/>
          <p:nvPr/>
        </p:nvSpPr>
        <p:spPr>
          <a:xfrm>
            <a:off x="4844415" y="882015"/>
            <a:ext cx="8627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Inductor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8912" name="文字方塊 208911"/>
          <p:cNvSpPr txBox="1"/>
          <p:nvPr/>
        </p:nvSpPr>
        <p:spPr>
          <a:xfrm>
            <a:off x="3472815" y="1156335"/>
            <a:ext cx="9428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MOSFET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文字方塊 50"/>
          <p:cNvSpPr txBox="1"/>
          <p:nvPr/>
        </p:nvSpPr>
        <p:spPr>
          <a:xfrm>
            <a:off x="1974445" y="1080135"/>
            <a:ext cx="9525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DC</a:t>
            </a:r>
          </a:p>
          <a:p>
            <a:pPr algn="ctr"/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Capacitor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8914" name="直線單箭頭接點 208913"/>
          <p:cNvCxnSpPr/>
          <p:nvPr/>
        </p:nvCxnSpPr>
        <p:spPr>
          <a:xfrm flipV="1">
            <a:off x="1613535" y="4457700"/>
            <a:ext cx="1129665" cy="88963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915" name="文字方塊 208914"/>
          <p:cNvSpPr txBox="1"/>
          <p:nvPr/>
        </p:nvSpPr>
        <p:spPr>
          <a:xfrm>
            <a:off x="1049655" y="5377815"/>
            <a:ext cx="1303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F28335 DSP</a:t>
            </a:r>
          </a:p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 Board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8918" name="矩形 208917"/>
          <p:cNvSpPr/>
          <p:nvPr/>
        </p:nvSpPr>
        <p:spPr>
          <a:xfrm>
            <a:off x="2543056" y="5459849"/>
            <a:ext cx="10278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1400" b="1" dirty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Gate </a:t>
            </a:r>
            <a:r>
              <a:rPr lang="en-US" altLang="zh-TW" sz="14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Drive</a:t>
            </a:r>
          </a:p>
          <a:p>
            <a:pPr algn="ctr"/>
            <a:r>
              <a:rPr lang="en-US" altLang="zh-TW" sz="14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Circuit</a:t>
            </a:r>
            <a:endParaRPr lang="zh-TW" altLang="en-US" sz="1400" b="1" dirty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150498" y="5600819"/>
            <a:ext cx="1020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14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Test Points</a:t>
            </a:r>
            <a:endParaRPr lang="zh-TW" altLang="en-US" sz="1400" b="1" dirty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208920" name="文字方塊 208919"/>
          <p:cNvSpPr txBox="1"/>
          <p:nvPr/>
        </p:nvSpPr>
        <p:spPr>
          <a:xfrm>
            <a:off x="339090" y="3880485"/>
            <a:ext cx="683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RS232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8921" name="文字方塊 208920"/>
          <p:cNvSpPr txBox="1"/>
          <p:nvPr/>
        </p:nvSpPr>
        <p:spPr>
          <a:xfrm>
            <a:off x="424815" y="2823210"/>
            <a:ext cx="6506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JTAG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8922" name="文字方塊 208921"/>
          <p:cNvSpPr txBox="1"/>
          <p:nvPr/>
        </p:nvSpPr>
        <p:spPr>
          <a:xfrm>
            <a:off x="7576185" y="4551045"/>
            <a:ext cx="13899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 circuits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8923" name="文字方塊 208922"/>
          <p:cNvSpPr txBox="1"/>
          <p:nvPr/>
        </p:nvSpPr>
        <p:spPr>
          <a:xfrm>
            <a:off x="5330082" y="5554980"/>
            <a:ext cx="13740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Hall</a:t>
            </a:r>
          </a:p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Current Sensor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5" name="直線單箭頭接點 74"/>
          <p:cNvCxnSpPr/>
          <p:nvPr/>
        </p:nvCxnSpPr>
        <p:spPr>
          <a:xfrm flipH="1" flipV="1">
            <a:off x="3811907" y="4996818"/>
            <a:ext cx="26668" cy="88010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字方塊 37"/>
          <p:cNvSpPr txBox="1"/>
          <p:nvPr/>
        </p:nvSpPr>
        <p:spPr>
          <a:xfrm>
            <a:off x="3314700" y="5934075"/>
            <a:ext cx="11753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ON/OFF</a:t>
            </a:r>
          </a:p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Push Bottom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8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/>
          <p:cNvSpPr txBox="1"/>
          <p:nvPr/>
        </p:nvSpPr>
        <p:spPr>
          <a:xfrm>
            <a:off x="468294" y="1158262"/>
            <a:ext cx="8488157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TW" sz="2400" b="1" dirty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PSIM Functions</a:t>
            </a:r>
          </a:p>
          <a:p>
            <a:pPr marL="514350" indent="-5143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TW" sz="2400" b="1" dirty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Digital Control Implementation</a:t>
            </a:r>
          </a:p>
          <a:p>
            <a:pPr marL="514350" indent="-5143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TW" sz="2400" b="1" dirty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   (</a:t>
            </a:r>
            <a:r>
              <a:rPr lang="en-US" altLang="zh-TW" sz="2400" b="1" dirty="0" err="1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r>
              <a:rPr lang="en-US" altLang="zh-TW" sz="2400" b="1" dirty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+ TI DSP Target) </a:t>
            </a:r>
          </a:p>
          <a:p>
            <a:pPr marL="514350" indent="-5143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TW" sz="24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PEK-130 </a:t>
            </a:r>
            <a:r>
              <a:rPr lang="en-US" altLang="zh-TW" sz="2400" b="1" dirty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Inverter Hardware Introduction </a:t>
            </a:r>
          </a:p>
          <a:p>
            <a:pPr marL="514350" indent="-5143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TW" sz="24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Lab </a:t>
            </a:r>
            <a:r>
              <a:rPr lang="en-US" altLang="zh-TW" sz="24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1: </a:t>
            </a:r>
            <a:r>
              <a:rPr lang="en-US" altLang="zh-TW" sz="24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Three-phase SPWM</a:t>
            </a:r>
            <a:endParaRPr lang="en-US" altLang="zh-TW" sz="2400" b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14350" indent="-5143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TW" sz="24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Lab 2: </a:t>
            </a:r>
            <a:r>
              <a:rPr lang="en-US" altLang="zh-TW" sz="24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Three-phase</a:t>
            </a:r>
            <a:r>
              <a:rPr lang="zh-TW" altLang="en-US" sz="24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zh-TW" sz="24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Stand-alone Inverter</a:t>
            </a:r>
          </a:p>
          <a:p>
            <a:pPr marL="514350" indent="-5143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TW" sz="24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Lab 3: </a:t>
            </a:r>
            <a:r>
              <a:rPr lang="en-US" altLang="zh-TW" sz="24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Three-phase Grid-Connected Inverter</a:t>
            </a:r>
            <a:endParaRPr lang="en-US" altLang="zh-TW" sz="2400" b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14350" indent="-5143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TW" sz="24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Lab 4: </a:t>
            </a:r>
            <a:r>
              <a:rPr lang="en-US" altLang="zh-TW" sz="24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Single-phase Interleaved Bridgeless PFC Rectifier</a:t>
            </a:r>
            <a:endParaRPr lang="en-US" altLang="zh-TW" sz="2400" b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514350" indent="-5143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TW" sz="24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Lab </a:t>
            </a:r>
            <a:r>
              <a:rPr lang="en-US" altLang="zh-TW" sz="2400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5: Single-phase Three-arm Rectifier-Inverter For UPS </a:t>
            </a:r>
            <a:endParaRPr lang="en-US" altLang="zh-TW" sz="2400" b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2</a:t>
            </a:fld>
            <a:endParaRPr lang="zh-TW" altLang="en-US"/>
          </a:p>
        </p:txBody>
      </p:sp>
      <p:sp>
        <p:nvSpPr>
          <p:cNvPr id="6" name="文字方塊 5"/>
          <p:cNvSpPr txBox="1"/>
          <p:nvPr/>
        </p:nvSpPr>
        <p:spPr>
          <a:xfrm>
            <a:off x="617220" y="4444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Contents</a:t>
            </a:r>
            <a:endParaRPr lang="zh-TW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8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6" y="3479800"/>
            <a:ext cx="3733800" cy="2345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525" y="3467100"/>
            <a:ext cx="3711575" cy="248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1" y="758825"/>
            <a:ext cx="5334000" cy="2398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20</a:t>
            </a:fld>
            <a:endParaRPr lang="zh-TW" altLang="en-US"/>
          </a:p>
        </p:txBody>
      </p:sp>
      <p:cxnSp>
        <p:nvCxnSpPr>
          <p:cNvPr id="4" name="直線單箭頭接點 3"/>
          <p:cNvCxnSpPr>
            <a:stCxn id="16" idx="3"/>
          </p:cNvCxnSpPr>
          <p:nvPr/>
        </p:nvCxnSpPr>
        <p:spPr>
          <a:xfrm>
            <a:off x="1673501" y="2544664"/>
            <a:ext cx="1212574" cy="284261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單箭頭接點 7"/>
          <p:cNvCxnSpPr/>
          <p:nvPr/>
        </p:nvCxnSpPr>
        <p:spPr>
          <a:xfrm flipH="1" flipV="1">
            <a:off x="6341745" y="2849880"/>
            <a:ext cx="1257300" cy="4572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/>
          <p:cNvSpPr txBox="1"/>
          <p:nvPr/>
        </p:nvSpPr>
        <p:spPr>
          <a:xfrm>
            <a:off x="8387511" y="4522470"/>
            <a:ext cx="756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</a:p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Voltage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476250" y="2390775"/>
            <a:ext cx="11972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Load Voltage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7597140" y="2524125"/>
            <a:ext cx="756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Voltage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直線單箭頭接點 13"/>
          <p:cNvCxnSpPr/>
          <p:nvPr/>
        </p:nvCxnSpPr>
        <p:spPr>
          <a:xfrm flipH="1">
            <a:off x="6438900" y="4936599"/>
            <a:ext cx="2109001" cy="702201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單箭頭接點 17"/>
          <p:cNvCxnSpPr/>
          <p:nvPr/>
        </p:nvCxnSpPr>
        <p:spPr>
          <a:xfrm flipV="1">
            <a:off x="2832900" y="5638800"/>
            <a:ext cx="415125" cy="52652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756575" y="6094214"/>
            <a:ext cx="20248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b="1" dirty="0">
                <a:solidFill>
                  <a:srgbClr val="0000FF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Auxiliary Power </a:t>
            </a:r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Supply</a:t>
            </a:r>
          </a:p>
          <a:p>
            <a:pPr algn="ctr"/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Input </a:t>
            </a:r>
            <a:endParaRPr lang="zh-TW" altLang="en-US" sz="1400" dirty="0">
              <a:solidFill>
                <a:srgbClr val="0000FF"/>
              </a:solidFill>
            </a:endParaRPr>
          </a:p>
        </p:txBody>
      </p:sp>
      <p:sp>
        <p:nvSpPr>
          <p:cNvPr id="22" name="文字方塊 21"/>
          <p:cNvSpPr txBox="1"/>
          <p:nvPr/>
        </p:nvSpPr>
        <p:spPr>
          <a:xfrm>
            <a:off x="276225" y="114300"/>
            <a:ext cx="18101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Connections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直線單箭頭接點 22"/>
          <p:cNvCxnSpPr/>
          <p:nvPr/>
        </p:nvCxnSpPr>
        <p:spPr>
          <a:xfrm flipH="1" flipV="1">
            <a:off x="2543175" y="5600700"/>
            <a:ext cx="70650" cy="58367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95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000125"/>
            <a:ext cx="6905625" cy="3615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21</a:t>
            </a:fld>
            <a:endParaRPr lang="zh-TW" altLang="en-US"/>
          </a:p>
        </p:txBody>
      </p:sp>
      <p:sp>
        <p:nvSpPr>
          <p:cNvPr id="3" name="圓角矩形 2"/>
          <p:cNvSpPr/>
          <p:nvPr/>
        </p:nvSpPr>
        <p:spPr>
          <a:xfrm>
            <a:off x="4114800" y="4019550"/>
            <a:ext cx="2724150" cy="65722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657225" y="333375"/>
            <a:ext cx="1618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 Points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1876425" y="4667250"/>
            <a:ext cx="567283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Q1, Q2, Q3, Q4, Q5, Q6: PWM signal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en-US" altLang="zh-TW" b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b="1" baseline="-250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Lc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sensor factor = 1/3.375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sab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sbc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sca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oab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obc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TW" b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oca</a:t>
            </a:r>
            <a:r>
              <a:rPr lang="en-US" altLang="zh-TW" b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sensing factor =  1/100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dc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sensing factor =  1/50 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58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22</a:t>
            </a:fld>
            <a:endParaRPr lang="zh-TW" altLang="en-US"/>
          </a:p>
        </p:txBody>
      </p:sp>
      <p:sp>
        <p:nvSpPr>
          <p:cNvPr id="6" name="投影片編號版面配置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18EE55-359F-461D-8D54-06CB3BC5D359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圖片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5466" y="1716278"/>
            <a:ext cx="1934210" cy="1705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圖片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1649" y="1368361"/>
            <a:ext cx="3470275" cy="229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圖片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3982" y="4702937"/>
            <a:ext cx="2204085" cy="1541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420654" y="887509"/>
            <a:ext cx="35671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DSP Control Board (with Isolated RS232 port)</a:t>
            </a:r>
            <a:endParaRPr lang="zh-TW" altLang="en-US" b="1" dirty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76576" y="801828"/>
            <a:ext cx="3392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en-US" altLang="zh-TW" b="1" dirty="0" err="1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Flyback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Auxiliary Power Supply</a:t>
            </a:r>
            <a:endParaRPr lang="zh-TW" altLang="en-US" b="1" dirty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45043" y="4168852"/>
            <a:ext cx="1597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JTAG Module</a:t>
            </a:r>
            <a:endParaRPr lang="zh-TW" altLang="en-US" b="1" dirty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454025" y="280458"/>
            <a:ext cx="25627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Auxiliary Circuits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414866" y="4106332"/>
            <a:ext cx="3940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Switch Drive Power and Drive Circuit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56201" y="4775199"/>
            <a:ext cx="2116666" cy="130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3018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23</a:t>
            </a:fld>
            <a:endParaRPr lang="zh-TW" altLang="en-US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8" y="488662"/>
            <a:ext cx="5576454" cy="2607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713" y="3116984"/>
            <a:ext cx="691515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投影片編號版面配置區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E7D6C7-A205-41C1-B78B-CA588F32A664}" type="slidenum">
              <a:rPr lang="zh-TW" altLang="en-US" smtClean="0"/>
              <a:pPr/>
              <a:t>23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293685" y="139184"/>
            <a:ext cx="29871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Gate Drive Power Circuit</a:t>
            </a:r>
            <a:endParaRPr lang="zh-TW" altLang="en-US" sz="20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6414" y="3263384"/>
            <a:ext cx="22286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Gate Drive Circuit</a:t>
            </a:r>
            <a:endParaRPr lang="zh-TW" altLang="en-US" sz="20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8" name="圖片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4140" y="171450"/>
            <a:ext cx="2204085" cy="1541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字方塊 8"/>
          <p:cNvSpPr txBox="1"/>
          <p:nvPr/>
        </p:nvSpPr>
        <p:spPr>
          <a:xfrm>
            <a:off x="1976588" y="471432"/>
            <a:ext cx="169142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12V Input(Isolated)</a:t>
            </a:r>
          </a:p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GND</a:t>
            </a:r>
          </a:p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VIN+(</a:t>
            </a:r>
            <a:r>
              <a:rPr lang="en-US" altLang="zh-TW" sz="14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PWM_outA</a:t>
            </a:r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VIN-(</a:t>
            </a:r>
            <a:r>
              <a:rPr lang="en-US" altLang="zh-TW" sz="14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PWM_outB</a:t>
            </a:r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0" name="矩形 9"/>
          <p:cNvSpPr/>
          <p:nvPr/>
        </p:nvSpPr>
        <p:spPr>
          <a:xfrm>
            <a:off x="387141" y="3820451"/>
            <a:ext cx="1356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+(+12V)</a:t>
            </a:r>
            <a:endParaRPr lang="en-US" altLang="zh-TW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VIN- (-12V)</a:t>
            </a:r>
            <a:endParaRPr lang="en-US" altLang="zh-TW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3315272" y="6454973"/>
            <a:ext cx="25297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Photo couple MOSFET Driver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318222" y="5609424"/>
            <a:ext cx="1112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PWM</a:t>
            </a:r>
          </a:p>
          <a:p>
            <a:pPr algn="ctr"/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(CPLD)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1976495" y="2495713"/>
            <a:ext cx="8034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UC3845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4384964" y="1624446"/>
            <a:ext cx="9269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DRV8800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41876" y="2029559"/>
            <a:ext cx="16305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</a:t>
            </a:r>
            <a:r>
              <a:rPr lang="en-US" altLang="zh-TW" sz="1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+(</a:t>
            </a:r>
            <a:r>
              <a:rPr lang="en-US" altLang="zh-TW" sz="12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PWM_outA</a:t>
            </a:r>
            <a:r>
              <a:rPr lang="en-US" altLang="zh-TW" sz="1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TW" sz="1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TW" sz="1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VIN-(</a:t>
            </a:r>
            <a:r>
              <a:rPr lang="en-US" altLang="zh-TW" sz="12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PWM_outB</a:t>
            </a:r>
            <a:r>
              <a:rPr lang="en-US" altLang="zh-TW" sz="1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TW" sz="1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3225800" y="1974850"/>
            <a:ext cx="683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50kHz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7829550" y="3629025"/>
            <a:ext cx="118814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Gate Drive</a:t>
            </a:r>
          </a:p>
          <a:p>
            <a:r>
              <a:rPr lang="en-US" altLang="zh-TW" sz="1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Voltage</a:t>
            </a:r>
          </a:p>
          <a:p>
            <a:r>
              <a:rPr lang="en-US" altLang="zh-TW" sz="1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ON: +12V</a:t>
            </a:r>
          </a:p>
          <a:p>
            <a:r>
              <a:rPr lang="en-US" altLang="zh-TW" sz="1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OFF: -3.3V</a:t>
            </a:r>
            <a:endParaRPr lang="zh-TW" altLang="en-US" sz="1600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8" name="文字方塊 17"/>
          <p:cNvSpPr txBox="1"/>
          <p:nvPr/>
        </p:nvSpPr>
        <p:spPr>
          <a:xfrm>
            <a:off x="279399" y="1964267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12Vdc</a:t>
            </a:r>
            <a:endParaRPr lang="zh-TW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字方塊 18"/>
          <p:cNvSpPr txBox="1"/>
          <p:nvPr/>
        </p:nvSpPr>
        <p:spPr>
          <a:xfrm>
            <a:off x="4076229" y="362113"/>
            <a:ext cx="2163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UC3845 is used to generate</a:t>
            </a:r>
          </a:p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50KHz CLK signal for DRV8800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4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24</a:t>
            </a:fld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256176" y="127725"/>
            <a:ext cx="21581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DRV8800 IC</a:t>
            </a:r>
            <a:endParaRPr lang="zh-TW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965" y="5154820"/>
            <a:ext cx="5519475" cy="1633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圓角矩形 8"/>
          <p:cNvSpPr/>
          <p:nvPr/>
        </p:nvSpPr>
        <p:spPr>
          <a:xfrm>
            <a:off x="5828306" y="5470497"/>
            <a:ext cx="1113182" cy="1351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文字方塊 10"/>
          <p:cNvSpPr txBox="1"/>
          <p:nvPr/>
        </p:nvSpPr>
        <p:spPr>
          <a:xfrm>
            <a:off x="2616201" y="0"/>
            <a:ext cx="63690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Generate 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12V square wave voltage for gate drive power</a:t>
            </a: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It can provide 2.8A output current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" name="群組 14"/>
          <p:cNvGrpSpPr/>
          <p:nvPr/>
        </p:nvGrpSpPr>
        <p:grpSpPr>
          <a:xfrm>
            <a:off x="1211589" y="630581"/>
            <a:ext cx="6230610" cy="4392281"/>
            <a:chOff x="1211589" y="630581"/>
            <a:chExt cx="6230610" cy="4392281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1589" y="630581"/>
              <a:ext cx="5671812" cy="4392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文字方塊 6"/>
            <p:cNvSpPr txBox="1"/>
            <p:nvPr/>
          </p:nvSpPr>
          <p:spPr>
            <a:xfrm>
              <a:off x="1596226" y="852189"/>
              <a:ext cx="5966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+12V</a:t>
              </a:r>
              <a:endParaRPr lang="zh-TW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圓角矩形 11"/>
            <p:cNvSpPr/>
            <p:nvPr/>
          </p:nvSpPr>
          <p:spPr>
            <a:xfrm>
              <a:off x="6070599" y="1244599"/>
              <a:ext cx="1176867" cy="1388533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 Gate Drive Circuit </a:t>
              </a:r>
              <a:endParaRPr lang="zh-TW" altLang="en-US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811676" y="793426"/>
              <a:ext cx="163052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sz="12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VIN</a:t>
              </a:r>
              <a:r>
                <a:rPr lang="en-US" altLang="zh-TW" sz="12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+(</a:t>
              </a:r>
              <a:r>
                <a:rPr lang="en-US" altLang="zh-TW" sz="1200" b="1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PWM_outA</a:t>
              </a:r>
              <a:r>
                <a:rPr lang="en-US" altLang="zh-TW" sz="12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en-US" altLang="zh-TW" sz="1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TW" sz="12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VIN-(</a:t>
              </a:r>
              <a:r>
                <a:rPr lang="en-US" altLang="zh-TW" sz="1200" b="1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PWM_outB</a:t>
              </a:r>
              <a:r>
                <a:rPr lang="en-US" altLang="zh-TW" sz="12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en-US" altLang="zh-TW" sz="1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564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25</a:t>
            </a:fld>
            <a:endParaRPr lang="zh-TW" altLang="en-US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57350"/>
            <a:ext cx="8378123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419179" y="272534"/>
            <a:ext cx="20555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USB_JTAG</a:t>
            </a:r>
            <a:r>
              <a:rPr lang="zh-TW" altLang="zh-TW" sz="20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電路</a:t>
            </a:r>
            <a:endParaRPr lang="zh-TW" altLang="en-US" sz="20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5" name="圖片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46948" y="143933"/>
            <a:ext cx="199136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方塊 2"/>
          <p:cNvSpPr txBox="1"/>
          <p:nvPr/>
        </p:nvSpPr>
        <p:spPr>
          <a:xfrm>
            <a:off x="5911538" y="3015476"/>
            <a:ext cx="7569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ISO7240</a:t>
            </a:r>
            <a:endParaRPr lang="zh-TW" altLang="en-US" sz="1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5972498" y="4152380"/>
            <a:ext cx="7569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ISO7242</a:t>
            </a:r>
            <a:endParaRPr lang="zh-TW" altLang="en-US" sz="1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19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26</a:t>
            </a:fld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118533" y="123309"/>
            <a:ext cx="87036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Auxiliary Power Supply (</a:t>
            </a:r>
            <a:r>
              <a:rPr lang="en-US" altLang="zh-TW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Flyback</a:t>
            </a:r>
            <a:r>
              <a:rPr lang="en-US" altLang="zh-TW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 with multiple outputs and linear regulators)</a:t>
            </a:r>
            <a:endParaRPr lang="zh-TW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47129" y="755707"/>
            <a:ext cx="8182495" cy="5727574"/>
          </a:xfrm>
          <a:prstGeom prst="rect">
            <a:avLst/>
          </a:prstGeom>
          <a:noFill/>
          <a:ln/>
        </p:spPr>
      </p:pic>
      <p:sp>
        <p:nvSpPr>
          <p:cNvPr id="5" name="文字方塊 4"/>
          <p:cNvSpPr txBox="1"/>
          <p:nvPr/>
        </p:nvSpPr>
        <p:spPr>
          <a:xfrm>
            <a:off x="7180942" y="4093027"/>
            <a:ext cx="7120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+15V</a:t>
            </a:r>
          </a:p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-15V</a:t>
            </a:r>
          </a:p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+5V</a:t>
            </a:r>
          </a:p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GND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4052689" y="600891"/>
            <a:ext cx="1293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 Input</a:t>
            </a:r>
          </a:p>
          <a:p>
            <a:pPr algn="ctr"/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90Vac~264Vac</a:t>
            </a:r>
            <a:endParaRPr lang="zh-TW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3573379" y="3533274"/>
            <a:ext cx="1649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12V(Isolated)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圖片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51782" y="2265828"/>
            <a:ext cx="2660418" cy="181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6940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27</a:t>
            </a:fld>
            <a:endParaRPr lang="zh-TW" altLang="en-US"/>
          </a:p>
        </p:txBody>
      </p:sp>
      <p:graphicFrame>
        <p:nvGraphicFramePr>
          <p:cNvPr id="3" name="物件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2203473"/>
              </p:ext>
            </p:extLst>
          </p:nvPr>
        </p:nvGraphicFramePr>
        <p:xfrm>
          <a:off x="856111" y="5492750"/>
          <a:ext cx="3722688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60" name="方程式" r:id="rId3" imgW="2336760" imgH="393480" progId="Equation.3">
                  <p:embed/>
                </p:oleObj>
              </mc:Choice>
              <mc:Fallback>
                <p:oleObj name="方程式" r:id="rId3" imgW="23367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6111" y="5492750"/>
                        <a:ext cx="3722688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197445"/>
              </p:ext>
            </p:extLst>
          </p:nvPr>
        </p:nvGraphicFramePr>
        <p:xfrm>
          <a:off x="5546725" y="5548313"/>
          <a:ext cx="267335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61" name="方程式" r:id="rId5" imgW="2044440" imgH="419040" progId="Equation.3">
                  <p:embed/>
                </p:oleObj>
              </mc:Choice>
              <mc:Fallback>
                <p:oleObj name="方程式" r:id="rId5" imgW="20444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6725" y="5548313"/>
                        <a:ext cx="2673350" cy="506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10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82" y="1384405"/>
            <a:ext cx="8850918" cy="3683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0" y="340950"/>
            <a:ext cx="9000000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TW" sz="28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AC Current Sense Circuit</a:t>
            </a:r>
            <a:endParaRPr lang="zh-TW" altLang="en-US" sz="28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00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28</a:t>
            </a:fld>
            <a:endParaRPr lang="zh-TW" altLang="en-US"/>
          </a:p>
        </p:txBody>
      </p:sp>
      <p:graphicFrame>
        <p:nvGraphicFramePr>
          <p:cNvPr id="3" name="物件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3110972"/>
              </p:ext>
            </p:extLst>
          </p:nvPr>
        </p:nvGraphicFramePr>
        <p:xfrm>
          <a:off x="5602294" y="1092978"/>
          <a:ext cx="333692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84" name="方程式" r:id="rId3" imgW="2095200" imgH="393480" progId="Equation.3">
                  <p:embed/>
                </p:oleObj>
              </mc:Choice>
              <mc:Fallback>
                <p:oleObj name="方程式" r:id="rId3" imgW="20952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2294" y="1092978"/>
                        <a:ext cx="3336925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6424207"/>
              </p:ext>
            </p:extLst>
          </p:nvPr>
        </p:nvGraphicFramePr>
        <p:xfrm>
          <a:off x="5821363" y="1951038"/>
          <a:ext cx="260667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85" name="方程式" r:id="rId5" imgW="1993680" imgH="419040" progId="Equation.3">
                  <p:embed/>
                </p:oleObj>
              </mc:Choice>
              <mc:Fallback>
                <p:oleObj name="方程式" r:id="rId5" imgW="19936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1363" y="1951038"/>
                        <a:ext cx="2606675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144000" y="274275"/>
            <a:ext cx="9000000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TW" sz="28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AC Voltage Sense Circuit</a:t>
            </a:r>
            <a:endParaRPr lang="zh-TW" altLang="en-US" sz="28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24" y="1017589"/>
            <a:ext cx="5140089" cy="1177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89" y="2374868"/>
            <a:ext cx="7866111" cy="3990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739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29</a:t>
            </a:fld>
            <a:endParaRPr lang="zh-TW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59475"/>
            <a:ext cx="9048750" cy="4793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144000" y="369525"/>
            <a:ext cx="9000000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TW" sz="28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DC Voltage Sense Circuit</a:t>
            </a:r>
            <a:endParaRPr lang="zh-TW" altLang="en-US" sz="28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9566449"/>
              </p:ext>
            </p:extLst>
          </p:nvPr>
        </p:nvGraphicFramePr>
        <p:xfrm>
          <a:off x="523050" y="1568450"/>
          <a:ext cx="3197225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81" name="方程式" r:id="rId4" imgW="2006280" imgH="393480" progId="Equation.3">
                  <p:embed/>
                </p:oleObj>
              </mc:Choice>
              <mc:Fallback>
                <p:oleObj name="方程式" r:id="rId4" imgW="20062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050" y="1568450"/>
                        <a:ext cx="3197225" cy="582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998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3</a:t>
            </a:fld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926657" y="565142"/>
            <a:ext cx="23310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kern="100" baseline="0" dirty="0" smtClean="0">
                <a:solidFill>
                  <a:srgbClr val="FF0000"/>
                </a:solidFill>
                <a:latin typeface="Times New Roman"/>
                <a:ea typeface="標楷體"/>
              </a:rPr>
              <a:t>PSIM</a:t>
            </a:r>
            <a:r>
              <a:rPr lang="zh-TW" altLang="en-US" sz="2400" b="1" kern="100" baseline="0" dirty="0" smtClean="0">
                <a:solidFill>
                  <a:srgbClr val="FF0000"/>
                </a:solidFill>
                <a:latin typeface="Times New Roman"/>
                <a:ea typeface="標楷體"/>
              </a:rPr>
              <a:t> </a:t>
            </a:r>
            <a:r>
              <a:rPr lang="en-US" altLang="zh-TW" sz="2400" b="1" kern="100" baseline="0" dirty="0" smtClean="0">
                <a:solidFill>
                  <a:srgbClr val="FF0000"/>
                </a:solidFill>
                <a:latin typeface="Times New Roman"/>
                <a:ea typeface="標楷體"/>
              </a:rPr>
              <a:t>Functions</a:t>
            </a:r>
            <a:endParaRPr lang="zh-TW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1935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32" y="1444625"/>
            <a:ext cx="8424333" cy="4090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195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831017" y="1271801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Relay</a:t>
            </a:r>
          </a:p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Control Circuit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077" y="1065316"/>
            <a:ext cx="4824536" cy="4388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504503" y="3607678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MOSFET Temperature Sense Circuit</a:t>
            </a:r>
            <a:r>
              <a:rPr lang="zh-TW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endParaRPr lang="zh-TW" altLang="en-US" sz="24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6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379154" y="338371"/>
            <a:ext cx="3206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DSP Interface Circuit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4265295" y="843915"/>
            <a:ext cx="44056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3.3V</a:t>
            </a:r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  <a:sym typeface="Wingdings" panose="05000000000000000000" pitchFamily="2" charset="2"/>
              </a:rPr>
              <a:t></a:t>
            </a:r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5V Voltage Transform</a:t>
            </a:r>
            <a:r>
              <a:rPr lang="zh-TW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1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and Hardware Protection</a:t>
            </a:r>
            <a:endParaRPr lang="en-US" altLang="zh-TW" sz="1400" b="1" dirty="0" smtClean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5" y="2008984"/>
            <a:ext cx="3673017" cy="3571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891" y="1264220"/>
            <a:ext cx="5214784" cy="4860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6286500" y="2484120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CPLD</a:t>
            </a:r>
            <a:endParaRPr lang="zh-TW" alt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67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4664"/>
              </p:ext>
            </p:extLst>
          </p:nvPr>
        </p:nvGraphicFramePr>
        <p:xfrm>
          <a:off x="1538139" y="341040"/>
          <a:ext cx="6096000" cy="633166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864096"/>
                <a:gridCol w="3335625"/>
                <a:gridCol w="1896279"/>
              </a:tblGrid>
              <a:tr h="398224">
                <a:tc>
                  <a:txBody>
                    <a:bodyPr/>
                    <a:lstStyle/>
                    <a:p>
                      <a:pPr algn="ctr"/>
                      <a:endParaRPr lang="zh-TW" altLang="en-US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A0</a:t>
                      </a:r>
                      <a:endParaRPr lang="zh-TW" altLang="en-US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A-phase</a:t>
                      </a:r>
                      <a:r>
                        <a:rPr lang="en-US" altLang="zh-TW" sz="1800" baseline="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inductor current</a:t>
                      </a: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TW" sz="1800" dirty="0" err="1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Io_a</a:t>
                      </a: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AC mode</a:t>
                      </a:r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A1</a:t>
                      </a:r>
                      <a:endParaRPr lang="zh-TW" altLang="en-US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B-phase inductor current(</a:t>
                      </a:r>
                      <a:r>
                        <a:rPr lang="en-US" altLang="zh-TW" sz="1800" dirty="0" err="1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Io_b</a:t>
                      </a: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AC mode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A2</a:t>
                      </a:r>
                      <a:endParaRPr lang="zh-TW" altLang="en-US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C-phase inductor current(</a:t>
                      </a:r>
                      <a:r>
                        <a:rPr lang="en-US" altLang="zh-TW" sz="1800" dirty="0" err="1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Io_c</a:t>
                      </a: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AC mode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A3</a:t>
                      </a:r>
                      <a:endParaRPr lang="zh-TW" altLang="en-US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C-phase load current(</a:t>
                      </a:r>
                      <a:r>
                        <a:rPr lang="en-US" altLang="zh-TW" sz="1800" dirty="0" err="1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IL_c</a:t>
                      </a: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AC mode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A4</a:t>
                      </a:r>
                      <a:endParaRPr lang="zh-TW" altLang="en-US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B-phase load current(</a:t>
                      </a:r>
                      <a:r>
                        <a:rPr lang="en-US" altLang="zh-TW" sz="1800" dirty="0" err="1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IL_b</a:t>
                      </a: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AC mode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A5</a:t>
                      </a:r>
                      <a:endParaRPr lang="zh-TW" altLang="en-US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A-phase load current(</a:t>
                      </a:r>
                      <a:r>
                        <a:rPr lang="en-US" altLang="zh-TW" sz="1800" dirty="0" err="1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IL_a</a:t>
                      </a: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AC mode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A6</a:t>
                      </a:r>
                      <a:endParaRPr lang="zh-TW" altLang="en-US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</a:t>
                      </a:r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</a:t>
                      </a:r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A7</a:t>
                      </a:r>
                      <a:endParaRPr lang="zh-TW" altLang="en-US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</a:t>
                      </a:r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</a:t>
                      </a:r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B0</a:t>
                      </a:r>
                      <a:endParaRPr lang="zh-TW" altLang="en-US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AB-</a:t>
                      </a:r>
                      <a:r>
                        <a:rPr lang="en-US" altLang="zh-TW" sz="1800" baseline="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Line load voltage</a:t>
                      </a: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TW" sz="1800" dirty="0" err="1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Vo_ab</a:t>
                      </a: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AC mode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B1</a:t>
                      </a:r>
                      <a:endParaRPr lang="zh-TW" altLang="en-US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BC-</a:t>
                      </a:r>
                      <a:r>
                        <a:rPr lang="en-US" altLang="zh-TW" sz="1800" baseline="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Line load voltage</a:t>
                      </a: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TW" sz="1800" dirty="0" err="1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Vo_bc</a:t>
                      </a: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AC mode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B2</a:t>
                      </a:r>
                      <a:endParaRPr lang="zh-TW" altLang="en-US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CA-</a:t>
                      </a:r>
                      <a:r>
                        <a:rPr lang="en-US" altLang="zh-TW" sz="1800" baseline="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Line load voltage</a:t>
                      </a: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TW" sz="1800" dirty="0" err="1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Vo_ca</a:t>
                      </a: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AC mode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B3</a:t>
                      </a:r>
                      <a:endParaRPr lang="zh-TW" altLang="en-US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AB-</a:t>
                      </a:r>
                      <a:r>
                        <a:rPr lang="en-US" altLang="zh-TW" sz="1800" baseline="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Line grid voltage</a:t>
                      </a: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TW" sz="1800" dirty="0" err="1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Vs_ab</a:t>
                      </a: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AC mode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B4</a:t>
                      </a:r>
                      <a:endParaRPr lang="zh-TW" altLang="en-US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BC-</a:t>
                      </a:r>
                      <a:r>
                        <a:rPr lang="en-US" altLang="zh-TW" sz="1800" baseline="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Line </a:t>
                      </a:r>
                      <a:r>
                        <a:rPr lang="en-US" altLang="zh-TW" sz="1800" baseline="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grid voltage</a:t>
                      </a: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TW" sz="1800" dirty="0" err="1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Vs_bc</a:t>
                      </a: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AC mode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B5</a:t>
                      </a:r>
                      <a:endParaRPr lang="zh-TW" altLang="en-US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CA-</a:t>
                      </a:r>
                      <a:r>
                        <a:rPr lang="en-US" altLang="zh-TW" sz="1800" baseline="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Line </a:t>
                      </a:r>
                      <a:r>
                        <a:rPr lang="en-US" altLang="zh-TW" sz="1800" baseline="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grid voltage</a:t>
                      </a: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TW" sz="1800" dirty="0" err="1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Vs_ca</a:t>
                      </a: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AC mode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B6</a:t>
                      </a:r>
                      <a:endParaRPr lang="zh-TW" altLang="en-US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DC bus voltage(</a:t>
                      </a:r>
                      <a:r>
                        <a:rPr lang="en-US" altLang="zh-TW" sz="1800" dirty="0" err="1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Vdc</a:t>
                      </a: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DC mode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B7</a:t>
                      </a:r>
                      <a:endParaRPr lang="zh-TW" altLang="en-US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</a:t>
                      </a:r>
                      <a:endParaRPr lang="zh-TW" altLang="en-US" sz="1800" dirty="0" smtClean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字方塊 2"/>
          <p:cNvSpPr txBox="1"/>
          <p:nvPr/>
        </p:nvSpPr>
        <p:spPr>
          <a:xfrm>
            <a:off x="288290" y="78105"/>
            <a:ext cx="46682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AD </a:t>
            </a:r>
            <a:r>
              <a:rPr lang="en-US" altLang="zh-TW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Converter</a:t>
            </a:r>
            <a:r>
              <a:rPr lang="zh-TW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Signal Setting </a:t>
            </a:r>
            <a:endParaRPr lang="zh-TW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61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" y="1244599"/>
            <a:ext cx="8020050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646006" y="499533"/>
            <a:ext cx="5150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SimCoder</a:t>
            </a:r>
            <a:r>
              <a:rPr lang="en-US" altLang="zh-TW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AD </a:t>
            </a:r>
            <a:r>
              <a:rPr lang="en-US" altLang="zh-TW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Converter</a:t>
            </a:r>
            <a:r>
              <a:rPr lang="zh-TW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Setting</a:t>
            </a:r>
            <a:endParaRPr lang="zh-TW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123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668866" y="254000"/>
            <a:ext cx="61509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SimCoder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DSP</a:t>
            </a:r>
            <a:r>
              <a:rPr lang="zh-TW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Hardware Configuration(1/2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83" y="1020128"/>
            <a:ext cx="8476297" cy="4831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960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/>
          <p:cNvSpPr txBox="1"/>
          <p:nvPr/>
        </p:nvSpPr>
        <p:spPr>
          <a:xfrm>
            <a:off x="668866" y="254000"/>
            <a:ext cx="61148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SimCoder</a:t>
            </a:r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DSP</a:t>
            </a:r>
            <a:r>
              <a:rPr lang="zh-TW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Hardware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Configuration(2/2</a:t>
            </a:r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" y="1152525"/>
            <a:ext cx="8275320" cy="472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24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36</a:t>
            </a:fld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2714219" y="2123525"/>
            <a:ext cx="3299237" cy="13075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TW" sz="28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Lab </a:t>
            </a:r>
            <a:r>
              <a:rPr lang="en-US" altLang="zh-TW" sz="28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1</a:t>
            </a:r>
          </a:p>
          <a:p>
            <a:pPr algn="ctr">
              <a:lnSpc>
                <a:spcPct val="150000"/>
              </a:lnSpc>
            </a:pPr>
            <a:r>
              <a:rPr lang="en-US" altLang="zh-TW" sz="28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Three-phase </a:t>
            </a:r>
            <a:r>
              <a:rPr lang="en-US" altLang="zh-TW" sz="28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SPWM</a:t>
            </a:r>
          </a:p>
        </p:txBody>
      </p:sp>
    </p:spTree>
    <p:extLst>
      <p:ext uri="{BB962C8B-B14F-4D97-AF65-F5344CB8AC3E}">
        <p14:creationId xmlns:p14="http://schemas.microsoft.com/office/powerpoint/2010/main" val="31938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lum bright="-28000" contrast="44000"/>
          </a:blip>
          <a:srcRect/>
          <a:stretch>
            <a:fillRect/>
          </a:stretch>
        </p:blipFill>
        <p:spPr bwMode="auto">
          <a:xfrm>
            <a:off x="4770945" y="260647"/>
            <a:ext cx="4059237" cy="641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85344" y="0"/>
            <a:ext cx="5368008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Three-phase</a:t>
            </a:r>
            <a:r>
              <a:rPr lang="zh-TW" altLang="en-US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Sinusoidal PWM (SPWM)</a:t>
            </a:r>
            <a:endParaRPr lang="en-US" altLang="zh-TW" sz="24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44" y="667895"/>
            <a:ext cx="4460050" cy="2205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85" y="3716085"/>
            <a:ext cx="1686495" cy="718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7" y="4743641"/>
            <a:ext cx="4079938" cy="152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81" y="3029523"/>
            <a:ext cx="1103428" cy="609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37</a:t>
            </a:fld>
            <a:endParaRPr lang="zh-TW" altLang="en-US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573" y="3079221"/>
            <a:ext cx="862172" cy="55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490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949" y="1126743"/>
            <a:ext cx="3265496" cy="4363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71" y="1474681"/>
            <a:ext cx="5422392" cy="4010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38</a:t>
            </a:fld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353061" y="440266"/>
            <a:ext cx="49414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Three-phase SPWM Output Voltage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88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39</a:t>
            </a:fld>
            <a:endParaRPr lang="zh-TW" alt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188" y="714567"/>
            <a:ext cx="6027420" cy="2771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82" y="3618548"/>
            <a:ext cx="320992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83" y="4971479"/>
            <a:ext cx="32670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558" y="3023046"/>
            <a:ext cx="3821430" cy="347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402336" y="118872"/>
            <a:ext cx="4178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Space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Vector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PWM (SVPWM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81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4</a:t>
            </a:fld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338667" y="167175"/>
            <a:ext cx="4350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Digital Control Implementation</a:t>
            </a:r>
          </a:p>
        </p:txBody>
      </p:sp>
      <p:grpSp>
        <p:nvGrpSpPr>
          <p:cNvPr id="6" name="群組 5"/>
          <p:cNvGrpSpPr/>
          <p:nvPr/>
        </p:nvGrpSpPr>
        <p:grpSpPr>
          <a:xfrm>
            <a:off x="1057276" y="933449"/>
            <a:ext cx="7370161" cy="5510121"/>
            <a:chOff x="1218142" y="916516"/>
            <a:chExt cx="7370161" cy="5510121"/>
          </a:xfrm>
        </p:grpSpPr>
        <p:pic>
          <p:nvPicPr>
            <p:cNvPr id="41986" name="圖片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18142" y="916516"/>
              <a:ext cx="6905625" cy="5331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字方塊 2"/>
            <p:cNvSpPr txBox="1"/>
            <p:nvPr/>
          </p:nvSpPr>
          <p:spPr>
            <a:xfrm>
              <a:off x="5417820" y="6118860"/>
              <a:ext cx="31704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(On-line tuning of control parameters)</a:t>
              </a:r>
              <a:endParaRPr lang="zh-TW" alt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337696" y="264067"/>
            <a:ext cx="2847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 err="1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r>
              <a:rPr lang="en-US" altLang="zh-TW" b="1" dirty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+ TI 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DSP Target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0873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40</a:t>
            </a:fld>
            <a:endParaRPr lang="zh-TW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95" y="1322832"/>
            <a:ext cx="8500681" cy="458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475488" y="502920"/>
            <a:ext cx="33470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SVPWM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Voltage Vector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32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41</a:t>
            </a:fld>
            <a:endParaRPr lang="zh-TW" alt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08" y="895160"/>
            <a:ext cx="4038600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85" y="3469577"/>
            <a:ext cx="376237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753" y="5140452"/>
            <a:ext cx="20383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427" y="5270373"/>
            <a:ext cx="276225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439" y="912495"/>
            <a:ext cx="4314825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592666" y="237068"/>
            <a:ext cx="4464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Axis-Transformation (</a:t>
            </a:r>
            <a:r>
              <a:rPr lang="en-US" altLang="zh-TW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abc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=&gt;</a:t>
            </a:r>
            <a:r>
              <a:rPr lang="zh-TW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400" b="1" i="1" dirty="0" smtClean="0">
                <a:solidFill>
                  <a:srgbClr val="FF0000"/>
                </a:solidFill>
                <a:latin typeface="Symbol" panose="05050102010706020507" pitchFamily="18" charset="2"/>
                <a:ea typeface="標楷體" panose="03000509000000000000" pitchFamily="65" charset="-120"/>
                <a:cs typeface="Times New Roman" panose="02020603050405020304" pitchFamily="18" charset="0"/>
              </a:rPr>
              <a:t>ab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59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42</a:t>
            </a:fld>
            <a:endParaRPr lang="zh-TW" alt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514" y="868830"/>
            <a:ext cx="5501427" cy="420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592667" y="296335"/>
            <a:ext cx="56711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Voltage Vector of the Space Voltage PWM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821267" y="5249333"/>
            <a:ext cx="79925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Vector space can be divided into 6 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sections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V</a:t>
            </a:r>
            <a:r>
              <a:rPr lang="en-US" altLang="zh-TW" b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ref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can be constructed with the adjacent vectors located in the same section and the zero vector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61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893" y="0"/>
            <a:ext cx="2761107" cy="238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99" y="4037880"/>
            <a:ext cx="5297402" cy="2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43</a:t>
            </a:fld>
            <a:endParaRPr lang="zh-TW" alt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645032"/>
            <a:ext cx="6202730" cy="2377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5351" y="2638890"/>
            <a:ext cx="5120640" cy="2541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186266" y="84668"/>
            <a:ext cx="78266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Conduction Time Interval of the Voltage Vector (section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13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44</a:t>
            </a:fld>
            <a:endParaRPr lang="zh-TW" alt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942" y="811742"/>
            <a:ext cx="6112029" cy="536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389466" y="211667"/>
            <a:ext cx="8266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Conduction Time Interval of the Voltage Vectors (section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2~6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27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45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352214" y="0"/>
            <a:ext cx="5042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Zero-Sequence Injection (ZSI)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PWM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7" name="物件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7770693"/>
              </p:ext>
            </p:extLst>
          </p:nvPr>
        </p:nvGraphicFramePr>
        <p:xfrm>
          <a:off x="1103631" y="1222375"/>
          <a:ext cx="1388110" cy="330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60" name="方程式" r:id="rId3" imgW="799920" imgH="190440" progId="Equation.3">
                  <p:embed/>
                </p:oleObj>
              </mc:Choice>
              <mc:Fallback>
                <p:oleObj name="方程式" r:id="rId3" imgW="799920" imgH="1904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3631" y="1222375"/>
                        <a:ext cx="1388110" cy="3305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物件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9670784"/>
              </p:ext>
            </p:extLst>
          </p:nvPr>
        </p:nvGraphicFramePr>
        <p:xfrm>
          <a:off x="1072515" y="1588771"/>
          <a:ext cx="1391285" cy="3312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61" name="方程式" r:id="rId5" imgW="799920" imgH="190440" progId="Equation.3">
                  <p:embed/>
                </p:oleObj>
              </mc:Choice>
              <mc:Fallback>
                <p:oleObj name="方程式" r:id="rId5" imgW="799920" imgH="190440" progId="Equation.3">
                  <p:embed/>
                  <p:pic>
                    <p:nvPicPr>
                      <p:cNvPr id="0" name="物件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2515" y="1588771"/>
                        <a:ext cx="1391285" cy="3312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物件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7214004"/>
              </p:ext>
            </p:extLst>
          </p:nvPr>
        </p:nvGraphicFramePr>
        <p:xfrm>
          <a:off x="1088709" y="2044277"/>
          <a:ext cx="1497012" cy="3621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62" name="方程式" r:id="rId7" imgW="787320" imgH="190440" progId="Equation.3">
                  <p:embed/>
                </p:oleObj>
              </mc:Choice>
              <mc:Fallback>
                <p:oleObj name="方程式" r:id="rId7" imgW="787320" imgH="190440" progId="Equation.3">
                  <p:embed/>
                  <p:pic>
                    <p:nvPicPr>
                      <p:cNvPr id="0" name="物件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8709" y="2044277"/>
                        <a:ext cx="1497012" cy="3621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群組 2"/>
          <p:cNvGrpSpPr/>
          <p:nvPr/>
        </p:nvGrpSpPr>
        <p:grpSpPr>
          <a:xfrm>
            <a:off x="3594417" y="1011555"/>
            <a:ext cx="5336223" cy="2435225"/>
            <a:chOff x="3594417" y="1011555"/>
            <a:chExt cx="5336223" cy="2435225"/>
          </a:xfrm>
        </p:grpSpPr>
        <p:sp>
          <p:nvSpPr>
            <p:cNvPr id="11" name="Line 2"/>
            <p:cNvSpPr>
              <a:spLocks noChangeShapeType="1"/>
            </p:cNvSpPr>
            <p:nvPr/>
          </p:nvSpPr>
          <p:spPr bwMode="auto">
            <a:xfrm flipV="1">
              <a:off x="3703320" y="1156018"/>
              <a:ext cx="268795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2" name="Group 3"/>
            <p:cNvGrpSpPr>
              <a:grpSpLocks/>
            </p:cNvGrpSpPr>
            <p:nvPr/>
          </p:nvGrpSpPr>
          <p:grpSpPr bwMode="auto">
            <a:xfrm>
              <a:off x="6175375" y="1165543"/>
              <a:ext cx="371475" cy="1411288"/>
              <a:chOff x="1146" y="2796"/>
              <a:chExt cx="336" cy="1158"/>
            </a:xfrm>
          </p:grpSpPr>
          <p:sp>
            <p:nvSpPr>
              <p:cNvPr id="264" name="Line 4"/>
              <p:cNvSpPr>
                <a:spLocks noChangeShapeType="1"/>
              </p:cNvSpPr>
              <p:nvPr/>
            </p:nvSpPr>
            <p:spPr bwMode="auto">
              <a:xfrm>
                <a:off x="1332" y="2796"/>
                <a:ext cx="0" cy="17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65" name="Line 5"/>
              <p:cNvSpPr>
                <a:spLocks noChangeShapeType="1"/>
              </p:cNvSpPr>
              <p:nvPr/>
            </p:nvSpPr>
            <p:spPr bwMode="auto">
              <a:xfrm>
                <a:off x="1332" y="3192"/>
                <a:ext cx="0" cy="3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266" name="Group 6"/>
              <p:cNvGrpSpPr>
                <a:grpSpLocks/>
              </p:cNvGrpSpPr>
              <p:nvPr/>
            </p:nvGrpSpPr>
            <p:grpSpPr bwMode="auto">
              <a:xfrm>
                <a:off x="1146" y="2898"/>
                <a:ext cx="336" cy="366"/>
                <a:chOff x="1146" y="2898"/>
                <a:chExt cx="336" cy="366"/>
              </a:xfrm>
            </p:grpSpPr>
            <p:sp>
              <p:nvSpPr>
                <p:cNvPr id="279" name="Line 7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80" name="Line 8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81" name="Line 9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82" name="Line 10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83" name="Line 11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84" name="Line 12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85" name="Line 13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86" name="AutoShape 14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zh-TW" sz="1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87" name="Line 15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88" name="Line 16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267" name="Group 17"/>
              <p:cNvGrpSpPr>
                <a:grpSpLocks/>
              </p:cNvGrpSpPr>
              <p:nvPr/>
            </p:nvGrpSpPr>
            <p:grpSpPr bwMode="auto">
              <a:xfrm>
                <a:off x="1146" y="3474"/>
                <a:ext cx="336" cy="366"/>
                <a:chOff x="1146" y="2898"/>
                <a:chExt cx="336" cy="366"/>
              </a:xfrm>
            </p:grpSpPr>
            <p:sp>
              <p:nvSpPr>
                <p:cNvPr id="269" name="Line 18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70" name="Line 19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71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72" name="Line 21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73" name="Line 22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74" name="Line 23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75" name="Line 24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76" name="AutoShape 25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zh-TW" sz="1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77" name="Line 26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78" name="Line 27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268" name="Line 28"/>
              <p:cNvSpPr>
                <a:spLocks noChangeShapeType="1"/>
              </p:cNvSpPr>
              <p:nvPr/>
            </p:nvSpPr>
            <p:spPr bwMode="auto">
              <a:xfrm>
                <a:off x="1326" y="3774"/>
                <a:ext cx="0" cy="1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3" name="Line 29"/>
            <p:cNvSpPr>
              <a:spLocks noChangeShapeType="1"/>
            </p:cNvSpPr>
            <p:nvPr/>
          </p:nvSpPr>
          <p:spPr bwMode="auto">
            <a:xfrm flipV="1">
              <a:off x="3703321" y="2565718"/>
              <a:ext cx="26784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Text Box 30"/>
            <p:cNvSpPr txBox="1">
              <a:spLocks noChangeArrowheads="1"/>
            </p:cNvSpPr>
            <p:nvPr/>
          </p:nvSpPr>
          <p:spPr bwMode="auto">
            <a:xfrm>
              <a:off x="5908675" y="1406843"/>
              <a:ext cx="32543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>
                  <a:latin typeface="Times New Roman" pitchFamily="18" charset="0"/>
                  <a:cs typeface="Times New Roman" pitchFamily="18" charset="0"/>
                </a:rPr>
                <a:t>T5</a:t>
              </a:r>
            </a:p>
          </p:txBody>
        </p:sp>
        <p:sp>
          <p:nvSpPr>
            <p:cNvPr id="15" name="Text Box 31"/>
            <p:cNvSpPr txBox="1">
              <a:spLocks noChangeArrowheads="1"/>
            </p:cNvSpPr>
            <p:nvPr/>
          </p:nvSpPr>
          <p:spPr bwMode="auto">
            <a:xfrm>
              <a:off x="5918200" y="2111693"/>
              <a:ext cx="32543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>
                  <a:latin typeface="Times New Roman" pitchFamily="18" charset="0"/>
                  <a:cs typeface="Times New Roman" pitchFamily="18" charset="0"/>
                </a:rPr>
                <a:t>T6</a:t>
              </a:r>
            </a:p>
          </p:txBody>
        </p:sp>
        <p:sp>
          <p:nvSpPr>
            <p:cNvPr id="16" name="Oval 32"/>
            <p:cNvSpPr>
              <a:spLocks noChangeArrowheads="1"/>
            </p:cNvSpPr>
            <p:nvPr/>
          </p:nvSpPr>
          <p:spPr bwMode="auto">
            <a:xfrm>
              <a:off x="6353175" y="1898968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Line 34"/>
            <p:cNvSpPr>
              <a:spLocks noChangeShapeType="1"/>
            </p:cNvSpPr>
            <p:nvPr/>
          </p:nvSpPr>
          <p:spPr bwMode="auto">
            <a:xfrm>
              <a:off x="5257800" y="1784668"/>
              <a:ext cx="14097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Line 35"/>
            <p:cNvSpPr>
              <a:spLocks noChangeShapeType="1"/>
            </p:cNvSpPr>
            <p:nvPr/>
          </p:nvSpPr>
          <p:spPr bwMode="auto">
            <a:xfrm flipV="1">
              <a:off x="6667500" y="1365568"/>
              <a:ext cx="0" cy="4191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Line 36"/>
            <p:cNvSpPr>
              <a:spLocks noChangeShapeType="1"/>
            </p:cNvSpPr>
            <p:nvPr/>
          </p:nvSpPr>
          <p:spPr bwMode="auto">
            <a:xfrm>
              <a:off x="6667500" y="1365568"/>
              <a:ext cx="1809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Line 37"/>
            <p:cNvSpPr>
              <a:spLocks noChangeShapeType="1"/>
            </p:cNvSpPr>
            <p:nvPr/>
          </p:nvSpPr>
          <p:spPr bwMode="auto">
            <a:xfrm>
              <a:off x="7486650" y="1356042"/>
              <a:ext cx="956310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auto">
            <a:xfrm>
              <a:off x="6381750" y="1937068"/>
              <a:ext cx="2857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Line 39"/>
            <p:cNvSpPr>
              <a:spLocks noChangeShapeType="1"/>
            </p:cNvSpPr>
            <p:nvPr/>
          </p:nvSpPr>
          <p:spPr bwMode="auto">
            <a:xfrm>
              <a:off x="6667500" y="1937068"/>
              <a:ext cx="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Line 40"/>
            <p:cNvSpPr>
              <a:spLocks noChangeShapeType="1"/>
            </p:cNvSpPr>
            <p:nvPr/>
          </p:nvSpPr>
          <p:spPr bwMode="auto">
            <a:xfrm flipV="1">
              <a:off x="6667500" y="2318068"/>
              <a:ext cx="1809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5" name="Group 41"/>
            <p:cNvGrpSpPr>
              <a:grpSpLocks/>
            </p:cNvGrpSpPr>
            <p:nvPr/>
          </p:nvGrpSpPr>
          <p:grpSpPr bwMode="auto">
            <a:xfrm>
              <a:off x="5022850" y="1165543"/>
              <a:ext cx="371475" cy="1411288"/>
              <a:chOff x="1146" y="2796"/>
              <a:chExt cx="336" cy="1158"/>
            </a:xfrm>
          </p:grpSpPr>
          <p:sp>
            <p:nvSpPr>
              <p:cNvPr id="239" name="Line 42"/>
              <p:cNvSpPr>
                <a:spLocks noChangeShapeType="1"/>
              </p:cNvSpPr>
              <p:nvPr/>
            </p:nvSpPr>
            <p:spPr bwMode="auto">
              <a:xfrm>
                <a:off x="1332" y="2796"/>
                <a:ext cx="0" cy="17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0" name="Line 43"/>
              <p:cNvSpPr>
                <a:spLocks noChangeShapeType="1"/>
              </p:cNvSpPr>
              <p:nvPr/>
            </p:nvSpPr>
            <p:spPr bwMode="auto">
              <a:xfrm>
                <a:off x="1332" y="3192"/>
                <a:ext cx="0" cy="3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241" name="Group 44"/>
              <p:cNvGrpSpPr>
                <a:grpSpLocks/>
              </p:cNvGrpSpPr>
              <p:nvPr/>
            </p:nvGrpSpPr>
            <p:grpSpPr bwMode="auto">
              <a:xfrm>
                <a:off x="1146" y="2898"/>
                <a:ext cx="336" cy="366"/>
                <a:chOff x="1146" y="2898"/>
                <a:chExt cx="336" cy="366"/>
              </a:xfrm>
            </p:grpSpPr>
            <p:sp>
              <p:nvSpPr>
                <p:cNvPr id="254" name="Line 45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55" name="Line 46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56" name="Line 47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57" name="Line 48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58" name="Line 49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59" name="Line 50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60" name="Line 51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61" name="AutoShape 52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zh-TW" sz="1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62" name="Line 53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63" name="Line 54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242" name="Group 55"/>
              <p:cNvGrpSpPr>
                <a:grpSpLocks/>
              </p:cNvGrpSpPr>
              <p:nvPr/>
            </p:nvGrpSpPr>
            <p:grpSpPr bwMode="auto">
              <a:xfrm>
                <a:off x="1146" y="3474"/>
                <a:ext cx="336" cy="366"/>
                <a:chOff x="1146" y="2898"/>
                <a:chExt cx="336" cy="366"/>
              </a:xfrm>
            </p:grpSpPr>
            <p:sp>
              <p:nvSpPr>
                <p:cNvPr id="244" name="Line 56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45" name="Line 57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46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47" name="Line 59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48" name="Line 60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49" name="Line 61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50" name="Line 62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51" name="AutoShape 63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zh-TW" sz="1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52" name="Line 64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53" name="Line 65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243" name="Line 66"/>
              <p:cNvSpPr>
                <a:spLocks noChangeShapeType="1"/>
              </p:cNvSpPr>
              <p:nvPr/>
            </p:nvSpPr>
            <p:spPr bwMode="auto">
              <a:xfrm>
                <a:off x="1326" y="3774"/>
                <a:ext cx="0" cy="1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6" name="Text Box 67"/>
            <p:cNvSpPr txBox="1">
              <a:spLocks noChangeArrowheads="1"/>
            </p:cNvSpPr>
            <p:nvPr/>
          </p:nvSpPr>
          <p:spPr bwMode="auto">
            <a:xfrm>
              <a:off x="4784725" y="1406843"/>
              <a:ext cx="32543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>
                  <a:latin typeface="Times New Roman" pitchFamily="18" charset="0"/>
                  <a:cs typeface="Times New Roman" pitchFamily="18" charset="0"/>
                </a:rPr>
                <a:t>T1</a:t>
              </a:r>
            </a:p>
          </p:txBody>
        </p:sp>
        <p:sp>
          <p:nvSpPr>
            <p:cNvPr id="27" name="Text Box 68"/>
            <p:cNvSpPr txBox="1">
              <a:spLocks noChangeArrowheads="1"/>
            </p:cNvSpPr>
            <p:nvPr/>
          </p:nvSpPr>
          <p:spPr bwMode="auto">
            <a:xfrm>
              <a:off x="4765675" y="2102168"/>
              <a:ext cx="32543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>
                  <a:latin typeface="Times New Roman" pitchFamily="18" charset="0"/>
                  <a:cs typeface="Times New Roman" pitchFamily="18" charset="0"/>
                </a:rPr>
                <a:t>T2</a:t>
              </a:r>
            </a:p>
          </p:txBody>
        </p:sp>
        <p:sp>
          <p:nvSpPr>
            <p:cNvPr id="28" name="Oval 69"/>
            <p:cNvSpPr>
              <a:spLocks noChangeArrowheads="1"/>
            </p:cNvSpPr>
            <p:nvPr/>
          </p:nvSpPr>
          <p:spPr bwMode="auto">
            <a:xfrm>
              <a:off x="5191125" y="1765618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Text Box 71"/>
            <p:cNvSpPr txBox="1">
              <a:spLocks noChangeArrowheads="1"/>
            </p:cNvSpPr>
            <p:nvPr/>
          </p:nvSpPr>
          <p:spPr bwMode="auto">
            <a:xfrm>
              <a:off x="6851650" y="1330643"/>
              <a:ext cx="2540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 i="1">
                  <a:latin typeface="Times New Roman" pitchFamily="18" charset="0"/>
                  <a:cs typeface="Times New Roman" pitchFamily="18" charset="0"/>
                </a:rPr>
                <a:t>L</a:t>
              </a:r>
            </a:p>
          </p:txBody>
        </p:sp>
        <p:sp>
          <p:nvSpPr>
            <p:cNvPr id="31" name="Line 72"/>
            <p:cNvSpPr>
              <a:spLocks noChangeShapeType="1"/>
            </p:cNvSpPr>
            <p:nvPr/>
          </p:nvSpPr>
          <p:spPr bwMode="auto">
            <a:xfrm>
              <a:off x="7143750" y="1203643"/>
              <a:ext cx="247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Text Box 73"/>
            <p:cNvSpPr txBox="1">
              <a:spLocks noChangeArrowheads="1"/>
            </p:cNvSpPr>
            <p:nvPr/>
          </p:nvSpPr>
          <p:spPr bwMode="auto">
            <a:xfrm>
              <a:off x="6765925" y="1011555"/>
              <a:ext cx="347663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 dirty="0" err="1">
                  <a:latin typeface="Times New Roman" pitchFamily="18" charset="0"/>
                  <a:cs typeface="Times New Roman" pitchFamily="18" charset="0"/>
                </a:rPr>
                <a:t>oA</a:t>
              </a:r>
              <a:endParaRPr lang="en-US" altLang="zh-TW" sz="12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Rectangle 76"/>
            <p:cNvSpPr>
              <a:spLocks noChangeArrowheads="1"/>
            </p:cNvSpPr>
            <p:nvPr/>
          </p:nvSpPr>
          <p:spPr bwMode="auto">
            <a:xfrm>
              <a:off x="4819650" y="1041718"/>
              <a:ext cx="1752600" cy="1666875"/>
            </a:xfrm>
            <a:prstGeom prst="rect">
              <a:avLst/>
            </a:prstGeom>
            <a:noFill/>
            <a:ln w="9525" cap="rnd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Oval 77"/>
            <p:cNvSpPr>
              <a:spLocks noChangeArrowheads="1"/>
            </p:cNvSpPr>
            <p:nvPr/>
          </p:nvSpPr>
          <p:spPr bwMode="auto">
            <a:xfrm>
              <a:off x="7810500" y="1327468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Oval 78"/>
            <p:cNvSpPr>
              <a:spLocks noChangeArrowheads="1"/>
            </p:cNvSpPr>
            <p:nvPr/>
          </p:nvSpPr>
          <p:spPr bwMode="auto">
            <a:xfrm>
              <a:off x="5743575" y="2537143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8" name="Group 79"/>
            <p:cNvGrpSpPr>
              <a:grpSpLocks/>
            </p:cNvGrpSpPr>
            <p:nvPr/>
          </p:nvGrpSpPr>
          <p:grpSpPr bwMode="auto">
            <a:xfrm>
              <a:off x="5584825" y="1165543"/>
              <a:ext cx="371475" cy="1411288"/>
              <a:chOff x="1146" y="2796"/>
              <a:chExt cx="336" cy="1158"/>
            </a:xfrm>
          </p:grpSpPr>
          <p:sp>
            <p:nvSpPr>
              <p:cNvPr id="214" name="Line 80"/>
              <p:cNvSpPr>
                <a:spLocks noChangeShapeType="1"/>
              </p:cNvSpPr>
              <p:nvPr/>
            </p:nvSpPr>
            <p:spPr bwMode="auto">
              <a:xfrm>
                <a:off x="1332" y="2796"/>
                <a:ext cx="0" cy="17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" name="Line 81"/>
              <p:cNvSpPr>
                <a:spLocks noChangeShapeType="1"/>
              </p:cNvSpPr>
              <p:nvPr/>
            </p:nvSpPr>
            <p:spPr bwMode="auto">
              <a:xfrm>
                <a:off x="1332" y="3192"/>
                <a:ext cx="0" cy="3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216" name="Group 82"/>
              <p:cNvGrpSpPr>
                <a:grpSpLocks/>
              </p:cNvGrpSpPr>
              <p:nvPr/>
            </p:nvGrpSpPr>
            <p:grpSpPr bwMode="auto">
              <a:xfrm>
                <a:off x="1146" y="2898"/>
                <a:ext cx="336" cy="366"/>
                <a:chOff x="1146" y="2898"/>
                <a:chExt cx="336" cy="366"/>
              </a:xfrm>
            </p:grpSpPr>
            <p:sp>
              <p:nvSpPr>
                <p:cNvPr id="229" name="Line 83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30" name="Line 84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31" name="Line 85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32" name="Line 86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33" name="Line 87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34" name="Line 88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35" name="Line 89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36" name="AutoShape 90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zh-TW" sz="1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37" name="Line 91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38" name="Line 92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217" name="Group 93"/>
              <p:cNvGrpSpPr>
                <a:grpSpLocks/>
              </p:cNvGrpSpPr>
              <p:nvPr/>
            </p:nvGrpSpPr>
            <p:grpSpPr bwMode="auto">
              <a:xfrm>
                <a:off x="1146" y="3474"/>
                <a:ext cx="336" cy="366"/>
                <a:chOff x="1146" y="2898"/>
                <a:chExt cx="336" cy="366"/>
              </a:xfrm>
            </p:grpSpPr>
            <p:sp>
              <p:nvSpPr>
                <p:cNvPr id="219" name="Line 94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20" name="Line 95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21" name="Line 96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22" name="Line 97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23" name="Line 98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24" name="Line 99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25" name="Line 100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26" name="AutoShape 101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zh-TW" sz="1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27" name="Line 102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28" name="Line 103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218" name="Line 104"/>
              <p:cNvSpPr>
                <a:spLocks noChangeShapeType="1"/>
              </p:cNvSpPr>
              <p:nvPr/>
            </p:nvSpPr>
            <p:spPr bwMode="auto">
              <a:xfrm>
                <a:off x="1326" y="3774"/>
                <a:ext cx="0" cy="1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9" name="Text Box 105"/>
            <p:cNvSpPr txBox="1">
              <a:spLocks noChangeArrowheads="1"/>
            </p:cNvSpPr>
            <p:nvPr/>
          </p:nvSpPr>
          <p:spPr bwMode="auto">
            <a:xfrm>
              <a:off x="5346700" y="1406843"/>
              <a:ext cx="32543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>
                  <a:latin typeface="Times New Roman" pitchFamily="18" charset="0"/>
                  <a:cs typeface="Times New Roman" pitchFamily="18" charset="0"/>
                </a:rPr>
                <a:t>T3</a:t>
              </a:r>
            </a:p>
          </p:txBody>
        </p:sp>
        <p:sp>
          <p:nvSpPr>
            <p:cNvPr id="40" name="Text Box 106"/>
            <p:cNvSpPr txBox="1">
              <a:spLocks noChangeArrowheads="1"/>
            </p:cNvSpPr>
            <p:nvPr/>
          </p:nvSpPr>
          <p:spPr bwMode="auto">
            <a:xfrm>
              <a:off x="5327650" y="2102168"/>
              <a:ext cx="32543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>
                  <a:latin typeface="Times New Roman" pitchFamily="18" charset="0"/>
                  <a:cs typeface="Times New Roman" pitchFamily="18" charset="0"/>
                </a:rPr>
                <a:t>T4</a:t>
              </a:r>
            </a:p>
          </p:txBody>
        </p:sp>
        <p:sp>
          <p:nvSpPr>
            <p:cNvPr id="41" name="Oval 107"/>
            <p:cNvSpPr>
              <a:spLocks noChangeArrowheads="1"/>
            </p:cNvSpPr>
            <p:nvPr/>
          </p:nvSpPr>
          <p:spPr bwMode="auto">
            <a:xfrm>
              <a:off x="5753100" y="1832293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Text Box 109"/>
            <p:cNvSpPr txBox="1">
              <a:spLocks noChangeArrowheads="1"/>
            </p:cNvSpPr>
            <p:nvPr/>
          </p:nvSpPr>
          <p:spPr bwMode="auto">
            <a:xfrm>
              <a:off x="5489575" y="2359343"/>
              <a:ext cx="276225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>
                  <a:latin typeface="Times New Roman" pitchFamily="18" charset="0"/>
                  <a:cs typeface="Times New Roman" pitchFamily="18" charset="0"/>
                </a:rPr>
                <a:t>N</a:t>
              </a:r>
            </a:p>
          </p:txBody>
        </p:sp>
        <p:sp>
          <p:nvSpPr>
            <p:cNvPr id="44" name="Line 110"/>
            <p:cNvSpPr>
              <a:spLocks noChangeShapeType="1"/>
            </p:cNvSpPr>
            <p:nvPr/>
          </p:nvSpPr>
          <p:spPr bwMode="auto">
            <a:xfrm>
              <a:off x="5800725" y="1860868"/>
              <a:ext cx="1038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45" name="Group 111"/>
            <p:cNvGrpSpPr>
              <a:grpSpLocks/>
            </p:cNvGrpSpPr>
            <p:nvPr/>
          </p:nvGrpSpPr>
          <p:grpSpPr bwMode="auto">
            <a:xfrm>
              <a:off x="6842125" y="1294130"/>
              <a:ext cx="285750" cy="1020763"/>
              <a:chOff x="2930" y="1257"/>
              <a:chExt cx="234" cy="643"/>
            </a:xfrm>
          </p:grpSpPr>
          <p:grpSp>
            <p:nvGrpSpPr>
              <p:cNvPr id="184" name="Group 112"/>
              <p:cNvGrpSpPr>
                <a:grpSpLocks/>
              </p:cNvGrpSpPr>
              <p:nvPr/>
            </p:nvGrpSpPr>
            <p:grpSpPr bwMode="auto">
              <a:xfrm>
                <a:off x="2930" y="1257"/>
                <a:ext cx="228" cy="49"/>
                <a:chOff x="1332" y="601"/>
                <a:chExt cx="228" cy="53"/>
              </a:xfrm>
            </p:grpSpPr>
            <p:grpSp>
              <p:nvGrpSpPr>
                <p:cNvPr id="205" name="Group 113"/>
                <p:cNvGrpSpPr>
                  <a:grpSpLocks/>
                </p:cNvGrpSpPr>
                <p:nvPr/>
              </p:nvGrpSpPr>
              <p:grpSpPr bwMode="auto">
                <a:xfrm>
                  <a:off x="1332" y="607"/>
                  <a:ext cx="72" cy="47"/>
                  <a:chOff x="654" y="714"/>
                  <a:chExt cx="306" cy="96"/>
                </a:xfrm>
              </p:grpSpPr>
              <p:sp>
                <p:nvSpPr>
                  <p:cNvPr id="212" name="Arc 114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13" name="Arc 115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206" name="Group 116"/>
                <p:cNvGrpSpPr>
                  <a:grpSpLocks/>
                </p:cNvGrpSpPr>
                <p:nvPr/>
              </p:nvGrpSpPr>
              <p:grpSpPr bwMode="auto">
                <a:xfrm>
                  <a:off x="1410" y="607"/>
                  <a:ext cx="72" cy="47"/>
                  <a:chOff x="654" y="714"/>
                  <a:chExt cx="306" cy="96"/>
                </a:xfrm>
              </p:grpSpPr>
              <p:sp>
                <p:nvSpPr>
                  <p:cNvPr id="210" name="Arc 117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11" name="Arc 118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207" name="Group 119"/>
                <p:cNvGrpSpPr>
                  <a:grpSpLocks/>
                </p:cNvGrpSpPr>
                <p:nvPr/>
              </p:nvGrpSpPr>
              <p:grpSpPr bwMode="auto">
                <a:xfrm>
                  <a:off x="1488" y="601"/>
                  <a:ext cx="72" cy="47"/>
                  <a:chOff x="654" y="714"/>
                  <a:chExt cx="306" cy="96"/>
                </a:xfrm>
              </p:grpSpPr>
              <p:sp>
                <p:nvSpPr>
                  <p:cNvPr id="208" name="Arc 120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09" name="Arc 121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</p:grpSp>
          <p:grpSp>
            <p:nvGrpSpPr>
              <p:cNvPr id="185" name="Group 122"/>
              <p:cNvGrpSpPr>
                <a:grpSpLocks/>
              </p:cNvGrpSpPr>
              <p:nvPr/>
            </p:nvGrpSpPr>
            <p:grpSpPr bwMode="auto">
              <a:xfrm>
                <a:off x="2930" y="1569"/>
                <a:ext cx="228" cy="49"/>
                <a:chOff x="1332" y="601"/>
                <a:chExt cx="228" cy="53"/>
              </a:xfrm>
            </p:grpSpPr>
            <p:grpSp>
              <p:nvGrpSpPr>
                <p:cNvPr id="196" name="Group 123"/>
                <p:cNvGrpSpPr>
                  <a:grpSpLocks/>
                </p:cNvGrpSpPr>
                <p:nvPr/>
              </p:nvGrpSpPr>
              <p:grpSpPr bwMode="auto">
                <a:xfrm>
                  <a:off x="1332" y="607"/>
                  <a:ext cx="72" cy="47"/>
                  <a:chOff x="654" y="714"/>
                  <a:chExt cx="306" cy="96"/>
                </a:xfrm>
              </p:grpSpPr>
              <p:sp>
                <p:nvSpPr>
                  <p:cNvPr id="203" name="Arc 124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04" name="Arc 125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197" name="Group 126"/>
                <p:cNvGrpSpPr>
                  <a:grpSpLocks/>
                </p:cNvGrpSpPr>
                <p:nvPr/>
              </p:nvGrpSpPr>
              <p:grpSpPr bwMode="auto">
                <a:xfrm>
                  <a:off x="1410" y="607"/>
                  <a:ext cx="72" cy="47"/>
                  <a:chOff x="654" y="714"/>
                  <a:chExt cx="306" cy="96"/>
                </a:xfrm>
              </p:grpSpPr>
              <p:sp>
                <p:nvSpPr>
                  <p:cNvPr id="201" name="Arc 127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02" name="Arc 128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198" name="Group 129"/>
                <p:cNvGrpSpPr>
                  <a:grpSpLocks/>
                </p:cNvGrpSpPr>
                <p:nvPr/>
              </p:nvGrpSpPr>
              <p:grpSpPr bwMode="auto">
                <a:xfrm>
                  <a:off x="1488" y="601"/>
                  <a:ext cx="72" cy="47"/>
                  <a:chOff x="654" y="714"/>
                  <a:chExt cx="306" cy="96"/>
                </a:xfrm>
              </p:grpSpPr>
              <p:sp>
                <p:nvSpPr>
                  <p:cNvPr id="199" name="Arc 130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00" name="Arc 131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</p:grpSp>
          <p:grpSp>
            <p:nvGrpSpPr>
              <p:cNvPr id="186" name="Group 132"/>
              <p:cNvGrpSpPr>
                <a:grpSpLocks/>
              </p:cNvGrpSpPr>
              <p:nvPr/>
            </p:nvGrpSpPr>
            <p:grpSpPr bwMode="auto">
              <a:xfrm>
                <a:off x="2936" y="1851"/>
                <a:ext cx="228" cy="49"/>
                <a:chOff x="1332" y="601"/>
                <a:chExt cx="228" cy="53"/>
              </a:xfrm>
            </p:grpSpPr>
            <p:grpSp>
              <p:nvGrpSpPr>
                <p:cNvPr id="187" name="Group 133"/>
                <p:cNvGrpSpPr>
                  <a:grpSpLocks/>
                </p:cNvGrpSpPr>
                <p:nvPr/>
              </p:nvGrpSpPr>
              <p:grpSpPr bwMode="auto">
                <a:xfrm>
                  <a:off x="1332" y="607"/>
                  <a:ext cx="72" cy="47"/>
                  <a:chOff x="654" y="714"/>
                  <a:chExt cx="306" cy="96"/>
                </a:xfrm>
              </p:grpSpPr>
              <p:sp>
                <p:nvSpPr>
                  <p:cNvPr id="194" name="Arc 134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95" name="Arc 135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188" name="Group 136"/>
                <p:cNvGrpSpPr>
                  <a:grpSpLocks/>
                </p:cNvGrpSpPr>
                <p:nvPr/>
              </p:nvGrpSpPr>
              <p:grpSpPr bwMode="auto">
                <a:xfrm>
                  <a:off x="1410" y="607"/>
                  <a:ext cx="72" cy="47"/>
                  <a:chOff x="654" y="714"/>
                  <a:chExt cx="306" cy="96"/>
                </a:xfrm>
              </p:grpSpPr>
              <p:sp>
                <p:nvSpPr>
                  <p:cNvPr id="192" name="Arc 137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93" name="Arc 138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189" name="Group 139"/>
                <p:cNvGrpSpPr>
                  <a:grpSpLocks/>
                </p:cNvGrpSpPr>
                <p:nvPr/>
              </p:nvGrpSpPr>
              <p:grpSpPr bwMode="auto">
                <a:xfrm>
                  <a:off x="1488" y="601"/>
                  <a:ext cx="72" cy="47"/>
                  <a:chOff x="654" y="714"/>
                  <a:chExt cx="306" cy="96"/>
                </a:xfrm>
              </p:grpSpPr>
              <p:sp>
                <p:nvSpPr>
                  <p:cNvPr id="190" name="Arc 140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91" name="Arc 141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</p:grpSp>
        </p:grpSp>
        <p:sp>
          <p:nvSpPr>
            <p:cNvPr id="46" name="Line 142"/>
            <p:cNvSpPr>
              <a:spLocks noChangeShapeType="1"/>
            </p:cNvSpPr>
            <p:nvPr/>
          </p:nvSpPr>
          <p:spPr bwMode="auto">
            <a:xfrm flipV="1">
              <a:off x="7124700" y="1859280"/>
              <a:ext cx="1531620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Line 143"/>
            <p:cNvSpPr>
              <a:spLocks noChangeShapeType="1"/>
            </p:cNvSpPr>
            <p:nvPr/>
          </p:nvSpPr>
          <p:spPr bwMode="auto">
            <a:xfrm>
              <a:off x="7524750" y="2299018"/>
              <a:ext cx="1405890" cy="2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Oval 144"/>
            <p:cNvSpPr>
              <a:spLocks noChangeArrowheads="1"/>
            </p:cNvSpPr>
            <p:nvPr/>
          </p:nvSpPr>
          <p:spPr bwMode="auto">
            <a:xfrm>
              <a:off x="8621712" y="2275205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Oval 145"/>
            <p:cNvSpPr>
              <a:spLocks noChangeArrowheads="1"/>
            </p:cNvSpPr>
            <p:nvPr/>
          </p:nvSpPr>
          <p:spPr bwMode="auto">
            <a:xfrm>
              <a:off x="8228012" y="1821180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50" name="Group 146"/>
            <p:cNvGrpSpPr>
              <a:grpSpLocks/>
            </p:cNvGrpSpPr>
            <p:nvPr/>
          </p:nvGrpSpPr>
          <p:grpSpPr bwMode="auto">
            <a:xfrm>
              <a:off x="7762875" y="2484755"/>
              <a:ext cx="198438" cy="69850"/>
              <a:chOff x="2970" y="3222"/>
              <a:chExt cx="150" cy="48"/>
            </a:xfrm>
          </p:grpSpPr>
          <p:sp>
            <p:nvSpPr>
              <p:cNvPr id="182" name="Line 147"/>
              <p:cNvSpPr>
                <a:spLocks noChangeShapeType="1"/>
              </p:cNvSpPr>
              <p:nvPr/>
            </p:nvSpPr>
            <p:spPr bwMode="auto">
              <a:xfrm>
                <a:off x="2970" y="3222"/>
                <a:ext cx="15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3" name="Line 148"/>
              <p:cNvSpPr>
                <a:spLocks noChangeShapeType="1"/>
              </p:cNvSpPr>
              <p:nvPr/>
            </p:nvSpPr>
            <p:spPr bwMode="auto">
              <a:xfrm>
                <a:off x="2970" y="3270"/>
                <a:ext cx="15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51" name="Group 149"/>
            <p:cNvGrpSpPr>
              <a:grpSpLocks/>
            </p:cNvGrpSpPr>
            <p:nvPr/>
          </p:nvGrpSpPr>
          <p:grpSpPr bwMode="auto">
            <a:xfrm>
              <a:off x="8154987" y="2478405"/>
              <a:ext cx="198438" cy="69850"/>
              <a:chOff x="2970" y="3222"/>
              <a:chExt cx="150" cy="48"/>
            </a:xfrm>
          </p:grpSpPr>
          <p:sp>
            <p:nvSpPr>
              <p:cNvPr id="180" name="Line 150"/>
              <p:cNvSpPr>
                <a:spLocks noChangeShapeType="1"/>
              </p:cNvSpPr>
              <p:nvPr/>
            </p:nvSpPr>
            <p:spPr bwMode="auto">
              <a:xfrm>
                <a:off x="2970" y="3222"/>
                <a:ext cx="15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1" name="Line 151"/>
              <p:cNvSpPr>
                <a:spLocks noChangeShapeType="1"/>
              </p:cNvSpPr>
              <p:nvPr/>
            </p:nvSpPr>
            <p:spPr bwMode="auto">
              <a:xfrm>
                <a:off x="2970" y="3270"/>
                <a:ext cx="15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52" name="Group 152"/>
            <p:cNvGrpSpPr>
              <a:grpSpLocks/>
            </p:cNvGrpSpPr>
            <p:nvPr/>
          </p:nvGrpSpPr>
          <p:grpSpPr bwMode="auto">
            <a:xfrm>
              <a:off x="8558212" y="2468880"/>
              <a:ext cx="198438" cy="69850"/>
              <a:chOff x="2970" y="3222"/>
              <a:chExt cx="150" cy="48"/>
            </a:xfrm>
          </p:grpSpPr>
          <p:sp>
            <p:nvSpPr>
              <p:cNvPr id="178" name="Line 153"/>
              <p:cNvSpPr>
                <a:spLocks noChangeShapeType="1"/>
              </p:cNvSpPr>
              <p:nvPr/>
            </p:nvSpPr>
            <p:spPr bwMode="auto">
              <a:xfrm>
                <a:off x="2970" y="3222"/>
                <a:ext cx="15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79" name="Line 154"/>
              <p:cNvSpPr>
                <a:spLocks noChangeShapeType="1"/>
              </p:cNvSpPr>
              <p:nvPr/>
            </p:nvSpPr>
            <p:spPr bwMode="auto">
              <a:xfrm>
                <a:off x="2970" y="3270"/>
                <a:ext cx="15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3" name="Text Box 155"/>
            <p:cNvSpPr txBox="1">
              <a:spLocks noChangeArrowheads="1"/>
            </p:cNvSpPr>
            <p:nvPr/>
          </p:nvSpPr>
          <p:spPr bwMode="auto">
            <a:xfrm>
              <a:off x="8218487" y="2551430"/>
              <a:ext cx="26828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 i="1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54" name="Line 156"/>
            <p:cNvSpPr>
              <a:spLocks noChangeShapeType="1"/>
            </p:cNvSpPr>
            <p:nvPr/>
          </p:nvSpPr>
          <p:spPr bwMode="auto">
            <a:xfrm flipV="1">
              <a:off x="7858125" y="1346518"/>
              <a:ext cx="0" cy="1120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Line 157"/>
            <p:cNvSpPr>
              <a:spLocks noChangeShapeType="1"/>
            </p:cNvSpPr>
            <p:nvPr/>
          </p:nvSpPr>
          <p:spPr bwMode="auto">
            <a:xfrm flipV="1">
              <a:off x="8266112" y="1852930"/>
              <a:ext cx="0" cy="606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Line 158"/>
            <p:cNvSpPr>
              <a:spLocks noChangeShapeType="1"/>
            </p:cNvSpPr>
            <p:nvPr/>
          </p:nvSpPr>
          <p:spPr bwMode="auto">
            <a:xfrm flipV="1">
              <a:off x="8659812" y="230378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6" name="Text Box 174"/>
            <p:cNvSpPr txBox="1">
              <a:spLocks noChangeArrowheads="1"/>
            </p:cNvSpPr>
            <p:nvPr/>
          </p:nvSpPr>
          <p:spPr bwMode="auto">
            <a:xfrm>
              <a:off x="6861175" y="1825943"/>
              <a:ext cx="2540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 i="1">
                  <a:latin typeface="Times New Roman" pitchFamily="18" charset="0"/>
                  <a:cs typeface="Times New Roman" pitchFamily="18" charset="0"/>
                </a:rPr>
                <a:t>L</a:t>
              </a:r>
            </a:p>
          </p:txBody>
        </p:sp>
        <p:sp>
          <p:nvSpPr>
            <p:cNvPr id="67" name="Text Box 175"/>
            <p:cNvSpPr txBox="1">
              <a:spLocks noChangeArrowheads="1"/>
            </p:cNvSpPr>
            <p:nvPr/>
          </p:nvSpPr>
          <p:spPr bwMode="auto">
            <a:xfrm>
              <a:off x="6870700" y="2275205"/>
              <a:ext cx="2540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 i="1">
                  <a:latin typeface="Times New Roman" pitchFamily="18" charset="0"/>
                  <a:cs typeface="Times New Roman" pitchFamily="18" charset="0"/>
                </a:rPr>
                <a:t>L</a:t>
              </a:r>
            </a:p>
          </p:txBody>
        </p:sp>
        <p:sp>
          <p:nvSpPr>
            <p:cNvPr id="68" name="Text Box 176"/>
            <p:cNvSpPr txBox="1">
              <a:spLocks noChangeArrowheads="1"/>
            </p:cNvSpPr>
            <p:nvPr/>
          </p:nvSpPr>
          <p:spPr bwMode="auto">
            <a:xfrm>
              <a:off x="8602662" y="2535555"/>
              <a:ext cx="26828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 i="1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69" name="Text Box 177"/>
            <p:cNvSpPr txBox="1">
              <a:spLocks noChangeArrowheads="1"/>
            </p:cNvSpPr>
            <p:nvPr/>
          </p:nvSpPr>
          <p:spPr bwMode="auto">
            <a:xfrm>
              <a:off x="7789862" y="2560955"/>
              <a:ext cx="26828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 i="1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70" name="Line 178"/>
            <p:cNvSpPr>
              <a:spLocks noChangeShapeType="1"/>
            </p:cNvSpPr>
            <p:nvPr/>
          </p:nvSpPr>
          <p:spPr bwMode="auto">
            <a:xfrm>
              <a:off x="7239000" y="1746568"/>
              <a:ext cx="247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" name="Line 179"/>
            <p:cNvSpPr>
              <a:spLocks noChangeShapeType="1"/>
            </p:cNvSpPr>
            <p:nvPr/>
          </p:nvSpPr>
          <p:spPr bwMode="auto">
            <a:xfrm>
              <a:off x="7239000" y="2175193"/>
              <a:ext cx="247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" name="Text Box 180"/>
            <p:cNvSpPr txBox="1">
              <a:spLocks noChangeArrowheads="1"/>
            </p:cNvSpPr>
            <p:nvPr/>
          </p:nvSpPr>
          <p:spPr bwMode="auto">
            <a:xfrm>
              <a:off x="6784975" y="1516380"/>
              <a:ext cx="347663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oB</a:t>
              </a:r>
            </a:p>
          </p:txBody>
        </p:sp>
        <p:sp>
          <p:nvSpPr>
            <p:cNvPr id="73" name="Text Box 181"/>
            <p:cNvSpPr txBox="1">
              <a:spLocks noChangeArrowheads="1"/>
            </p:cNvSpPr>
            <p:nvPr/>
          </p:nvSpPr>
          <p:spPr bwMode="auto">
            <a:xfrm>
              <a:off x="6794500" y="1973580"/>
              <a:ext cx="354013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oC</a:t>
              </a:r>
            </a:p>
          </p:txBody>
        </p:sp>
        <p:grpSp>
          <p:nvGrpSpPr>
            <p:cNvPr id="78" name="Group 186"/>
            <p:cNvGrpSpPr>
              <a:grpSpLocks/>
            </p:cNvGrpSpPr>
            <p:nvPr/>
          </p:nvGrpSpPr>
          <p:grpSpPr bwMode="auto">
            <a:xfrm>
              <a:off x="3594417" y="1166813"/>
              <a:ext cx="444500" cy="1409700"/>
              <a:chOff x="1045" y="663"/>
              <a:chExt cx="280" cy="888"/>
            </a:xfrm>
          </p:grpSpPr>
          <p:sp>
            <p:nvSpPr>
              <p:cNvPr id="160" name="Text Box 187"/>
              <p:cNvSpPr txBox="1">
                <a:spLocks noChangeArrowheads="1"/>
              </p:cNvSpPr>
              <p:nvPr/>
            </p:nvSpPr>
            <p:spPr bwMode="auto">
              <a:xfrm>
                <a:off x="1118" y="1032"/>
                <a:ext cx="207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i="1" dirty="0" err="1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en-US" altLang="zh-TW" sz="1200" i="1" baseline="-25000" dirty="0" err="1">
                    <a:latin typeface="Times New Roman" pitchFamily="18" charset="0"/>
                    <a:cs typeface="Times New Roman" pitchFamily="18" charset="0"/>
                  </a:rPr>
                  <a:t>d</a:t>
                </a:r>
                <a:endParaRPr lang="en-US" altLang="zh-TW" sz="1200" i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61" name="Text Box 188"/>
              <p:cNvSpPr txBox="1">
                <a:spLocks noChangeArrowheads="1"/>
              </p:cNvSpPr>
              <p:nvPr/>
            </p:nvSpPr>
            <p:spPr bwMode="auto">
              <a:xfrm>
                <a:off x="1141" y="893"/>
                <a:ext cx="161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000">
                    <a:latin typeface="Times New Roman" pitchFamily="18" charset="0"/>
                    <a:cs typeface="Times New Roman" pitchFamily="18" charset="0"/>
                  </a:rPr>
                  <a:t>+</a:t>
                </a:r>
              </a:p>
            </p:txBody>
          </p:sp>
          <p:sp>
            <p:nvSpPr>
              <p:cNvPr id="162" name="Text Box 189"/>
              <p:cNvSpPr txBox="1">
                <a:spLocks noChangeArrowheads="1"/>
              </p:cNvSpPr>
              <p:nvPr/>
            </p:nvSpPr>
            <p:spPr bwMode="auto">
              <a:xfrm>
                <a:off x="1138" y="1220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000">
                    <a:latin typeface="Times New Roman" pitchFamily="18" charset="0"/>
                    <a:cs typeface="Times New Roman" pitchFamily="18" charset="0"/>
                  </a:rPr>
                  <a:t>_</a:t>
                </a:r>
              </a:p>
            </p:txBody>
          </p:sp>
          <p:grpSp>
            <p:nvGrpSpPr>
              <p:cNvPr id="163" name="Group 190"/>
              <p:cNvGrpSpPr>
                <a:grpSpLocks/>
              </p:cNvGrpSpPr>
              <p:nvPr/>
            </p:nvGrpSpPr>
            <p:grpSpPr bwMode="auto">
              <a:xfrm>
                <a:off x="1045" y="1061"/>
                <a:ext cx="128" cy="120"/>
                <a:chOff x="648" y="2424"/>
                <a:chExt cx="180" cy="162"/>
              </a:xfrm>
            </p:grpSpPr>
            <p:grpSp>
              <p:nvGrpSpPr>
                <p:cNvPr id="166" name="Group 191"/>
                <p:cNvGrpSpPr>
                  <a:grpSpLocks/>
                </p:cNvGrpSpPr>
                <p:nvPr/>
              </p:nvGrpSpPr>
              <p:grpSpPr bwMode="auto">
                <a:xfrm>
                  <a:off x="648" y="2424"/>
                  <a:ext cx="174" cy="54"/>
                  <a:chOff x="648" y="2424"/>
                  <a:chExt cx="174" cy="54"/>
                </a:xfrm>
              </p:grpSpPr>
              <p:sp>
                <p:nvSpPr>
                  <p:cNvPr id="170" name="Line 192"/>
                  <p:cNvSpPr>
                    <a:spLocks noChangeShapeType="1"/>
                  </p:cNvSpPr>
                  <p:nvPr/>
                </p:nvSpPr>
                <p:spPr bwMode="auto">
                  <a:xfrm>
                    <a:off x="648" y="2424"/>
                    <a:ext cx="174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71" name="Line 193"/>
                  <p:cNvSpPr>
                    <a:spLocks noChangeShapeType="1"/>
                  </p:cNvSpPr>
                  <p:nvPr/>
                </p:nvSpPr>
                <p:spPr bwMode="auto">
                  <a:xfrm>
                    <a:off x="684" y="2478"/>
                    <a:ext cx="9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167" name="Group 194"/>
                <p:cNvGrpSpPr>
                  <a:grpSpLocks/>
                </p:cNvGrpSpPr>
                <p:nvPr/>
              </p:nvGrpSpPr>
              <p:grpSpPr bwMode="auto">
                <a:xfrm>
                  <a:off x="654" y="2532"/>
                  <a:ext cx="174" cy="54"/>
                  <a:chOff x="648" y="2424"/>
                  <a:chExt cx="174" cy="54"/>
                </a:xfrm>
              </p:grpSpPr>
              <p:sp>
                <p:nvSpPr>
                  <p:cNvPr id="168" name="Line 195"/>
                  <p:cNvSpPr>
                    <a:spLocks noChangeShapeType="1"/>
                  </p:cNvSpPr>
                  <p:nvPr/>
                </p:nvSpPr>
                <p:spPr bwMode="auto">
                  <a:xfrm>
                    <a:off x="648" y="2424"/>
                    <a:ext cx="174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69" name="Line 196"/>
                  <p:cNvSpPr>
                    <a:spLocks noChangeShapeType="1"/>
                  </p:cNvSpPr>
                  <p:nvPr/>
                </p:nvSpPr>
                <p:spPr bwMode="auto">
                  <a:xfrm>
                    <a:off x="684" y="2478"/>
                    <a:ext cx="9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</p:grpSp>
          <p:sp>
            <p:nvSpPr>
              <p:cNvPr id="164" name="Line 197"/>
              <p:cNvSpPr>
                <a:spLocks noChangeShapeType="1"/>
              </p:cNvSpPr>
              <p:nvPr/>
            </p:nvSpPr>
            <p:spPr bwMode="auto">
              <a:xfrm flipV="1">
                <a:off x="1110" y="663"/>
                <a:ext cx="0" cy="39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65" name="Line 198"/>
              <p:cNvSpPr>
                <a:spLocks noChangeShapeType="1"/>
              </p:cNvSpPr>
              <p:nvPr/>
            </p:nvSpPr>
            <p:spPr bwMode="auto">
              <a:xfrm>
                <a:off x="1110" y="1182"/>
                <a:ext cx="0" cy="36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81" name="Group 201"/>
            <p:cNvGrpSpPr>
              <a:grpSpLocks/>
            </p:cNvGrpSpPr>
            <p:nvPr/>
          </p:nvGrpSpPr>
          <p:grpSpPr bwMode="auto">
            <a:xfrm>
              <a:off x="7358062" y="1286193"/>
              <a:ext cx="125413" cy="115888"/>
              <a:chOff x="1059" y="2567"/>
              <a:chExt cx="79" cy="73"/>
            </a:xfrm>
          </p:grpSpPr>
          <p:grpSp>
            <p:nvGrpSpPr>
              <p:cNvPr id="156" name="Group 202"/>
              <p:cNvGrpSpPr>
                <a:grpSpLocks/>
              </p:cNvGrpSpPr>
              <p:nvPr/>
            </p:nvGrpSpPr>
            <p:grpSpPr bwMode="auto">
              <a:xfrm rot="10800000" flipH="1" flipV="1">
                <a:off x="1059" y="2567"/>
                <a:ext cx="79" cy="43"/>
                <a:chOff x="654" y="714"/>
                <a:chExt cx="306" cy="96"/>
              </a:xfrm>
            </p:grpSpPr>
            <p:sp>
              <p:nvSpPr>
                <p:cNvPr id="158" name="Arc 203"/>
                <p:cNvSpPr>
                  <a:spLocks/>
                </p:cNvSpPr>
                <p:nvPr/>
              </p:nvSpPr>
              <p:spPr bwMode="auto">
                <a:xfrm flipH="1">
                  <a:off x="654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59" name="Arc 204"/>
                <p:cNvSpPr>
                  <a:spLocks/>
                </p:cNvSpPr>
                <p:nvPr/>
              </p:nvSpPr>
              <p:spPr bwMode="auto">
                <a:xfrm>
                  <a:off x="810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157" name="Oval 205"/>
              <p:cNvSpPr>
                <a:spLocks noChangeArrowheads="1"/>
              </p:cNvSpPr>
              <p:nvPr/>
            </p:nvSpPr>
            <p:spPr bwMode="auto">
              <a:xfrm rot="5400000" flipH="1" flipV="1">
                <a:off x="1071" y="2598"/>
                <a:ext cx="43" cy="42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89" name="Text Box 217"/>
            <p:cNvSpPr txBox="1">
              <a:spLocks noChangeArrowheads="1"/>
            </p:cNvSpPr>
            <p:nvPr/>
          </p:nvSpPr>
          <p:spPr bwMode="auto">
            <a:xfrm>
              <a:off x="7313612" y="2651443"/>
              <a:ext cx="4318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capa</a:t>
              </a:r>
            </a:p>
          </p:txBody>
        </p:sp>
        <p:sp>
          <p:nvSpPr>
            <p:cNvPr id="94" name="Line 222"/>
            <p:cNvSpPr>
              <a:spLocks noChangeShapeType="1"/>
            </p:cNvSpPr>
            <p:nvPr/>
          </p:nvSpPr>
          <p:spPr bwMode="auto">
            <a:xfrm rot="5400000">
              <a:off x="7666037" y="2794318"/>
              <a:ext cx="247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5" name="Text Box 223"/>
            <p:cNvSpPr txBox="1">
              <a:spLocks noChangeArrowheads="1"/>
            </p:cNvSpPr>
            <p:nvPr/>
          </p:nvSpPr>
          <p:spPr bwMode="auto">
            <a:xfrm>
              <a:off x="7808912" y="2834005"/>
              <a:ext cx="4318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capb</a:t>
              </a:r>
            </a:p>
          </p:txBody>
        </p:sp>
        <p:sp>
          <p:nvSpPr>
            <p:cNvPr id="96" name="Text Box 224"/>
            <p:cNvSpPr txBox="1">
              <a:spLocks noChangeArrowheads="1"/>
            </p:cNvSpPr>
            <p:nvPr/>
          </p:nvSpPr>
          <p:spPr bwMode="auto">
            <a:xfrm>
              <a:off x="8259762" y="2816543"/>
              <a:ext cx="42545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capc</a:t>
              </a:r>
            </a:p>
          </p:txBody>
        </p:sp>
        <p:sp>
          <p:nvSpPr>
            <p:cNvPr id="98" name="Line 226"/>
            <p:cNvSpPr>
              <a:spLocks noChangeShapeType="1"/>
            </p:cNvSpPr>
            <p:nvPr/>
          </p:nvSpPr>
          <p:spPr bwMode="auto">
            <a:xfrm>
              <a:off x="7861300" y="3153093"/>
              <a:ext cx="8001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9" name="Line 227"/>
            <p:cNvSpPr>
              <a:spLocks noChangeShapeType="1"/>
            </p:cNvSpPr>
            <p:nvPr/>
          </p:nvSpPr>
          <p:spPr bwMode="auto">
            <a:xfrm rot="5400000">
              <a:off x="8093075" y="2797493"/>
              <a:ext cx="247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0" name="Line 228"/>
            <p:cNvSpPr>
              <a:spLocks noChangeShapeType="1"/>
            </p:cNvSpPr>
            <p:nvPr/>
          </p:nvSpPr>
          <p:spPr bwMode="auto">
            <a:xfrm rot="5400000">
              <a:off x="8486775" y="2824480"/>
              <a:ext cx="247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9" name="Oval 257"/>
            <p:cNvSpPr>
              <a:spLocks noChangeArrowheads="1"/>
            </p:cNvSpPr>
            <p:nvPr/>
          </p:nvSpPr>
          <p:spPr bwMode="auto">
            <a:xfrm>
              <a:off x="8226425" y="3134043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0" name="Text Box 258"/>
            <p:cNvSpPr txBox="1">
              <a:spLocks noChangeArrowheads="1"/>
            </p:cNvSpPr>
            <p:nvPr/>
          </p:nvSpPr>
          <p:spPr bwMode="auto">
            <a:xfrm>
              <a:off x="8170862" y="3141980"/>
              <a:ext cx="27305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400" i="1">
                  <a:latin typeface="Times New Roman" pitchFamily="18" charset="0"/>
                  <a:cs typeface="Times New Roman" pitchFamily="18" charset="0"/>
                </a:rPr>
                <a:t>n</a:t>
              </a:r>
            </a:p>
          </p:txBody>
        </p:sp>
        <p:sp>
          <p:nvSpPr>
            <p:cNvPr id="131" name="Text Box 259"/>
            <p:cNvSpPr txBox="1">
              <a:spLocks noChangeArrowheads="1"/>
            </p:cNvSpPr>
            <p:nvPr/>
          </p:nvSpPr>
          <p:spPr bwMode="auto">
            <a:xfrm>
              <a:off x="4880927" y="1702118"/>
              <a:ext cx="27305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400" i="1" dirty="0">
                  <a:latin typeface="Times New Roman" pitchFamily="18" charset="0"/>
                  <a:cs typeface="Times New Roman" pitchFamily="18" charset="0"/>
                </a:rPr>
                <a:t>a</a:t>
              </a:r>
            </a:p>
          </p:txBody>
        </p:sp>
        <p:sp>
          <p:nvSpPr>
            <p:cNvPr id="132" name="Text Box 260"/>
            <p:cNvSpPr txBox="1">
              <a:spLocks noChangeArrowheads="1"/>
            </p:cNvSpPr>
            <p:nvPr/>
          </p:nvSpPr>
          <p:spPr bwMode="auto">
            <a:xfrm>
              <a:off x="5465445" y="1769745"/>
              <a:ext cx="27305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400" i="1" dirty="0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  <p:sp>
          <p:nvSpPr>
            <p:cNvPr id="133" name="Text Box 261"/>
            <p:cNvSpPr txBox="1">
              <a:spLocks noChangeArrowheads="1"/>
            </p:cNvSpPr>
            <p:nvPr/>
          </p:nvSpPr>
          <p:spPr bwMode="auto">
            <a:xfrm>
              <a:off x="6104572" y="1802130"/>
              <a:ext cx="2635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400" i="1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134" name="Line 263"/>
            <p:cNvSpPr>
              <a:spLocks noChangeShapeType="1"/>
            </p:cNvSpPr>
            <p:nvPr/>
          </p:nvSpPr>
          <p:spPr bwMode="auto">
            <a:xfrm>
              <a:off x="7858125" y="2564130"/>
              <a:ext cx="0" cy="590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5" name="Line 264"/>
            <p:cNvSpPr>
              <a:spLocks noChangeShapeType="1"/>
            </p:cNvSpPr>
            <p:nvPr/>
          </p:nvSpPr>
          <p:spPr bwMode="auto">
            <a:xfrm>
              <a:off x="8267700" y="2545080"/>
              <a:ext cx="0" cy="619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6" name="Line 265"/>
            <p:cNvSpPr>
              <a:spLocks noChangeShapeType="1"/>
            </p:cNvSpPr>
            <p:nvPr/>
          </p:nvSpPr>
          <p:spPr bwMode="auto">
            <a:xfrm>
              <a:off x="8658225" y="2545080"/>
              <a:ext cx="0" cy="609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7" name="Line 266"/>
            <p:cNvSpPr>
              <a:spLocks noChangeShapeType="1"/>
            </p:cNvSpPr>
            <p:nvPr/>
          </p:nvSpPr>
          <p:spPr bwMode="auto">
            <a:xfrm flipH="1">
              <a:off x="7115175" y="1354455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41" name="Group 274"/>
            <p:cNvGrpSpPr>
              <a:grpSpLocks/>
            </p:cNvGrpSpPr>
            <p:nvPr/>
          </p:nvGrpSpPr>
          <p:grpSpPr bwMode="auto">
            <a:xfrm>
              <a:off x="7396162" y="2248218"/>
              <a:ext cx="125413" cy="115888"/>
              <a:chOff x="1059" y="2567"/>
              <a:chExt cx="79" cy="73"/>
            </a:xfrm>
          </p:grpSpPr>
          <p:grpSp>
            <p:nvGrpSpPr>
              <p:cNvPr id="144" name="Group 275"/>
              <p:cNvGrpSpPr>
                <a:grpSpLocks/>
              </p:cNvGrpSpPr>
              <p:nvPr/>
            </p:nvGrpSpPr>
            <p:grpSpPr bwMode="auto">
              <a:xfrm rot="10800000" flipH="1" flipV="1">
                <a:off x="1059" y="2567"/>
                <a:ext cx="79" cy="43"/>
                <a:chOff x="654" y="714"/>
                <a:chExt cx="306" cy="96"/>
              </a:xfrm>
            </p:grpSpPr>
            <p:sp>
              <p:nvSpPr>
                <p:cNvPr id="146" name="Arc 276"/>
                <p:cNvSpPr>
                  <a:spLocks/>
                </p:cNvSpPr>
                <p:nvPr/>
              </p:nvSpPr>
              <p:spPr bwMode="auto">
                <a:xfrm flipH="1">
                  <a:off x="654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47" name="Arc 277"/>
                <p:cNvSpPr>
                  <a:spLocks/>
                </p:cNvSpPr>
                <p:nvPr/>
              </p:nvSpPr>
              <p:spPr bwMode="auto">
                <a:xfrm>
                  <a:off x="810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145" name="Oval 278"/>
              <p:cNvSpPr>
                <a:spLocks noChangeArrowheads="1"/>
              </p:cNvSpPr>
              <p:nvPr/>
            </p:nvSpPr>
            <p:spPr bwMode="auto">
              <a:xfrm rot="5400000" flipH="1" flipV="1">
                <a:off x="1071" y="2598"/>
                <a:ext cx="43" cy="42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42" name="Line 279"/>
            <p:cNvSpPr>
              <a:spLocks noChangeShapeType="1"/>
            </p:cNvSpPr>
            <p:nvPr/>
          </p:nvSpPr>
          <p:spPr bwMode="auto">
            <a:xfrm>
              <a:off x="7124700" y="2306955"/>
              <a:ext cx="2571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95" name="群組 294"/>
            <p:cNvGrpSpPr/>
            <p:nvPr/>
          </p:nvGrpSpPr>
          <p:grpSpPr>
            <a:xfrm>
              <a:off x="4229100" y="1546860"/>
              <a:ext cx="281940" cy="99060"/>
              <a:chOff x="4831080" y="3390900"/>
              <a:chExt cx="281940" cy="99060"/>
            </a:xfrm>
          </p:grpSpPr>
          <p:cxnSp>
            <p:nvCxnSpPr>
              <p:cNvPr id="292" name="直線接點 291"/>
              <p:cNvCxnSpPr/>
              <p:nvPr/>
            </p:nvCxnSpPr>
            <p:spPr>
              <a:xfrm>
                <a:off x="4831080" y="3390900"/>
                <a:ext cx="28194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4" name="直線接點 293"/>
              <p:cNvCxnSpPr/>
              <p:nvPr/>
            </p:nvCxnSpPr>
            <p:spPr>
              <a:xfrm>
                <a:off x="4831080" y="3489960"/>
                <a:ext cx="28194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96" name="群組 295"/>
            <p:cNvGrpSpPr/>
            <p:nvPr/>
          </p:nvGrpSpPr>
          <p:grpSpPr>
            <a:xfrm>
              <a:off x="4236720" y="2110740"/>
              <a:ext cx="281940" cy="99060"/>
              <a:chOff x="4831080" y="3390900"/>
              <a:chExt cx="281940" cy="99060"/>
            </a:xfrm>
          </p:grpSpPr>
          <p:cxnSp>
            <p:nvCxnSpPr>
              <p:cNvPr id="297" name="直線接點 296"/>
              <p:cNvCxnSpPr/>
              <p:nvPr/>
            </p:nvCxnSpPr>
            <p:spPr>
              <a:xfrm>
                <a:off x="4831080" y="3390900"/>
                <a:ext cx="28194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8" name="直線接點 297"/>
              <p:cNvCxnSpPr/>
              <p:nvPr/>
            </p:nvCxnSpPr>
            <p:spPr>
              <a:xfrm>
                <a:off x="4831080" y="3489960"/>
                <a:ext cx="28194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300" name="直線接點 299"/>
            <p:cNvCxnSpPr/>
            <p:nvPr/>
          </p:nvCxnSpPr>
          <p:spPr>
            <a:xfrm flipV="1">
              <a:off x="4366260" y="1165860"/>
              <a:ext cx="0" cy="35814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1" name="直線接點 300"/>
            <p:cNvCxnSpPr/>
            <p:nvPr/>
          </p:nvCxnSpPr>
          <p:spPr>
            <a:xfrm flipV="1">
              <a:off x="4381500" y="2209800"/>
              <a:ext cx="0" cy="35814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2" name="直線接點 301"/>
            <p:cNvCxnSpPr/>
            <p:nvPr/>
          </p:nvCxnSpPr>
          <p:spPr>
            <a:xfrm flipH="1" flipV="1">
              <a:off x="4366260" y="1645920"/>
              <a:ext cx="0" cy="44958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4" name="Oval 69"/>
            <p:cNvSpPr>
              <a:spLocks noChangeArrowheads="1"/>
            </p:cNvSpPr>
            <p:nvPr/>
          </p:nvSpPr>
          <p:spPr bwMode="auto">
            <a:xfrm>
              <a:off x="4330065" y="1857058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5" name="文字方塊 304"/>
            <p:cNvSpPr txBox="1"/>
            <p:nvPr/>
          </p:nvSpPr>
          <p:spPr>
            <a:xfrm>
              <a:off x="4404360" y="1699260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zh-TW" alt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306" name="物件 3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7551648"/>
              </p:ext>
            </p:extLst>
          </p:nvPr>
        </p:nvGraphicFramePr>
        <p:xfrm>
          <a:off x="1055369" y="2617469"/>
          <a:ext cx="1450767" cy="567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63" name="方程式" r:id="rId9" imgW="876240" imgH="342720" progId="Equation.3">
                  <p:embed/>
                </p:oleObj>
              </mc:Choice>
              <mc:Fallback>
                <p:oleObj name="方程式" r:id="rId9" imgW="876240" imgH="34272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55369" y="2617469"/>
                        <a:ext cx="1450767" cy="5676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" name="物件 3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0325150"/>
              </p:ext>
            </p:extLst>
          </p:nvPr>
        </p:nvGraphicFramePr>
        <p:xfrm>
          <a:off x="2847658" y="2709545"/>
          <a:ext cx="1935162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64" name="方程式" r:id="rId11" imgW="1168200" imgH="342720" progId="Equation.3">
                  <p:embed/>
                </p:oleObj>
              </mc:Choice>
              <mc:Fallback>
                <p:oleObj name="方程式" r:id="rId11" imgW="1168200" imgH="342720" progId="Equation.3">
                  <p:embed/>
                  <p:pic>
                    <p:nvPicPr>
                      <p:cNvPr id="0" name="物件 3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7658" y="2709545"/>
                        <a:ext cx="1935162" cy="56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" name="物件 3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335779"/>
              </p:ext>
            </p:extLst>
          </p:nvPr>
        </p:nvGraphicFramePr>
        <p:xfrm>
          <a:off x="1034415" y="3441065"/>
          <a:ext cx="2376488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65" name="方程式" r:id="rId13" imgW="1434960" imgH="342720" progId="Equation.3">
                  <p:embed/>
                </p:oleObj>
              </mc:Choice>
              <mc:Fallback>
                <p:oleObj name="方程式" r:id="rId13" imgW="1434960" imgH="342720" progId="Equation.3">
                  <p:embed/>
                  <p:pic>
                    <p:nvPicPr>
                      <p:cNvPr id="0" name="物件 3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4415" y="3441065"/>
                        <a:ext cx="2376488" cy="56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" name="物件 3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651856"/>
              </p:ext>
            </p:extLst>
          </p:nvPr>
        </p:nvGraphicFramePr>
        <p:xfrm>
          <a:off x="1229995" y="4080828"/>
          <a:ext cx="2191385" cy="313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66" name="方程式" r:id="rId15" imgW="1333440" imgH="190440" progId="Equation.3">
                  <p:embed/>
                </p:oleObj>
              </mc:Choice>
              <mc:Fallback>
                <p:oleObj name="方程式" r:id="rId15" imgW="1333440" imgH="1904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229995" y="4080828"/>
                        <a:ext cx="2191385" cy="313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0" name="物件 3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2829949"/>
              </p:ext>
            </p:extLst>
          </p:nvPr>
        </p:nvGraphicFramePr>
        <p:xfrm>
          <a:off x="1228091" y="4491990"/>
          <a:ext cx="2048510" cy="3017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67" name="方程式" r:id="rId17" imgW="1295280" imgH="190440" progId="Equation.3">
                  <p:embed/>
                </p:oleObj>
              </mc:Choice>
              <mc:Fallback>
                <p:oleObj name="方程式" r:id="rId17" imgW="1295280" imgH="190440" progId="Equation.3">
                  <p:embed/>
                  <p:pic>
                    <p:nvPicPr>
                      <p:cNvPr id="0" name="物件 3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8091" y="4491990"/>
                        <a:ext cx="2048510" cy="3017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1" name="物件 3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9811449"/>
              </p:ext>
            </p:extLst>
          </p:nvPr>
        </p:nvGraphicFramePr>
        <p:xfrm>
          <a:off x="3689350" y="3433445"/>
          <a:ext cx="2566988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68" name="方程式" r:id="rId19" imgW="1549080" imgH="342720" progId="Equation.3">
                  <p:embed/>
                </p:oleObj>
              </mc:Choice>
              <mc:Fallback>
                <p:oleObj name="方程式" r:id="rId19" imgW="1549080" imgH="342720" progId="Equation.3">
                  <p:embed/>
                  <p:pic>
                    <p:nvPicPr>
                      <p:cNvPr id="0" name="物件 3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9350" y="3433445"/>
                        <a:ext cx="2566988" cy="56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2" name="向右箭號 311"/>
          <p:cNvSpPr/>
          <p:nvPr/>
        </p:nvSpPr>
        <p:spPr>
          <a:xfrm>
            <a:off x="975360" y="5219700"/>
            <a:ext cx="266700" cy="365760"/>
          </a:xfrm>
          <a:prstGeom prst="righ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313" name="物件 3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5194468"/>
              </p:ext>
            </p:extLst>
          </p:nvPr>
        </p:nvGraphicFramePr>
        <p:xfrm>
          <a:off x="1496379" y="5135880"/>
          <a:ext cx="1940242" cy="5528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69" name="方程式" r:id="rId21" imgW="1206360" imgH="342720" progId="Equation.3">
                  <p:embed/>
                </p:oleObj>
              </mc:Choice>
              <mc:Fallback>
                <p:oleObj name="方程式" r:id="rId21" imgW="1206360" imgH="342720" progId="Equation.3">
                  <p:embed/>
                  <p:pic>
                    <p:nvPicPr>
                      <p:cNvPr id="0" name="物件 3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6379" y="5135880"/>
                        <a:ext cx="1940242" cy="5528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4" name="矩形 313"/>
          <p:cNvSpPr/>
          <p:nvPr/>
        </p:nvSpPr>
        <p:spPr>
          <a:xfrm>
            <a:off x="789124" y="5798727"/>
            <a:ext cx="3918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Zero average value method of the zero-sequence injection </a:t>
            </a:r>
            <a:endParaRPr lang="zh-TW" altLang="en-US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17438" name="Picture 30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778" y="4199890"/>
            <a:ext cx="3579495" cy="2398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5" name="文字方塊 314"/>
          <p:cNvSpPr txBox="1"/>
          <p:nvPr/>
        </p:nvSpPr>
        <p:spPr>
          <a:xfrm>
            <a:off x="435337" y="502921"/>
            <a:ext cx="8132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It is presented to improve the conventional SVPWM that is complicated in computation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5706534" y="4318000"/>
            <a:ext cx="55656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ZSI</a:t>
            </a:r>
            <a:endParaRPr lang="zh-TW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5968999" y="4758267"/>
            <a:ext cx="902811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SPWM</a:t>
            </a:r>
            <a:endParaRPr lang="zh-TW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15744" y="5335600"/>
            <a:ext cx="1689822" cy="30777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Zero </a:t>
            </a:r>
            <a:r>
              <a:rPr lang="en-US" altLang="zh-CN" sz="14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average signal</a:t>
            </a:r>
          </a:p>
        </p:txBody>
      </p:sp>
    </p:spTree>
    <p:extLst>
      <p:ext uri="{BB962C8B-B14F-4D97-AF65-F5344CB8AC3E}">
        <p14:creationId xmlns:p14="http://schemas.microsoft.com/office/powerpoint/2010/main" val="315229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957" y="243840"/>
            <a:ext cx="5720485" cy="2487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138684" y="419100"/>
            <a:ext cx="294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Axis Transformation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065" y="3392424"/>
            <a:ext cx="79057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072" y="2730627"/>
            <a:ext cx="4427208" cy="1905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678" y="4753548"/>
            <a:ext cx="4132412" cy="1875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7" name="矩形 4096"/>
          <p:cNvSpPr/>
          <p:nvPr/>
        </p:nvSpPr>
        <p:spPr>
          <a:xfrm>
            <a:off x="1045428" y="4881110"/>
            <a:ext cx="1182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dqo</a:t>
            </a:r>
            <a:r>
              <a:rPr lang="en-US" altLang="zh-TW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altLang="zh-TW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endParaRPr lang="zh-TW" altLang="en-US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454" y="5431536"/>
            <a:ext cx="8001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02" name="矩形 4101"/>
          <p:cNvSpPr/>
          <p:nvPr/>
        </p:nvSpPr>
        <p:spPr>
          <a:xfrm>
            <a:off x="909250" y="2841998"/>
            <a:ext cx="1235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TW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en-US" altLang="zh-TW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altLang="zh-TW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dqo</a:t>
            </a:r>
            <a:endParaRPr lang="zh-TW" altLang="en-US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46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533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793" y="1790129"/>
            <a:ext cx="790575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776" y="1027557"/>
            <a:ext cx="3831254" cy="1898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155596" y="1287518"/>
            <a:ext cx="1088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l-GR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αβ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65" y="3604071"/>
            <a:ext cx="3377577" cy="2101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302" y="3984689"/>
            <a:ext cx="800100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109876" y="3180326"/>
            <a:ext cx="1088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αβ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TW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endParaRPr lang="en-US" altLang="zh-TW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098" y="354830"/>
            <a:ext cx="58501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Clarke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and Inverse Clarke Transformation</a:t>
            </a:r>
            <a:endParaRPr lang="zh-TW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308" y="3167253"/>
            <a:ext cx="2584636" cy="3142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47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790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345" y="1389888"/>
            <a:ext cx="79057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969" y="933450"/>
            <a:ext cx="3686175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991" y="2796731"/>
            <a:ext cx="3571875" cy="12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758" y="3291840"/>
            <a:ext cx="8001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098293" y="2604254"/>
            <a:ext cx="998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dq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l-GR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αβ</a:t>
            </a:r>
          </a:p>
        </p:txBody>
      </p:sp>
      <p:sp>
        <p:nvSpPr>
          <p:cNvPr id="3" name="矩形 2"/>
          <p:cNvSpPr/>
          <p:nvPr/>
        </p:nvSpPr>
        <p:spPr>
          <a:xfrm>
            <a:off x="1052573" y="921758"/>
            <a:ext cx="998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αβ </a:t>
            </a:r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TW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dq</a:t>
            </a:r>
            <a:endParaRPr lang="en-US" altLang="zh-TW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622" y="4177475"/>
            <a:ext cx="3642930" cy="268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463808" y="208526"/>
            <a:ext cx="54141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Park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and Inverse Park Transformation</a:t>
            </a:r>
            <a:endParaRPr lang="zh-TW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48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0647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49</a:t>
            </a:fld>
            <a:endParaRPr lang="zh-TW" altLang="en-US"/>
          </a:p>
        </p:txBody>
      </p:sp>
      <p:sp>
        <p:nvSpPr>
          <p:cNvPr id="3" name="文字方塊 2"/>
          <p:cNvSpPr txBox="1"/>
          <p:nvPr/>
        </p:nvSpPr>
        <p:spPr>
          <a:xfrm>
            <a:off x="713232" y="626364"/>
            <a:ext cx="28689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Inverter Parameters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979740" y="1583649"/>
            <a:ext cx="7019870" cy="3730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DC Voltage </a:t>
            </a:r>
            <a:r>
              <a:rPr lang="en-US" altLang="zh-TW" sz="2000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2000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="1" i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100V</a:t>
            </a:r>
          </a:p>
          <a:p>
            <a:pPr>
              <a:lnSpc>
                <a:spcPct val="150000"/>
              </a:lnSpc>
            </a:pP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 Voltage </a:t>
            </a: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2000" b="1" i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50Vrms</a:t>
            </a:r>
          </a:p>
          <a:p>
            <a:pPr>
              <a:lnSpc>
                <a:spcPct val="150000"/>
              </a:lnSpc>
            </a:pP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TW" sz="2000" b="1" i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18</a:t>
            </a: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kHz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000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2000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5</a:t>
            </a: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2000" b="1" i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pp</a:t>
            </a: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(PWM)</a:t>
            </a:r>
          </a:p>
          <a:p>
            <a:pPr>
              <a:lnSpc>
                <a:spcPct val="150000"/>
              </a:lnSpc>
            </a:pP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000" b="1" i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330</a:t>
            </a: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uF</a:t>
            </a:r>
            <a:endParaRPr lang="en-US" altLang="zh-TW" sz="20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1m</a:t>
            </a: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  <a:p>
            <a:pPr>
              <a:lnSpc>
                <a:spcPct val="150000"/>
              </a:lnSpc>
            </a:pP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10</a:t>
            </a: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uF</a:t>
            </a:r>
          </a:p>
          <a:p>
            <a:pPr>
              <a:lnSpc>
                <a:spcPct val="150000"/>
              </a:lnSpc>
            </a:pP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TW" sz="2000" b="1" i="1" baseline="-25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1/3.375  (current sensing factor)</a:t>
            </a:r>
          </a:p>
          <a:p>
            <a:pPr>
              <a:lnSpc>
                <a:spcPct val="150000"/>
              </a:lnSpc>
            </a:pPr>
            <a:r>
              <a:rPr lang="en-US" altLang="zh-TW" sz="2000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TW" sz="2000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1/100 (AC voltage sensing), </a:t>
            </a:r>
            <a:r>
              <a:rPr lang="en-US" altLang="zh-TW" sz="2000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TW" sz="2000" b="1" i="1" baseline="-25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20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1/50 (DC voltage sensing)</a:t>
            </a:r>
            <a:endParaRPr lang="zh-TW" altLang="en-US" sz="2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82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6591300" y="6378575"/>
            <a:ext cx="2133600" cy="365125"/>
          </a:xfrm>
        </p:spPr>
        <p:txBody>
          <a:bodyPr/>
          <a:lstStyle/>
          <a:p>
            <a:fld id="{5DE7D6C7-A205-41C1-B78B-CA588F32A664}" type="slidenum">
              <a:rPr lang="zh-TW" altLang="en-US" smtClean="0"/>
              <a:pPr/>
              <a:t>5</a:t>
            </a:fld>
            <a:endParaRPr lang="zh-TW" alt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225" y="1821391"/>
            <a:ext cx="6667500" cy="485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圓角矩形 3"/>
          <p:cNvSpPr/>
          <p:nvPr/>
        </p:nvSpPr>
        <p:spPr>
          <a:xfrm>
            <a:off x="3661832" y="4472517"/>
            <a:ext cx="581025" cy="17621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圓角矩形 4"/>
          <p:cNvSpPr/>
          <p:nvPr/>
        </p:nvSpPr>
        <p:spPr>
          <a:xfrm>
            <a:off x="5643033" y="2176992"/>
            <a:ext cx="438150" cy="344805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/>
          <p:cNvSpPr txBox="1"/>
          <p:nvPr/>
        </p:nvSpPr>
        <p:spPr>
          <a:xfrm>
            <a:off x="561975" y="304800"/>
            <a:ext cx="23647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PSIM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SimCoder</a:t>
            </a:r>
            <a:endParaRPr lang="zh-TW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902759" y="863600"/>
            <a:ext cx="7352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The element with C</a:t>
            </a:r>
            <a:r>
              <a:rPr lang="en-US" altLang="zh-TW" b="1" baseline="-25000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G</a:t>
            </a:r>
            <a:r>
              <a:rPr lang="en-US" altLang="zh-TW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and T</a:t>
            </a:r>
            <a:r>
              <a:rPr lang="en-US" altLang="zh-TW" b="1" baseline="-25000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I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on the left column of the element can be used for code generation</a:t>
            </a:r>
            <a:endParaRPr lang="zh-TW" altLang="en-US" b="1" dirty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33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50</a:t>
            </a:fld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6597612" y="6132314"/>
            <a:ext cx="1292341" cy="30777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altLang="zh-TW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3P_Inverter_1</a:t>
            </a:r>
            <a:endParaRPr lang="zh-TW" alt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479425" y="110067"/>
            <a:ext cx="2631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Simulation Circuit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" y="590550"/>
            <a:ext cx="7416800" cy="558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667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51</a:t>
            </a:fld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362634" y="257294"/>
            <a:ext cx="2536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Simulation Result</a:t>
            </a:r>
            <a:endParaRPr lang="zh-TW" altLang="en-US" sz="2400" dirty="0"/>
          </a:p>
        </p:txBody>
      </p:sp>
      <p:pic>
        <p:nvPicPr>
          <p:cNvPr id="870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" y="838200"/>
            <a:ext cx="8785860" cy="56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365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95" y="859155"/>
            <a:ext cx="8846820" cy="5554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75820" y="228050"/>
            <a:ext cx="77757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Control 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(Using SVPWM)</a:t>
            </a:r>
            <a:endParaRPr lang="zh-TW" altLang="en-US" sz="2400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6734386" y="5703147"/>
            <a:ext cx="1697901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Lab1_SVPWM</a:t>
            </a:r>
            <a:endParaRPr lang="zh-TW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26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53</a:t>
            </a:fld>
            <a:endParaRPr lang="zh-TW" altLang="en-US"/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703" y="121920"/>
            <a:ext cx="5649277" cy="34989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" y="3729039"/>
            <a:ext cx="4036695" cy="29028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399" y="3714750"/>
            <a:ext cx="3555682" cy="30048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525780" y="312420"/>
            <a:ext cx="16722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PWM Setting</a:t>
            </a:r>
            <a:endParaRPr lang="zh-TW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198120" y="2994660"/>
            <a:ext cx="24917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Simulation </a:t>
            </a:r>
            <a:r>
              <a:rPr lang="en-US" altLang="zh-TW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Control </a:t>
            </a:r>
            <a:r>
              <a:rPr lang="en-US" altLang="zh-TW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Setting</a:t>
            </a:r>
            <a:endParaRPr lang="zh-TW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4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9333" y="309110"/>
            <a:ext cx="14446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SCI Setting</a:t>
            </a:r>
            <a:endParaRPr lang="zh-TW" altLang="en-US" sz="20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556" y="4305295"/>
            <a:ext cx="3111383" cy="2164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936" y="717233"/>
            <a:ext cx="3276782" cy="23536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809" y="5289233"/>
            <a:ext cx="3056571" cy="15013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98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8335" y="2258378"/>
            <a:ext cx="24574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" y="3147060"/>
            <a:ext cx="3143250" cy="20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4" name="直線單箭頭接點 3"/>
          <p:cNvCxnSpPr/>
          <p:nvPr/>
        </p:nvCxnSpPr>
        <p:spPr>
          <a:xfrm flipV="1">
            <a:off x="4389120" y="3086100"/>
            <a:ext cx="1165860" cy="10972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線單箭頭接點 5"/>
          <p:cNvCxnSpPr>
            <a:endCxn id="2053" idx="1"/>
          </p:cNvCxnSpPr>
          <p:nvPr/>
        </p:nvCxnSpPr>
        <p:spPr>
          <a:xfrm flipV="1">
            <a:off x="4282440" y="5387338"/>
            <a:ext cx="1405116" cy="6934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443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55</a:t>
            </a:fld>
            <a:endParaRPr lang="zh-TW" altLang="en-US"/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" y="1051560"/>
            <a:ext cx="8883683" cy="5052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373380" y="335280"/>
            <a:ext cx="8122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Simulation Result (Control 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SimCoder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en-US" sz="2400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33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56</a:t>
            </a:fld>
            <a:endParaRPr lang="zh-TW" altLang="en-US"/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" y="1470660"/>
            <a:ext cx="883412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312420" y="579120"/>
            <a:ext cx="8122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Simulation Result (Control 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SimCoder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en-US" sz="2400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75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57</a:t>
            </a:fld>
            <a:endParaRPr lang="zh-TW" altLang="en-US"/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99" y="846906"/>
            <a:ext cx="7955281" cy="58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6841066" y="4811607"/>
            <a:ext cx="185178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Lab1_ZSVPWM</a:t>
            </a:r>
            <a:endParaRPr lang="zh-TW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9620" y="84116"/>
            <a:ext cx="54890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Control 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endParaRPr lang="en-US" altLang="zh-TW" sz="2400" b="1" dirty="0" smtClean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(Using Zero Sequence Injection PWM)</a:t>
            </a:r>
            <a:endParaRPr lang="zh-TW" altLang="en-US" sz="2400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10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58</a:t>
            </a:fld>
            <a:endParaRPr lang="zh-TW" altLang="en-US"/>
          </a:p>
        </p:txBody>
      </p:sp>
      <p:sp>
        <p:nvSpPr>
          <p:cNvPr id="3" name="文字方塊 2"/>
          <p:cNvSpPr txBox="1"/>
          <p:nvPr/>
        </p:nvSpPr>
        <p:spPr>
          <a:xfrm>
            <a:off x="487679" y="112606"/>
            <a:ext cx="77019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Simulation </a:t>
            </a:r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Result (Using Zero Sequence Injection PWM)</a:t>
            </a:r>
            <a:endParaRPr lang="zh-TW" altLang="en-US" sz="2400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" y="852805"/>
            <a:ext cx="8854440" cy="5403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029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59</a:t>
            </a:fld>
            <a:endParaRPr lang="zh-TW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80" y="1256411"/>
            <a:ext cx="8082153" cy="4424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479212" y="315806"/>
            <a:ext cx="77019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Simulation </a:t>
            </a:r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Result (Using Zero Sequence Injection PWM)</a:t>
            </a:r>
            <a:endParaRPr lang="zh-TW" altLang="en-US" sz="2400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19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3166"/>
            <a:ext cx="4191000" cy="28600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6</a:t>
            </a:fld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181085" y="450333"/>
            <a:ext cx="31790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 in Continuous Domain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354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549" y="941916"/>
            <a:ext cx="4308451" cy="336761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35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3760770"/>
            <a:ext cx="4468283" cy="309723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4809066" y="5558135"/>
            <a:ext cx="4165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 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altLang="zh-TW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SimCoder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Code Generation of Hardware Target</a:t>
            </a:r>
            <a:endParaRPr lang="zh-TW" altLang="en-US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81600" y="545868"/>
            <a:ext cx="34628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 in Discrete 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Domain</a:t>
            </a:r>
            <a:endParaRPr lang="zh-TW" altLang="en-US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762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Code Generation - A Step-by-Step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Approach</a:t>
            </a:r>
            <a:endParaRPr lang="zh-TW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向右箭號 6"/>
          <p:cNvSpPr/>
          <p:nvPr/>
        </p:nvSpPr>
        <p:spPr>
          <a:xfrm>
            <a:off x="4157133" y="1862667"/>
            <a:ext cx="651933" cy="491067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右彎箭號 7"/>
          <p:cNvSpPr/>
          <p:nvPr/>
        </p:nvSpPr>
        <p:spPr>
          <a:xfrm rot="10800000">
            <a:off x="5232400" y="4682067"/>
            <a:ext cx="829733" cy="770466"/>
          </a:xfrm>
          <a:prstGeom prst="ben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83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078" y="177377"/>
            <a:ext cx="55772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Lab 2: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Three-phase Stand-alone </a:t>
            </a:r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Inverter</a:t>
            </a:r>
          </a:p>
        </p:txBody>
      </p:sp>
      <p:grpSp>
        <p:nvGrpSpPr>
          <p:cNvPr id="4" name="群組 3"/>
          <p:cNvGrpSpPr/>
          <p:nvPr/>
        </p:nvGrpSpPr>
        <p:grpSpPr>
          <a:xfrm>
            <a:off x="1665034" y="950595"/>
            <a:ext cx="5702301" cy="5410200"/>
            <a:chOff x="2039938" y="904875"/>
            <a:chExt cx="5702301" cy="5410200"/>
          </a:xfrm>
        </p:grpSpPr>
        <p:sp>
          <p:nvSpPr>
            <p:cNvPr id="5" name="Line 2"/>
            <p:cNvSpPr>
              <a:spLocks noChangeShapeType="1"/>
            </p:cNvSpPr>
            <p:nvPr/>
          </p:nvSpPr>
          <p:spPr bwMode="auto">
            <a:xfrm flipV="1">
              <a:off x="2146301" y="1049338"/>
              <a:ext cx="19208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6" name="Group 3"/>
            <p:cNvGrpSpPr>
              <a:grpSpLocks/>
            </p:cNvGrpSpPr>
            <p:nvPr/>
          </p:nvGrpSpPr>
          <p:grpSpPr bwMode="auto">
            <a:xfrm>
              <a:off x="3851276" y="1058863"/>
              <a:ext cx="371475" cy="1411288"/>
              <a:chOff x="1146" y="2796"/>
              <a:chExt cx="336" cy="1158"/>
            </a:xfrm>
          </p:grpSpPr>
          <p:sp>
            <p:nvSpPr>
              <p:cNvPr id="258" name="Line 4"/>
              <p:cNvSpPr>
                <a:spLocks noChangeShapeType="1"/>
              </p:cNvSpPr>
              <p:nvPr/>
            </p:nvSpPr>
            <p:spPr bwMode="auto">
              <a:xfrm>
                <a:off x="1332" y="2796"/>
                <a:ext cx="0" cy="17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9" name="Line 5"/>
              <p:cNvSpPr>
                <a:spLocks noChangeShapeType="1"/>
              </p:cNvSpPr>
              <p:nvPr/>
            </p:nvSpPr>
            <p:spPr bwMode="auto">
              <a:xfrm>
                <a:off x="1332" y="3192"/>
                <a:ext cx="0" cy="3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260" name="Group 6"/>
              <p:cNvGrpSpPr>
                <a:grpSpLocks/>
              </p:cNvGrpSpPr>
              <p:nvPr/>
            </p:nvGrpSpPr>
            <p:grpSpPr bwMode="auto">
              <a:xfrm>
                <a:off x="1146" y="2898"/>
                <a:ext cx="336" cy="366"/>
                <a:chOff x="1146" y="2898"/>
                <a:chExt cx="336" cy="366"/>
              </a:xfrm>
            </p:grpSpPr>
            <p:sp>
              <p:nvSpPr>
                <p:cNvPr id="273" name="Line 7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74" name="Line 8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75" name="Line 9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76" name="Line 10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77" name="Line 11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78" name="Line 12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79" name="Line 13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80" name="AutoShape 14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zh-TW" sz="1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81" name="Line 15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82" name="Line 16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261" name="Group 17"/>
              <p:cNvGrpSpPr>
                <a:grpSpLocks/>
              </p:cNvGrpSpPr>
              <p:nvPr/>
            </p:nvGrpSpPr>
            <p:grpSpPr bwMode="auto">
              <a:xfrm>
                <a:off x="1146" y="3474"/>
                <a:ext cx="336" cy="366"/>
                <a:chOff x="1146" y="2898"/>
                <a:chExt cx="336" cy="366"/>
              </a:xfrm>
            </p:grpSpPr>
            <p:sp>
              <p:nvSpPr>
                <p:cNvPr id="263" name="Line 18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64" name="Line 19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65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66" name="Line 21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67" name="Line 22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68" name="Line 23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69" name="Line 24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70" name="AutoShape 25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zh-TW" sz="1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71" name="Line 26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72" name="Line 27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262" name="Line 28"/>
              <p:cNvSpPr>
                <a:spLocks noChangeShapeType="1"/>
              </p:cNvSpPr>
              <p:nvPr/>
            </p:nvSpPr>
            <p:spPr bwMode="auto">
              <a:xfrm>
                <a:off x="1326" y="3774"/>
                <a:ext cx="0" cy="1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7" name="Line 29"/>
            <p:cNvSpPr>
              <a:spLocks noChangeShapeType="1"/>
            </p:cNvSpPr>
            <p:nvPr/>
          </p:nvSpPr>
          <p:spPr bwMode="auto">
            <a:xfrm>
              <a:off x="2147888" y="2459038"/>
              <a:ext cx="19097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 Box 30"/>
            <p:cNvSpPr txBox="1">
              <a:spLocks noChangeArrowheads="1"/>
            </p:cNvSpPr>
            <p:nvPr/>
          </p:nvSpPr>
          <p:spPr bwMode="auto">
            <a:xfrm>
              <a:off x="3584576" y="1300163"/>
              <a:ext cx="32543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>
                  <a:latin typeface="Times New Roman" pitchFamily="18" charset="0"/>
                  <a:cs typeface="Times New Roman" pitchFamily="18" charset="0"/>
                </a:rPr>
                <a:t>T5</a:t>
              </a:r>
            </a:p>
          </p:txBody>
        </p:sp>
        <p:sp>
          <p:nvSpPr>
            <p:cNvPr id="9" name="Text Box 31"/>
            <p:cNvSpPr txBox="1">
              <a:spLocks noChangeArrowheads="1"/>
            </p:cNvSpPr>
            <p:nvPr/>
          </p:nvSpPr>
          <p:spPr bwMode="auto">
            <a:xfrm>
              <a:off x="3594101" y="2005013"/>
              <a:ext cx="32543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>
                  <a:latin typeface="Times New Roman" pitchFamily="18" charset="0"/>
                  <a:cs typeface="Times New Roman" pitchFamily="18" charset="0"/>
                </a:rPr>
                <a:t>T6</a:t>
              </a:r>
            </a:p>
          </p:txBody>
        </p:sp>
        <p:sp>
          <p:nvSpPr>
            <p:cNvPr id="10" name="Oval 32"/>
            <p:cNvSpPr>
              <a:spLocks noChangeArrowheads="1"/>
            </p:cNvSpPr>
            <p:nvPr/>
          </p:nvSpPr>
          <p:spPr bwMode="auto">
            <a:xfrm>
              <a:off x="4029076" y="1792288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 Box 33"/>
            <p:cNvSpPr txBox="1">
              <a:spLocks noChangeArrowheads="1"/>
            </p:cNvSpPr>
            <p:nvPr/>
          </p:nvSpPr>
          <p:spPr bwMode="auto">
            <a:xfrm>
              <a:off x="3813176" y="1747838"/>
              <a:ext cx="26828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12" name="Line 34"/>
            <p:cNvSpPr>
              <a:spLocks noChangeShapeType="1"/>
            </p:cNvSpPr>
            <p:nvPr/>
          </p:nvSpPr>
          <p:spPr bwMode="auto">
            <a:xfrm>
              <a:off x="2933701" y="1677988"/>
              <a:ext cx="14097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Line 35"/>
            <p:cNvSpPr>
              <a:spLocks noChangeShapeType="1"/>
            </p:cNvSpPr>
            <p:nvPr/>
          </p:nvSpPr>
          <p:spPr bwMode="auto">
            <a:xfrm flipV="1">
              <a:off x="4343401" y="1258888"/>
              <a:ext cx="0" cy="4191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>
              <a:off x="4343401" y="1258888"/>
              <a:ext cx="1809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Line 37"/>
            <p:cNvSpPr>
              <a:spLocks noChangeShapeType="1"/>
            </p:cNvSpPr>
            <p:nvPr/>
          </p:nvSpPr>
          <p:spPr bwMode="auto">
            <a:xfrm>
              <a:off x="5162551" y="1249363"/>
              <a:ext cx="15113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Line 38"/>
            <p:cNvSpPr>
              <a:spLocks noChangeShapeType="1"/>
            </p:cNvSpPr>
            <p:nvPr/>
          </p:nvSpPr>
          <p:spPr bwMode="auto">
            <a:xfrm>
              <a:off x="4057651" y="1830388"/>
              <a:ext cx="2857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>
              <a:off x="4343401" y="1830388"/>
              <a:ext cx="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Line 40"/>
            <p:cNvSpPr>
              <a:spLocks noChangeShapeType="1"/>
            </p:cNvSpPr>
            <p:nvPr/>
          </p:nvSpPr>
          <p:spPr bwMode="auto">
            <a:xfrm flipV="1">
              <a:off x="4343401" y="2211388"/>
              <a:ext cx="1809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9" name="Group 41"/>
            <p:cNvGrpSpPr>
              <a:grpSpLocks/>
            </p:cNvGrpSpPr>
            <p:nvPr/>
          </p:nvGrpSpPr>
          <p:grpSpPr bwMode="auto">
            <a:xfrm>
              <a:off x="2698751" y="1058863"/>
              <a:ext cx="371475" cy="1411288"/>
              <a:chOff x="1146" y="2796"/>
              <a:chExt cx="336" cy="1158"/>
            </a:xfrm>
          </p:grpSpPr>
          <p:sp>
            <p:nvSpPr>
              <p:cNvPr id="233" name="Line 42"/>
              <p:cNvSpPr>
                <a:spLocks noChangeShapeType="1"/>
              </p:cNvSpPr>
              <p:nvPr/>
            </p:nvSpPr>
            <p:spPr bwMode="auto">
              <a:xfrm>
                <a:off x="1332" y="2796"/>
                <a:ext cx="0" cy="17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4" name="Line 43"/>
              <p:cNvSpPr>
                <a:spLocks noChangeShapeType="1"/>
              </p:cNvSpPr>
              <p:nvPr/>
            </p:nvSpPr>
            <p:spPr bwMode="auto">
              <a:xfrm>
                <a:off x="1332" y="3192"/>
                <a:ext cx="0" cy="3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235" name="Group 44"/>
              <p:cNvGrpSpPr>
                <a:grpSpLocks/>
              </p:cNvGrpSpPr>
              <p:nvPr/>
            </p:nvGrpSpPr>
            <p:grpSpPr bwMode="auto">
              <a:xfrm>
                <a:off x="1146" y="2898"/>
                <a:ext cx="336" cy="366"/>
                <a:chOff x="1146" y="2898"/>
                <a:chExt cx="336" cy="366"/>
              </a:xfrm>
            </p:grpSpPr>
            <p:sp>
              <p:nvSpPr>
                <p:cNvPr id="248" name="Line 45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49" name="Line 46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50" name="Line 47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51" name="Line 48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52" name="Line 49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53" name="Line 50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54" name="Line 51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55" name="AutoShape 52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zh-TW" sz="1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56" name="Line 53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57" name="Line 54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236" name="Group 55"/>
              <p:cNvGrpSpPr>
                <a:grpSpLocks/>
              </p:cNvGrpSpPr>
              <p:nvPr/>
            </p:nvGrpSpPr>
            <p:grpSpPr bwMode="auto">
              <a:xfrm>
                <a:off x="1146" y="3474"/>
                <a:ext cx="336" cy="366"/>
                <a:chOff x="1146" y="2898"/>
                <a:chExt cx="336" cy="366"/>
              </a:xfrm>
            </p:grpSpPr>
            <p:sp>
              <p:nvSpPr>
                <p:cNvPr id="238" name="Line 56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39" name="Line 57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40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41" name="Line 59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42" name="Line 60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43" name="Line 61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44" name="Line 62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45" name="AutoShape 63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zh-TW" sz="1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46" name="Line 64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47" name="Line 65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237" name="Line 66"/>
              <p:cNvSpPr>
                <a:spLocks noChangeShapeType="1"/>
              </p:cNvSpPr>
              <p:nvPr/>
            </p:nvSpPr>
            <p:spPr bwMode="auto">
              <a:xfrm>
                <a:off x="1326" y="3774"/>
                <a:ext cx="0" cy="1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0" name="Text Box 67"/>
            <p:cNvSpPr txBox="1">
              <a:spLocks noChangeArrowheads="1"/>
            </p:cNvSpPr>
            <p:nvPr/>
          </p:nvSpPr>
          <p:spPr bwMode="auto">
            <a:xfrm>
              <a:off x="2460626" y="1300163"/>
              <a:ext cx="32543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>
                  <a:latin typeface="Times New Roman" pitchFamily="18" charset="0"/>
                  <a:cs typeface="Times New Roman" pitchFamily="18" charset="0"/>
                </a:rPr>
                <a:t>T1</a:t>
              </a:r>
            </a:p>
          </p:txBody>
        </p:sp>
        <p:sp>
          <p:nvSpPr>
            <p:cNvPr id="21" name="Text Box 68"/>
            <p:cNvSpPr txBox="1">
              <a:spLocks noChangeArrowheads="1"/>
            </p:cNvSpPr>
            <p:nvPr/>
          </p:nvSpPr>
          <p:spPr bwMode="auto">
            <a:xfrm>
              <a:off x="2441576" y="1995488"/>
              <a:ext cx="32543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>
                  <a:latin typeface="Times New Roman" pitchFamily="18" charset="0"/>
                  <a:cs typeface="Times New Roman" pitchFamily="18" charset="0"/>
                </a:rPr>
                <a:t>T2</a:t>
              </a:r>
            </a:p>
          </p:txBody>
        </p:sp>
        <p:sp>
          <p:nvSpPr>
            <p:cNvPr id="22" name="Oval 69"/>
            <p:cNvSpPr>
              <a:spLocks noChangeArrowheads="1"/>
            </p:cNvSpPr>
            <p:nvPr/>
          </p:nvSpPr>
          <p:spPr bwMode="auto">
            <a:xfrm>
              <a:off x="2867026" y="1658938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Text Box 70"/>
            <p:cNvSpPr txBox="1">
              <a:spLocks noChangeArrowheads="1"/>
            </p:cNvSpPr>
            <p:nvPr/>
          </p:nvSpPr>
          <p:spPr bwMode="auto">
            <a:xfrm>
              <a:off x="2622551" y="1576388"/>
              <a:ext cx="276225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>
                  <a:latin typeface="Times New Roman" pitchFamily="18" charset="0"/>
                  <a:cs typeface="Times New Roman" pitchFamily="18" charset="0"/>
                </a:rPr>
                <a:t>A</a:t>
              </a:r>
            </a:p>
          </p:txBody>
        </p:sp>
        <p:sp>
          <p:nvSpPr>
            <p:cNvPr id="24" name="Text Box 71"/>
            <p:cNvSpPr txBox="1">
              <a:spLocks noChangeArrowheads="1"/>
            </p:cNvSpPr>
            <p:nvPr/>
          </p:nvSpPr>
          <p:spPr bwMode="auto">
            <a:xfrm>
              <a:off x="4527551" y="1223963"/>
              <a:ext cx="2540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 i="1">
                  <a:latin typeface="Times New Roman" pitchFamily="18" charset="0"/>
                  <a:cs typeface="Times New Roman" pitchFamily="18" charset="0"/>
                </a:rPr>
                <a:t>L</a:t>
              </a:r>
            </a:p>
          </p:txBody>
        </p:sp>
        <p:sp>
          <p:nvSpPr>
            <p:cNvPr id="25" name="Line 72"/>
            <p:cNvSpPr>
              <a:spLocks noChangeShapeType="1"/>
            </p:cNvSpPr>
            <p:nvPr/>
          </p:nvSpPr>
          <p:spPr bwMode="auto">
            <a:xfrm>
              <a:off x="4819651" y="1096963"/>
              <a:ext cx="247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Text Box 73"/>
            <p:cNvSpPr txBox="1">
              <a:spLocks noChangeArrowheads="1"/>
            </p:cNvSpPr>
            <p:nvPr/>
          </p:nvSpPr>
          <p:spPr bwMode="auto">
            <a:xfrm>
              <a:off x="4441826" y="904875"/>
              <a:ext cx="347663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 dirty="0" err="1">
                  <a:latin typeface="Times New Roman" pitchFamily="18" charset="0"/>
                  <a:cs typeface="Times New Roman" pitchFamily="18" charset="0"/>
                </a:rPr>
                <a:t>oA</a:t>
              </a:r>
              <a:endParaRPr lang="en-US" altLang="zh-TW" sz="12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Line 74"/>
            <p:cNvSpPr>
              <a:spLocks noChangeShapeType="1"/>
            </p:cNvSpPr>
            <p:nvPr/>
          </p:nvSpPr>
          <p:spPr bwMode="auto">
            <a:xfrm flipV="1">
              <a:off x="3467101" y="2592388"/>
              <a:ext cx="0" cy="2952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Text Box 75"/>
            <p:cNvSpPr txBox="1">
              <a:spLocks noChangeArrowheads="1"/>
            </p:cNvSpPr>
            <p:nvPr/>
          </p:nvSpPr>
          <p:spPr bwMode="auto">
            <a:xfrm>
              <a:off x="3508376" y="2643188"/>
              <a:ext cx="53498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>
                  <a:latin typeface="Times New Roman" pitchFamily="18" charset="0"/>
                  <a:cs typeface="Times New Roman" pitchFamily="18" charset="0"/>
                </a:rPr>
                <a:t>T1~T6</a:t>
              </a:r>
            </a:p>
          </p:txBody>
        </p:sp>
        <p:sp>
          <p:nvSpPr>
            <p:cNvPr id="29" name="Rectangle 76"/>
            <p:cNvSpPr>
              <a:spLocks noChangeArrowheads="1"/>
            </p:cNvSpPr>
            <p:nvPr/>
          </p:nvSpPr>
          <p:spPr bwMode="auto">
            <a:xfrm>
              <a:off x="2495551" y="935038"/>
              <a:ext cx="1752600" cy="1666875"/>
            </a:xfrm>
            <a:prstGeom prst="rect">
              <a:avLst/>
            </a:prstGeom>
            <a:noFill/>
            <a:ln w="9525" cap="rnd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Oval 77"/>
            <p:cNvSpPr>
              <a:spLocks noChangeArrowheads="1"/>
            </p:cNvSpPr>
            <p:nvPr/>
          </p:nvSpPr>
          <p:spPr bwMode="auto">
            <a:xfrm>
              <a:off x="5486401" y="1220788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Oval 78"/>
            <p:cNvSpPr>
              <a:spLocks noChangeArrowheads="1"/>
            </p:cNvSpPr>
            <p:nvPr/>
          </p:nvSpPr>
          <p:spPr bwMode="auto">
            <a:xfrm>
              <a:off x="3419476" y="2430463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2" name="Group 79"/>
            <p:cNvGrpSpPr>
              <a:grpSpLocks/>
            </p:cNvGrpSpPr>
            <p:nvPr/>
          </p:nvGrpSpPr>
          <p:grpSpPr bwMode="auto">
            <a:xfrm>
              <a:off x="3260726" y="1058863"/>
              <a:ext cx="371475" cy="1411288"/>
              <a:chOff x="1146" y="2796"/>
              <a:chExt cx="336" cy="1158"/>
            </a:xfrm>
          </p:grpSpPr>
          <p:sp>
            <p:nvSpPr>
              <p:cNvPr id="208" name="Line 80"/>
              <p:cNvSpPr>
                <a:spLocks noChangeShapeType="1"/>
              </p:cNvSpPr>
              <p:nvPr/>
            </p:nvSpPr>
            <p:spPr bwMode="auto">
              <a:xfrm>
                <a:off x="1332" y="2796"/>
                <a:ext cx="0" cy="17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9" name="Line 81"/>
              <p:cNvSpPr>
                <a:spLocks noChangeShapeType="1"/>
              </p:cNvSpPr>
              <p:nvPr/>
            </p:nvSpPr>
            <p:spPr bwMode="auto">
              <a:xfrm>
                <a:off x="1332" y="3192"/>
                <a:ext cx="0" cy="3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210" name="Group 82"/>
              <p:cNvGrpSpPr>
                <a:grpSpLocks/>
              </p:cNvGrpSpPr>
              <p:nvPr/>
            </p:nvGrpSpPr>
            <p:grpSpPr bwMode="auto">
              <a:xfrm>
                <a:off x="1146" y="2898"/>
                <a:ext cx="336" cy="366"/>
                <a:chOff x="1146" y="2898"/>
                <a:chExt cx="336" cy="366"/>
              </a:xfrm>
            </p:grpSpPr>
            <p:sp>
              <p:nvSpPr>
                <p:cNvPr id="223" name="Line 83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24" name="Line 84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25" name="Line 85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26" name="Line 86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27" name="Line 87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28" name="Line 88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29" name="Line 89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30" name="AutoShape 90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zh-TW" sz="1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31" name="Line 91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32" name="Line 92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211" name="Group 93"/>
              <p:cNvGrpSpPr>
                <a:grpSpLocks/>
              </p:cNvGrpSpPr>
              <p:nvPr/>
            </p:nvGrpSpPr>
            <p:grpSpPr bwMode="auto">
              <a:xfrm>
                <a:off x="1146" y="3474"/>
                <a:ext cx="336" cy="366"/>
                <a:chOff x="1146" y="2898"/>
                <a:chExt cx="336" cy="366"/>
              </a:xfrm>
            </p:grpSpPr>
            <p:sp>
              <p:nvSpPr>
                <p:cNvPr id="213" name="Line 94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14" name="Line 95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15" name="Line 96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16" name="Line 97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17" name="Line 98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18" name="Line 99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19" name="Line 100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20" name="AutoShape 101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zh-TW" sz="1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21" name="Line 102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22" name="Line 103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212" name="Line 104"/>
              <p:cNvSpPr>
                <a:spLocks noChangeShapeType="1"/>
              </p:cNvSpPr>
              <p:nvPr/>
            </p:nvSpPr>
            <p:spPr bwMode="auto">
              <a:xfrm>
                <a:off x="1326" y="3774"/>
                <a:ext cx="0" cy="1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3" name="Text Box 105"/>
            <p:cNvSpPr txBox="1">
              <a:spLocks noChangeArrowheads="1"/>
            </p:cNvSpPr>
            <p:nvPr/>
          </p:nvSpPr>
          <p:spPr bwMode="auto">
            <a:xfrm>
              <a:off x="3022601" y="1300163"/>
              <a:ext cx="32543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>
                  <a:latin typeface="Times New Roman" pitchFamily="18" charset="0"/>
                  <a:cs typeface="Times New Roman" pitchFamily="18" charset="0"/>
                </a:rPr>
                <a:t>T3</a:t>
              </a:r>
            </a:p>
          </p:txBody>
        </p:sp>
        <p:sp>
          <p:nvSpPr>
            <p:cNvPr id="34" name="Text Box 106"/>
            <p:cNvSpPr txBox="1">
              <a:spLocks noChangeArrowheads="1"/>
            </p:cNvSpPr>
            <p:nvPr/>
          </p:nvSpPr>
          <p:spPr bwMode="auto">
            <a:xfrm>
              <a:off x="3003551" y="1995488"/>
              <a:ext cx="32543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>
                  <a:latin typeface="Times New Roman" pitchFamily="18" charset="0"/>
                  <a:cs typeface="Times New Roman" pitchFamily="18" charset="0"/>
                </a:rPr>
                <a:t>T4</a:t>
              </a:r>
            </a:p>
          </p:txBody>
        </p:sp>
        <p:sp>
          <p:nvSpPr>
            <p:cNvPr id="35" name="Oval 107"/>
            <p:cNvSpPr>
              <a:spLocks noChangeArrowheads="1"/>
            </p:cNvSpPr>
            <p:nvPr/>
          </p:nvSpPr>
          <p:spPr bwMode="auto">
            <a:xfrm>
              <a:off x="3429001" y="1725613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Text Box 108"/>
            <p:cNvSpPr txBox="1">
              <a:spLocks noChangeArrowheads="1"/>
            </p:cNvSpPr>
            <p:nvPr/>
          </p:nvSpPr>
          <p:spPr bwMode="auto">
            <a:xfrm>
              <a:off x="3184526" y="1652588"/>
              <a:ext cx="26828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  <p:sp>
          <p:nvSpPr>
            <p:cNvPr id="37" name="Text Box 109"/>
            <p:cNvSpPr txBox="1">
              <a:spLocks noChangeArrowheads="1"/>
            </p:cNvSpPr>
            <p:nvPr/>
          </p:nvSpPr>
          <p:spPr bwMode="auto">
            <a:xfrm>
              <a:off x="3165476" y="2252663"/>
              <a:ext cx="276225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>
                  <a:latin typeface="Times New Roman" pitchFamily="18" charset="0"/>
                  <a:cs typeface="Times New Roman" pitchFamily="18" charset="0"/>
                </a:rPr>
                <a:t>N</a:t>
              </a:r>
            </a:p>
          </p:txBody>
        </p:sp>
        <p:sp>
          <p:nvSpPr>
            <p:cNvPr id="38" name="Line 110"/>
            <p:cNvSpPr>
              <a:spLocks noChangeShapeType="1"/>
            </p:cNvSpPr>
            <p:nvPr/>
          </p:nvSpPr>
          <p:spPr bwMode="auto">
            <a:xfrm>
              <a:off x="3476626" y="1754188"/>
              <a:ext cx="1038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9" name="Group 111"/>
            <p:cNvGrpSpPr>
              <a:grpSpLocks/>
            </p:cNvGrpSpPr>
            <p:nvPr/>
          </p:nvGrpSpPr>
          <p:grpSpPr bwMode="auto">
            <a:xfrm>
              <a:off x="4518026" y="1187450"/>
              <a:ext cx="285750" cy="1020763"/>
              <a:chOff x="2930" y="1257"/>
              <a:chExt cx="234" cy="643"/>
            </a:xfrm>
          </p:grpSpPr>
          <p:grpSp>
            <p:nvGrpSpPr>
              <p:cNvPr id="178" name="Group 112"/>
              <p:cNvGrpSpPr>
                <a:grpSpLocks/>
              </p:cNvGrpSpPr>
              <p:nvPr/>
            </p:nvGrpSpPr>
            <p:grpSpPr bwMode="auto">
              <a:xfrm>
                <a:off x="2930" y="1257"/>
                <a:ext cx="228" cy="49"/>
                <a:chOff x="1332" y="601"/>
                <a:chExt cx="228" cy="53"/>
              </a:xfrm>
            </p:grpSpPr>
            <p:grpSp>
              <p:nvGrpSpPr>
                <p:cNvPr id="199" name="Group 113"/>
                <p:cNvGrpSpPr>
                  <a:grpSpLocks/>
                </p:cNvGrpSpPr>
                <p:nvPr/>
              </p:nvGrpSpPr>
              <p:grpSpPr bwMode="auto">
                <a:xfrm>
                  <a:off x="1332" y="607"/>
                  <a:ext cx="72" cy="47"/>
                  <a:chOff x="654" y="714"/>
                  <a:chExt cx="306" cy="96"/>
                </a:xfrm>
              </p:grpSpPr>
              <p:sp>
                <p:nvSpPr>
                  <p:cNvPr id="206" name="Arc 114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07" name="Arc 115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200" name="Group 116"/>
                <p:cNvGrpSpPr>
                  <a:grpSpLocks/>
                </p:cNvGrpSpPr>
                <p:nvPr/>
              </p:nvGrpSpPr>
              <p:grpSpPr bwMode="auto">
                <a:xfrm>
                  <a:off x="1410" y="607"/>
                  <a:ext cx="72" cy="47"/>
                  <a:chOff x="654" y="714"/>
                  <a:chExt cx="306" cy="96"/>
                </a:xfrm>
              </p:grpSpPr>
              <p:sp>
                <p:nvSpPr>
                  <p:cNvPr id="204" name="Arc 117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05" name="Arc 118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201" name="Group 119"/>
                <p:cNvGrpSpPr>
                  <a:grpSpLocks/>
                </p:cNvGrpSpPr>
                <p:nvPr/>
              </p:nvGrpSpPr>
              <p:grpSpPr bwMode="auto">
                <a:xfrm>
                  <a:off x="1488" y="601"/>
                  <a:ext cx="72" cy="47"/>
                  <a:chOff x="654" y="714"/>
                  <a:chExt cx="306" cy="96"/>
                </a:xfrm>
              </p:grpSpPr>
              <p:sp>
                <p:nvSpPr>
                  <p:cNvPr id="202" name="Arc 120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03" name="Arc 121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</p:grpSp>
          <p:grpSp>
            <p:nvGrpSpPr>
              <p:cNvPr id="179" name="Group 122"/>
              <p:cNvGrpSpPr>
                <a:grpSpLocks/>
              </p:cNvGrpSpPr>
              <p:nvPr/>
            </p:nvGrpSpPr>
            <p:grpSpPr bwMode="auto">
              <a:xfrm>
                <a:off x="2930" y="1569"/>
                <a:ext cx="228" cy="49"/>
                <a:chOff x="1332" y="601"/>
                <a:chExt cx="228" cy="53"/>
              </a:xfrm>
            </p:grpSpPr>
            <p:grpSp>
              <p:nvGrpSpPr>
                <p:cNvPr id="190" name="Group 123"/>
                <p:cNvGrpSpPr>
                  <a:grpSpLocks/>
                </p:cNvGrpSpPr>
                <p:nvPr/>
              </p:nvGrpSpPr>
              <p:grpSpPr bwMode="auto">
                <a:xfrm>
                  <a:off x="1332" y="607"/>
                  <a:ext cx="72" cy="47"/>
                  <a:chOff x="654" y="714"/>
                  <a:chExt cx="306" cy="96"/>
                </a:xfrm>
              </p:grpSpPr>
              <p:sp>
                <p:nvSpPr>
                  <p:cNvPr id="197" name="Arc 124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98" name="Arc 125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191" name="Group 126"/>
                <p:cNvGrpSpPr>
                  <a:grpSpLocks/>
                </p:cNvGrpSpPr>
                <p:nvPr/>
              </p:nvGrpSpPr>
              <p:grpSpPr bwMode="auto">
                <a:xfrm>
                  <a:off x="1410" y="607"/>
                  <a:ext cx="72" cy="47"/>
                  <a:chOff x="654" y="714"/>
                  <a:chExt cx="306" cy="96"/>
                </a:xfrm>
              </p:grpSpPr>
              <p:sp>
                <p:nvSpPr>
                  <p:cNvPr id="195" name="Arc 127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96" name="Arc 128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192" name="Group 129"/>
                <p:cNvGrpSpPr>
                  <a:grpSpLocks/>
                </p:cNvGrpSpPr>
                <p:nvPr/>
              </p:nvGrpSpPr>
              <p:grpSpPr bwMode="auto">
                <a:xfrm>
                  <a:off x="1488" y="601"/>
                  <a:ext cx="72" cy="47"/>
                  <a:chOff x="654" y="714"/>
                  <a:chExt cx="306" cy="96"/>
                </a:xfrm>
              </p:grpSpPr>
              <p:sp>
                <p:nvSpPr>
                  <p:cNvPr id="193" name="Arc 130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94" name="Arc 131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</p:grpSp>
          <p:grpSp>
            <p:nvGrpSpPr>
              <p:cNvPr id="180" name="Group 132"/>
              <p:cNvGrpSpPr>
                <a:grpSpLocks/>
              </p:cNvGrpSpPr>
              <p:nvPr/>
            </p:nvGrpSpPr>
            <p:grpSpPr bwMode="auto">
              <a:xfrm>
                <a:off x="2936" y="1851"/>
                <a:ext cx="228" cy="49"/>
                <a:chOff x="1332" y="601"/>
                <a:chExt cx="228" cy="53"/>
              </a:xfrm>
            </p:grpSpPr>
            <p:grpSp>
              <p:nvGrpSpPr>
                <p:cNvPr id="181" name="Group 133"/>
                <p:cNvGrpSpPr>
                  <a:grpSpLocks/>
                </p:cNvGrpSpPr>
                <p:nvPr/>
              </p:nvGrpSpPr>
              <p:grpSpPr bwMode="auto">
                <a:xfrm>
                  <a:off x="1332" y="607"/>
                  <a:ext cx="72" cy="47"/>
                  <a:chOff x="654" y="714"/>
                  <a:chExt cx="306" cy="96"/>
                </a:xfrm>
              </p:grpSpPr>
              <p:sp>
                <p:nvSpPr>
                  <p:cNvPr id="188" name="Arc 134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89" name="Arc 135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182" name="Group 136"/>
                <p:cNvGrpSpPr>
                  <a:grpSpLocks/>
                </p:cNvGrpSpPr>
                <p:nvPr/>
              </p:nvGrpSpPr>
              <p:grpSpPr bwMode="auto">
                <a:xfrm>
                  <a:off x="1410" y="607"/>
                  <a:ext cx="72" cy="47"/>
                  <a:chOff x="654" y="714"/>
                  <a:chExt cx="306" cy="96"/>
                </a:xfrm>
              </p:grpSpPr>
              <p:sp>
                <p:nvSpPr>
                  <p:cNvPr id="186" name="Arc 137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87" name="Arc 138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183" name="Group 139"/>
                <p:cNvGrpSpPr>
                  <a:grpSpLocks/>
                </p:cNvGrpSpPr>
                <p:nvPr/>
              </p:nvGrpSpPr>
              <p:grpSpPr bwMode="auto">
                <a:xfrm>
                  <a:off x="1488" y="601"/>
                  <a:ext cx="72" cy="47"/>
                  <a:chOff x="654" y="714"/>
                  <a:chExt cx="306" cy="96"/>
                </a:xfrm>
              </p:grpSpPr>
              <p:sp>
                <p:nvSpPr>
                  <p:cNvPr id="184" name="Arc 140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85" name="Arc 141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</p:grpSp>
        </p:grpSp>
        <p:sp>
          <p:nvSpPr>
            <p:cNvPr id="40" name="Line 142"/>
            <p:cNvSpPr>
              <a:spLocks noChangeShapeType="1"/>
            </p:cNvSpPr>
            <p:nvPr/>
          </p:nvSpPr>
          <p:spPr bwMode="auto">
            <a:xfrm flipV="1">
              <a:off x="4800601" y="1754188"/>
              <a:ext cx="21415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Line 143"/>
            <p:cNvSpPr>
              <a:spLocks noChangeShapeType="1"/>
            </p:cNvSpPr>
            <p:nvPr/>
          </p:nvSpPr>
          <p:spPr bwMode="auto">
            <a:xfrm>
              <a:off x="5200651" y="2192338"/>
              <a:ext cx="20383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Oval 144"/>
            <p:cNvSpPr>
              <a:spLocks noChangeArrowheads="1"/>
            </p:cNvSpPr>
            <p:nvPr/>
          </p:nvSpPr>
          <p:spPr bwMode="auto">
            <a:xfrm>
              <a:off x="6297613" y="2168525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Oval 145"/>
            <p:cNvSpPr>
              <a:spLocks noChangeArrowheads="1"/>
            </p:cNvSpPr>
            <p:nvPr/>
          </p:nvSpPr>
          <p:spPr bwMode="auto">
            <a:xfrm>
              <a:off x="5903913" y="1714500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44" name="Group 146"/>
            <p:cNvGrpSpPr>
              <a:grpSpLocks/>
            </p:cNvGrpSpPr>
            <p:nvPr/>
          </p:nvGrpSpPr>
          <p:grpSpPr bwMode="auto">
            <a:xfrm>
              <a:off x="5438776" y="2378075"/>
              <a:ext cx="198438" cy="69850"/>
              <a:chOff x="2970" y="3222"/>
              <a:chExt cx="150" cy="48"/>
            </a:xfrm>
          </p:grpSpPr>
          <p:sp>
            <p:nvSpPr>
              <p:cNvPr id="176" name="Line 147"/>
              <p:cNvSpPr>
                <a:spLocks noChangeShapeType="1"/>
              </p:cNvSpPr>
              <p:nvPr/>
            </p:nvSpPr>
            <p:spPr bwMode="auto">
              <a:xfrm>
                <a:off x="2970" y="3222"/>
                <a:ext cx="15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77" name="Line 148"/>
              <p:cNvSpPr>
                <a:spLocks noChangeShapeType="1"/>
              </p:cNvSpPr>
              <p:nvPr/>
            </p:nvSpPr>
            <p:spPr bwMode="auto">
              <a:xfrm>
                <a:off x="2970" y="3270"/>
                <a:ext cx="15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45" name="Group 149"/>
            <p:cNvGrpSpPr>
              <a:grpSpLocks/>
            </p:cNvGrpSpPr>
            <p:nvPr/>
          </p:nvGrpSpPr>
          <p:grpSpPr bwMode="auto">
            <a:xfrm>
              <a:off x="5830888" y="2371725"/>
              <a:ext cx="198438" cy="69850"/>
              <a:chOff x="2970" y="3222"/>
              <a:chExt cx="150" cy="48"/>
            </a:xfrm>
          </p:grpSpPr>
          <p:sp>
            <p:nvSpPr>
              <p:cNvPr id="174" name="Line 150"/>
              <p:cNvSpPr>
                <a:spLocks noChangeShapeType="1"/>
              </p:cNvSpPr>
              <p:nvPr/>
            </p:nvSpPr>
            <p:spPr bwMode="auto">
              <a:xfrm>
                <a:off x="2970" y="3222"/>
                <a:ext cx="15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75" name="Line 151"/>
              <p:cNvSpPr>
                <a:spLocks noChangeShapeType="1"/>
              </p:cNvSpPr>
              <p:nvPr/>
            </p:nvSpPr>
            <p:spPr bwMode="auto">
              <a:xfrm>
                <a:off x="2970" y="3270"/>
                <a:ext cx="15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46" name="Group 152"/>
            <p:cNvGrpSpPr>
              <a:grpSpLocks/>
            </p:cNvGrpSpPr>
            <p:nvPr/>
          </p:nvGrpSpPr>
          <p:grpSpPr bwMode="auto">
            <a:xfrm>
              <a:off x="6234113" y="2362200"/>
              <a:ext cx="198438" cy="69850"/>
              <a:chOff x="2970" y="3222"/>
              <a:chExt cx="150" cy="48"/>
            </a:xfrm>
          </p:grpSpPr>
          <p:sp>
            <p:nvSpPr>
              <p:cNvPr id="172" name="Line 153"/>
              <p:cNvSpPr>
                <a:spLocks noChangeShapeType="1"/>
              </p:cNvSpPr>
              <p:nvPr/>
            </p:nvSpPr>
            <p:spPr bwMode="auto">
              <a:xfrm>
                <a:off x="2970" y="3222"/>
                <a:ext cx="15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73" name="Line 154"/>
              <p:cNvSpPr>
                <a:spLocks noChangeShapeType="1"/>
              </p:cNvSpPr>
              <p:nvPr/>
            </p:nvSpPr>
            <p:spPr bwMode="auto">
              <a:xfrm>
                <a:off x="2970" y="3270"/>
                <a:ext cx="15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47" name="Text Box 155"/>
            <p:cNvSpPr txBox="1">
              <a:spLocks noChangeArrowheads="1"/>
            </p:cNvSpPr>
            <p:nvPr/>
          </p:nvSpPr>
          <p:spPr bwMode="auto">
            <a:xfrm>
              <a:off x="5894388" y="2444750"/>
              <a:ext cx="26828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 i="1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48" name="Line 156"/>
            <p:cNvSpPr>
              <a:spLocks noChangeShapeType="1"/>
            </p:cNvSpPr>
            <p:nvPr/>
          </p:nvSpPr>
          <p:spPr bwMode="auto">
            <a:xfrm flipV="1">
              <a:off x="5534026" y="1239838"/>
              <a:ext cx="0" cy="1120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Line 157"/>
            <p:cNvSpPr>
              <a:spLocks noChangeShapeType="1"/>
            </p:cNvSpPr>
            <p:nvPr/>
          </p:nvSpPr>
          <p:spPr bwMode="auto">
            <a:xfrm flipV="1">
              <a:off x="5942013" y="1746250"/>
              <a:ext cx="0" cy="606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Line 158"/>
            <p:cNvSpPr>
              <a:spLocks noChangeShapeType="1"/>
            </p:cNvSpPr>
            <p:nvPr/>
          </p:nvSpPr>
          <p:spPr bwMode="auto">
            <a:xfrm flipV="1">
              <a:off x="6335713" y="21971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51" name="Group 159"/>
            <p:cNvGrpSpPr>
              <a:grpSpLocks/>
            </p:cNvGrpSpPr>
            <p:nvPr/>
          </p:nvGrpSpPr>
          <p:grpSpPr bwMode="auto">
            <a:xfrm>
              <a:off x="6505576" y="2838450"/>
              <a:ext cx="325438" cy="244475"/>
              <a:chOff x="3620" y="1400"/>
              <a:chExt cx="205" cy="154"/>
            </a:xfrm>
          </p:grpSpPr>
          <p:sp>
            <p:nvSpPr>
              <p:cNvPr id="170" name="Text Box 160"/>
              <p:cNvSpPr txBox="1">
                <a:spLocks noChangeArrowheads="1"/>
              </p:cNvSpPr>
              <p:nvPr/>
            </p:nvSpPr>
            <p:spPr bwMode="auto">
              <a:xfrm>
                <a:off x="3620" y="1400"/>
                <a:ext cx="205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00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en-US" altLang="zh-TW" sz="1000" baseline="-25000">
                    <a:latin typeface="Times New Roman" pitchFamily="18" charset="0"/>
                    <a:cs typeface="Times New Roman" pitchFamily="18" charset="0"/>
                  </a:rPr>
                  <a:t>A</a:t>
                </a:r>
              </a:p>
            </p:txBody>
          </p:sp>
          <p:sp>
            <p:nvSpPr>
              <p:cNvPr id="171" name="Rectangle 161"/>
              <p:cNvSpPr>
                <a:spLocks noChangeArrowheads="1"/>
              </p:cNvSpPr>
              <p:nvPr/>
            </p:nvSpPr>
            <p:spPr bwMode="auto">
              <a:xfrm>
                <a:off x="3648" y="1416"/>
                <a:ext cx="138" cy="13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52" name="Group 162"/>
            <p:cNvGrpSpPr>
              <a:grpSpLocks/>
            </p:cNvGrpSpPr>
            <p:nvPr/>
          </p:nvGrpSpPr>
          <p:grpSpPr bwMode="auto">
            <a:xfrm>
              <a:off x="6800851" y="2833688"/>
              <a:ext cx="320675" cy="244475"/>
              <a:chOff x="3620" y="1400"/>
              <a:chExt cx="202" cy="154"/>
            </a:xfrm>
          </p:grpSpPr>
          <p:sp>
            <p:nvSpPr>
              <p:cNvPr id="168" name="Text Box 163"/>
              <p:cNvSpPr txBox="1">
                <a:spLocks noChangeArrowheads="1"/>
              </p:cNvSpPr>
              <p:nvPr/>
            </p:nvSpPr>
            <p:spPr bwMode="auto">
              <a:xfrm>
                <a:off x="3620" y="1400"/>
                <a:ext cx="20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00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en-US" altLang="zh-TW" sz="1000" baseline="-25000">
                    <a:latin typeface="Times New Roman" pitchFamily="18" charset="0"/>
                    <a:cs typeface="Times New Roman" pitchFamily="18" charset="0"/>
                  </a:rPr>
                  <a:t>B</a:t>
                </a:r>
              </a:p>
            </p:txBody>
          </p:sp>
          <p:sp>
            <p:nvSpPr>
              <p:cNvPr id="169" name="Rectangle 164"/>
              <p:cNvSpPr>
                <a:spLocks noChangeArrowheads="1"/>
              </p:cNvSpPr>
              <p:nvPr/>
            </p:nvSpPr>
            <p:spPr bwMode="auto">
              <a:xfrm>
                <a:off x="3648" y="1416"/>
                <a:ext cx="138" cy="13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53" name="Group 165"/>
            <p:cNvGrpSpPr>
              <a:grpSpLocks/>
            </p:cNvGrpSpPr>
            <p:nvPr/>
          </p:nvGrpSpPr>
          <p:grpSpPr bwMode="auto">
            <a:xfrm>
              <a:off x="7094538" y="2833688"/>
              <a:ext cx="320675" cy="244475"/>
              <a:chOff x="3620" y="1400"/>
              <a:chExt cx="202" cy="154"/>
            </a:xfrm>
          </p:grpSpPr>
          <p:sp>
            <p:nvSpPr>
              <p:cNvPr id="166" name="Text Box 166"/>
              <p:cNvSpPr txBox="1">
                <a:spLocks noChangeArrowheads="1"/>
              </p:cNvSpPr>
              <p:nvPr/>
            </p:nvSpPr>
            <p:spPr bwMode="auto">
              <a:xfrm>
                <a:off x="3620" y="1400"/>
                <a:ext cx="20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00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en-US" altLang="zh-TW" sz="1000" baseline="-25000">
                    <a:latin typeface="Times New Roman" pitchFamily="18" charset="0"/>
                    <a:cs typeface="Times New Roman" pitchFamily="18" charset="0"/>
                  </a:rPr>
                  <a:t>C</a:t>
                </a:r>
              </a:p>
            </p:txBody>
          </p:sp>
          <p:sp>
            <p:nvSpPr>
              <p:cNvPr id="167" name="Rectangle 167"/>
              <p:cNvSpPr>
                <a:spLocks noChangeArrowheads="1"/>
              </p:cNvSpPr>
              <p:nvPr/>
            </p:nvSpPr>
            <p:spPr bwMode="auto">
              <a:xfrm>
                <a:off x="3648" y="1416"/>
                <a:ext cx="138" cy="13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4" name="Line 168"/>
            <p:cNvSpPr>
              <a:spLocks noChangeShapeType="1"/>
            </p:cNvSpPr>
            <p:nvPr/>
          </p:nvSpPr>
          <p:spPr bwMode="auto">
            <a:xfrm>
              <a:off x="6665913" y="3090863"/>
              <a:ext cx="0" cy="271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Line 169"/>
            <p:cNvSpPr>
              <a:spLocks noChangeShapeType="1"/>
            </p:cNvSpPr>
            <p:nvPr/>
          </p:nvSpPr>
          <p:spPr bwMode="auto">
            <a:xfrm flipH="1">
              <a:off x="6959601" y="3071813"/>
              <a:ext cx="0" cy="2809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Line 170"/>
            <p:cNvSpPr>
              <a:spLocks noChangeShapeType="1"/>
            </p:cNvSpPr>
            <p:nvPr/>
          </p:nvSpPr>
          <p:spPr bwMode="auto">
            <a:xfrm>
              <a:off x="7248526" y="3079750"/>
              <a:ext cx="0" cy="2825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Line 171"/>
            <p:cNvSpPr>
              <a:spLocks noChangeShapeType="1"/>
            </p:cNvSpPr>
            <p:nvPr/>
          </p:nvSpPr>
          <p:spPr bwMode="auto">
            <a:xfrm flipV="1">
              <a:off x="6673851" y="1255713"/>
              <a:ext cx="0" cy="12160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Line 172"/>
            <p:cNvSpPr>
              <a:spLocks noChangeShapeType="1"/>
            </p:cNvSpPr>
            <p:nvPr/>
          </p:nvSpPr>
          <p:spPr bwMode="auto">
            <a:xfrm flipV="1">
              <a:off x="6951663" y="1752600"/>
              <a:ext cx="1588" cy="1095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Line 173"/>
            <p:cNvSpPr>
              <a:spLocks noChangeShapeType="1"/>
            </p:cNvSpPr>
            <p:nvPr/>
          </p:nvSpPr>
          <p:spPr bwMode="auto">
            <a:xfrm flipV="1">
              <a:off x="7248526" y="2190750"/>
              <a:ext cx="0" cy="279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Text Box 174"/>
            <p:cNvSpPr txBox="1">
              <a:spLocks noChangeArrowheads="1"/>
            </p:cNvSpPr>
            <p:nvPr/>
          </p:nvSpPr>
          <p:spPr bwMode="auto">
            <a:xfrm>
              <a:off x="4537076" y="1719263"/>
              <a:ext cx="2540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 i="1">
                  <a:latin typeface="Times New Roman" pitchFamily="18" charset="0"/>
                  <a:cs typeface="Times New Roman" pitchFamily="18" charset="0"/>
                </a:rPr>
                <a:t>L</a:t>
              </a:r>
            </a:p>
          </p:txBody>
        </p:sp>
        <p:sp>
          <p:nvSpPr>
            <p:cNvPr id="61" name="Text Box 175"/>
            <p:cNvSpPr txBox="1">
              <a:spLocks noChangeArrowheads="1"/>
            </p:cNvSpPr>
            <p:nvPr/>
          </p:nvSpPr>
          <p:spPr bwMode="auto">
            <a:xfrm>
              <a:off x="4546601" y="2168525"/>
              <a:ext cx="2540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 i="1">
                  <a:latin typeface="Times New Roman" pitchFamily="18" charset="0"/>
                  <a:cs typeface="Times New Roman" pitchFamily="18" charset="0"/>
                </a:rPr>
                <a:t>L</a:t>
              </a:r>
            </a:p>
          </p:txBody>
        </p:sp>
        <p:sp>
          <p:nvSpPr>
            <p:cNvPr id="62" name="Text Box 176"/>
            <p:cNvSpPr txBox="1">
              <a:spLocks noChangeArrowheads="1"/>
            </p:cNvSpPr>
            <p:nvPr/>
          </p:nvSpPr>
          <p:spPr bwMode="auto">
            <a:xfrm>
              <a:off x="6278563" y="2428875"/>
              <a:ext cx="26828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 i="1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63" name="Text Box 177"/>
            <p:cNvSpPr txBox="1">
              <a:spLocks noChangeArrowheads="1"/>
            </p:cNvSpPr>
            <p:nvPr/>
          </p:nvSpPr>
          <p:spPr bwMode="auto">
            <a:xfrm>
              <a:off x="5465763" y="2454275"/>
              <a:ext cx="26828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 i="1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64" name="Line 178"/>
            <p:cNvSpPr>
              <a:spLocks noChangeShapeType="1"/>
            </p:cNvSpPr>
            <p:nvPr/>
          </p:nvSpPr>
          <p:spPr bwMode="auto">
            <a:xfrm>
              <a:off x="4914901" y="1639888"/>
              <a:ext cx="247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5" name="Line 179"/>
            <p:cNvSpPr>
              <a:spLocks noChangeShapeType="1"/>
            </p:cNvSpPr>
            <p:nvPr/>
          </p:nvSpPr>
          <p:spPr bwMode="auto">
            <a:xfrm>
              <a:off x="4914901" y="2068513"/>
              <a:ext cx="247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6" name="Text Box 180"/>
            <p:cNvSpPr txBox="1">
              <a:spLocks noChangeArrowheads="1"/>
            </p:cNvSpPr>
            <p:nvPr/>
          </p:nvSpPr>
          <p:spPr bwMode="auto">
            <a:xfrm>
              <a:off x="4460876" y="1409700"/>
              <a:ext cx="347663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oB</a:t>
              </a:r>
            </a:p>
          </p:txBody>
        </p:sp>
        <p:sp>
          <p:nvSpPr>
            <p:cNvPr id="67" name="Text Box 181"/>
            <p:cNvSpPr txBox="1">
              <a:spLocks noChangeArrowheads="1"/>
            </p:cNvSpPr>
            <p:nvPr/>
          </p:nvSpPr>
          <p:spPr bwMode="auto">
            <a:xfrm>
              <a:off x="4470401" y="1866900"/>
              <a:ext cx="354013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oC</a:t>
              </a:r>
            </a:p>
          </p:txBody>
        </p:sp>
        <p:sp>
          <p:nvSpPr>
            <p:cNvPr id="68" name="Line 182"/>
            <p:cNvSpPr>
              <a:spLocks noChangeShapeType="1"/>
            </p:cNvSpPr>
            <p:nvPr/>
          </p:nvSpPr>
          <p:spPr bwMode="auto">
            <a:xfrm rot="16200000" flipH="1">
              <a:off x="7246938" y="2282825"/>
              <a:ext cx="247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9" name="Text Box 183"/>
            <p:cNvSpPr txBox="1">
              <a:spLocks noChangeArrowheads="1"/>
            </p:cNvSpPr>
            <p:nvPr/>
          </p:nvSpPr>
          <p:spPr bwMode="auto">
            <a:xfrm>
              <a:off x="6735763" y="1300163"/>
              <a:ext cx="354013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LA</a:t>
              </a:r>
            </a:p>
          </p:txBody>
        </p:sp>
        <p:sp>
          <p:nvSpPr>
            <p:cNvPr id="70" name="Text Box 184"/>
            <p:cNvSpPr txBox="1">
              <a:spLocks noChangeArrowheads="1"/>
            </p:cNvSpPr>
            <p:nvPr/>
          </p:nvSpPr>
          <p:spPr bwMode="auto">
            <a:xfrm>
              <a:off x="7032626" y="1785938"/>
              <a:ext cx="354013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LB</a:t>
              </a:r>
            </a:p>
          </p:txBody>
        </p:sp>
        <p:sp>
          <p:nvSpPr>
            <p:cNvPr id="71" name="Text Box 185"/>
            <p:cNvSpPr txBox="1">
              <a:spLocks noChangeArrowheads="1"/>
            </p:cNvSpPr>
            <p:nvPr/>
          </p:nvSpPr>
          <p:spPr bwMode="auto">
            <a:xfrm>
              <a:off x="7381876" y="2127250"/>
              <a:ext cx="360363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LC</a:t>
              </a:r>
            </a:p>
          </p:txBody>
        </p:sp>
        <p:grpSp>
          <p:nvGrpSpPr>
            <p:cNvPr id="72" name="Group 186"/>
            <p:cNvGrpSpPr>
              <a:grpSpLocks/>
            </p:cNvGrpSpPr>
            <p:nvPr/>
          </p:nvGrpSpPr>
          <p:grpSpPr bwMode="auto">
            <a:xfrm>
              <a:off x="2039938" y="1052513"/>
              <a:ext cx="444500" cy="1409700"/>
              <a:chOff x="1045" y="663"/>
              <a:chExt cx="280" cy="888"/>
            </a:xfrm>
          </p:grpSpPr>
          <p:sp>
            <p:nvSpPr>
              <p:cNvPr id="154" name="Text Box 187"/>
              <p:cNvSpPr txBox="1">
                <a:spLocks noChangeArrowheads="1"/>
              </p:cNvSpPr>
              <p:nvPr/>
            </p:nvSpPr>
            <p:spPr bwMode="auto">
              <a:xfrm>
                <a:off x="1118" y="1032"/>
                <a:ext cx="207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i="1" dirty="0" err="1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en-US" altLang="zh-TW" sz="1200" i="1" baseline="-25000" dirty="0" err="1">
                    <a:latin typeface="Times New Roman" pitchFamily="18" charset="0"/>
                    <a:cs typeface="Times New Roman" pitchFamily="18" charset="0"/>
                  </a:rPr>
                  <a:t>d</a:t>
                </a:r>
                <a:endParaRPr lang="en-US" altLang="zh-TW" sz="1200" i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5" name="Text Box 188"/>
              <p:cNvSpPr txBox="1">
                <a:spLocks noChangeArrowheads="1"/>
              </p:cNvSpPr>
              <p:nvPr/>
            </p:nvSpPr>
            <p:spPr bwMode="auto">
              <a:xfrm>
                <a:off x="1141" y="893"/>
                <a:ext cx="161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000">
                    <a:latin typeface="Times New Roman" pitchFamily="18" charset="0"/>
                    <a:cs typeface="Times New Roman" pitchFamily="18" charset="0"/>
                  </a:rPr>
                  <a:t>+</a:t>
                </a:r>
              </a:p>
            </p:txBody>
          </p:sp>
          <p:sp>
            <p:nvSpPr>
              <p:cNvPr id="156" name="Text Box 189"/>
              <p:cNvSpPr txBox="1">
                <a:spLocks noChangeArrowheads="1"/>
              </p:cNvSpPr>
              <p:nvPr/>
            </p:nvSpPr>
            <p:spPr bwMode="auto">
              <a:xfrm>
                <a:off x="1138" y="1220"/>
                <a:ext cx="15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000">
                    <a:latin typeface="Times New Roman" pitchFamily="18" charset="0"/>
                    <a:cs typeface="Times New Roman" pitchFamily="18" charset="0"/>
                  </a:rPr>
                  <a:t>_</a:t>
                </a:r>
              </a:p>
            </p:txBody>
          </p:sp>
          <p:grpSp>
            <p:nvGrpSpPr>
              <p:cNvPr id="157" name="Group 190"/>
              <p:cNvGrpSpPr>
                <a:grpSpLocks/>
              </p:cNvGrpSpPr>
              <p:nvPr/>
            </p:nvGrpSpPr>
            <p:grpSpPr bwMode="auto">
              <a:xfrm>
                <a:off x="1045" y="1061"/>
                <a:ext cx="128" cy="120"/>
                <a:chOff x="648" y="2424"/>
                <a:chExt cx="180" cy="162"/>
              </a:xfrm>
            </p:grpSpPr>
            <p:grpSp>
              <p:nvGrpSpPr>
                <p:cNvPr id="160" name="Group 191"/>
                <p:cNvGrpSpPr>
                  <a:grpSpLocks/>
                </p:cNvGrpSpPr>
                <p:nvPr/>
              </p:nvGrpSpPr>
              <p:grpSpPr bwMode="auto">
                <a:xfrm>
                  <a:off x="648" y="2424"/>
                  <a:ext cx="174" cy="54"/>
                  <a:chOff x="648" y="2424"/>
                  <a:chExt cx="174" cy="54"/>
                </a:xfrm>
              </p:grpSpPr>
              <p:sp>
                <p:nvSpPr>
                  <p:cNvPr id="164" name="Line 192"/>
                  <p:cNvSpPr>
                    <a:spLocks noChangeShapeType="1"/>
                  </p:cNvSpPr>
                  <p:nvPr/>
                </p:nvSpPr>
                <p:spPr bwMode="auto">
                  <a:xfrm>
                    <a:off x="648" y="2424"/>
                    <a:ext cx="174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65" name="Line 193"/>
                  <p:cNvSpPr>
                    <a:spLocks noChangeShapeType="1"/>
                  </p:cNvSpPr>
                  <p:nvPr/>
                </p:nvSpPr>
                <p:spPr bwMode="auto">
                  <a:xfrm>
                    <a:off x="684" y="2478"/>
                    <a:ext cx="9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161" name="Group 194"/>
                <p:cNvGrpSpPr>
                  <a:grpSpLocks/>
                </p:cNvGrpSpPr>
                <p:nvPr/>
              </p:nvGrpSpPr>
              <p:grpSpPr bwMode="auto">
                <a:xfrm>
                  <a:off x="654" y="2532"/>
                  <a:ext cx="174" cy="54"/>
                  <a:chOff x="648" y="2424"/>
                  <a:chExt cx="174" cy="54"/>
                </a:xfrm>
              </p:grpSpPr>
              <p:sp>
                <p:nvSpPr>
                  <p:cNvPr id="162" name="Line 195"/>
                  <p:cNvSpPr>
                    <a:spLocks noChangeShapeType="1"/>
                  </p:cNvSpPr>
                  <p:nvPr/>
                </p:nvSpPr>
                <p:spPr bwMode="auto">
                  <a:xfrm>
                    <a:off x="648" y="2424"/>
                    <a:ext cx="174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63" name="Line 196"/>
                  <p:cNvSpPr>
                    <a:spLocks noChangeShapeType="1"/>
                  </p:cNvSpPr>
                  <p:nvPr/>
                </p:nvSpPr>
                <p:spPr bwMode="auto">
                  <a:xfrm>
                    <a:off x="684" y="2478"/>
                    <a:ext cx="96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TW" altLang="en-US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</p:grpSp>
          <p:sp>
            <p:nvSpPr>
              <p:cNvPr id="158" name="Line 197"/>
              <p:cNvSpPr>
                <a:spLocks noChangeShapeType="1"/>
              </p:cNvSpPr>
              <p:nvPr/>
            </p:nvSpPr>
            <p:spPr bwMode="auto">
              <a:xfrm flipV="1">
                <a:off x="1110" y="663"/>
                <a:ext cx="0" cy="39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9" name="Line 198"/>
              <p:cNvSpPr>
                <a:spLocks noChangeShapeType="1"/>
              </p:cNvSpPr>
              <p:nvPr/>
            </p:nvSpPr>
            <p:spPr bwMode="auto">
              <a:xfrm>
                <a:off x="1110" y="1182"/>
                <a:ext cx="0" cy="36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73" name="Line 199"/>
            <p:cNvSpPr>
              <a:spLocks noChangeShapeType="1"/>
            </p:cNvSpPr>
            <p:nvPr/>
          </p:nvSpPr>
          <p:spPr bwMode="auto">
            <a:xfrm rot="16200000" flipH="1">
              <a:off x="6913563" y="1949450"/>
              <a:ext cx="247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4" name="Line 200"/>
            <p:cNvSpPr>
              <a:spLocks noChangeShapeType="1"/>
            </p:cNvSpPr>
            <p:nvPr/>
          </p:nvSpPr>
          <p:spPr bwMode="auto">
            <a:xfrm rot="16200000" flipH="1">
              <a:off x="6616701" y="1463675"/>
              <a:ext cx="247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75" name="Group 201"/>
            <p:cNvGrpSpPr>
              <a:grpSpLocks/>
            </p:cNvGrpSpPr>
            <p:nvPr/>
          </p:nvGrpSpPr>
          <p:grpSpPr bwMode="auto">
            <a:xfrm>
              <a:off x="5033963" y="1179513"/>
              <a:ext cx="125413" cy="115888"/>
              <a:chOff x="1059" y="2567"/>
              <a:chExt cx="79" cy="73"/>
            </a:xfrm>
          </p:grpSpPr>
          <p:grpSp>
            <p:nvGrpSpPr>
              <p:cNvPr id="150" name="Group 202"/>
              <p:cNvGrpSpPr>
                <a:grpSpLocks/>
              </p:cNvGrpSpPr>
              <p:nvPr/>
            </p:nvGrpSpPr>
            <p:grpSpPr bwMode="auto">
              <a:xfrm rot="10800000" flipH="1" flipV="1">
                <a:off x="1059" y="2567"/>
                <a:ext cx="79" cy="43"/>
                <a:chOff x="654" y="714"/>
                <a:chExt cx="306" cy="96"/>
              </a:xfrm>
            </p:grpSpPr>
            <p:sp>
              <p:nvSpPr>
                <p:cNvPr id="152" name="Arc 203"/>
                <p:cNvSpPr>
                  <a:spLocks/>
                </p:cNvSpPr>
                <p:nvPr/>
              </p:nvSpPr>
              <p:spPr bwMode="auto">
                <a:xfrm flipH="1">
                  <a:off x="654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53" name="Arc 204"/>
                <p:cNvSpPr>
                  <a:spLocks/>
                </p:cNvSpPr>
                <p:nvPr/>
              </p:nvSpPr>
              <p:spPr bwMode="auto">
                <a:xfrm>
                  <a:off x="810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151" name="Oval 205"/>
              <p:cNvSpPr>
                <a:spLocks noChangeArrowheads="1"/>
              </p:cNvSpPr>
              <p:nvPr/>
            </p:nvSpPr>
            <p:spPr bwMode="auto">
              <a:xfrm rot="5400000" flipH="1" flipV="1">
                <a:off x="1071" y="2598"/>
                <a:ext cx="43" cy="42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76" name="Group 206"/>
            <p:cNvGrpSpPr>
              <a:grpSpLocks/>
            </p:cNvGrpSpPr>
            <p:nvPr/>
          </p:nvGrpSpPr>
          <p:grpSpPr bwMode="auto">
            <a:xfrm rot="10800000" flipH="1">
              <a:off x="6638926" y="2455863"/>
              <a:ext cx="115888" cy="125413"/>
              <a:chOff x="3438" y="2667"/>
              <a:chExt cx="79" cy="90"/>
            </a:xfrm>
          </p:grpSpPr>
          <p:grpSp>
            <p:nvGrpSpPr>
              <p:cNvPr id="146" name="Group 207"/>
              <p:cNvGrpSpPr>
                <a:grpSpLocks/>
              </p:cNvGrpSpPr>
              <p:nvPr/>
            </p:nvGrpSpPr>
            <p:grpSpPr bwMode="auto">
              <a:xfrm rot="5400000">
                <a:off x="3449" y="2688"/>
                <a:ext cx="90" cy="47"/>
                <a:chOff x="654" y="714"/>
                <a:chExt cx="306" cy="96"/>
              </a:xfrm>
            </p:grpSpPr>
            <p:sp>
              <p:nvSpPr>
                <p:cNvPr id="148" name="Arc 208"/>
                <p:cNvSpPr>
                  <a:spLocks/>
                </p:cNvSpPr>
                <p:nvPr/>
              </p:nvSpPr>
              <p:spPr bwMode="auto">
                <a:xfrm flipH="1">
                  <a:off x="654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49" name="Arc 209"/>
                <p:cNvSpPr>
                  <a:spLocks/>
                </p:cNvSpPr>
                <p:nvPr/>
              </p:nvSpPr>
              <p:spPr bwMode="auto">
                <a:xfrm>
                  <a:off x="810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147" name="Oval 210"/>
              <p:cNvSpPr>
                <a:spLocks noChangeArrowheads="1"/>
              </p:cNvSpPr>
              <p:nvPr/>
            </p:nvSpPr>
            <p:spPr bwMode="auto">
              <a:xfrm>
                <a:off x="3438" y="2688"/>
                <a:ext cx="47" cy="4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77" name="Text Box 211"/>
            <p:cNvSpPr txBox="1">
              <a:spLocks noChangeArrowheads="1"/>
            </p:cNvSpPr>
            <p:nvPr/>
          </p:nvSpPr>
          <p:spPr bwMode="auto">
            <a:xfrm>
              <a:off x="2946401" y="2886075"/>
              <a:ext cx="1096963" cy="2841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Drive circuit</a:t>
              </a:r>
            </a:p>
          </p:txBody>
        </p:sp>
        <p:sp>
          <p:nvSpPr>
            <p:cNvPr id="78" name="Text Box 212"/>
            <p:cNvSpPr txBox="1">
              <a:spLocks noChangeArrowheads="1"/>
            </p:cNvSpPr>
            <p:nvPr/>
          </p:nvSpPr>
          <p:spPr bwMode="auto">
            <a:xfrm>
              <a:off x="2932113" y="3443288"/>
              <a:ext cx="1093788" cy="3937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PWM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circuit</a:t>
              </a:r>
            </a:p>
          </p:txBody>
        </p:sp>
        <p:sp>
          <p:nvSpPr>
            <p:cNvPr id="79" name="Line 213"/>
            <p:cNvSpPr>
              <a:spLocks noChangeShapeType="1"/>
            </p:cNvSpPr>
            <p:nvPr/>
          </p:nvSpPr>
          <p:spPr bwMode="auto">
            <a:xfrm flipV="1">
              <a:off x="3467101" y="3163888"/>
              <a:ext cx="0" cy="276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" name="Text Box 214"/>
            <p:cNvSpPr txBox="1">
              <a:spLocks noChangeArrowheads="1"/>
            </p:cNvSpPr>
            <p:nvPr/>
          </p:nvSpPr>
          <p:spPr bwMode="auto">
            <a:xfrm>
              <a:off x="3527426" y="3186113"/>
              <a:ext cx="519113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000">
                  <a:latin typeface="Times New Roman" pitchFamily="18" charset="0"/>
                  <a:cs typeface="Times New Roman" pitchFamily="18" charset="0"/>
                </a:rPr>
                <a:t>S1~S6</a:t>
              </a:r>
            </a:p>
          </p:txBody>
        </p:sp>
        <p:sp>
          <p:nvSpPr>
            <p:cNvPr id="81" name="Line 215"/>
            <p:cNvSpPr>
              <a:spLocks noChangeShapeType="1"/>
            </p:cNvSpPr>
            <p:nvPr/>
          </p:nvSpPr>
          <p:spPr bwMode="auto">
            <a:xfrm flipV="1">
              <a:off x="3494088" y="3833813"/>
              <a:ext cx="0" cy="4000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" name="Text Box 216"/>
            <p:cNvSpPr txBox="1">
              <a:spLocks noChangeArrowheads="1"/>
            </p:cNvSpPr>
            <p:nvPr/>
          </p:nvSpPr>
          <p:spPr bwMode="auto">
            <a:xfrm>
              <a:off x="3078163" y="3956050"/>
              <a:ext cx="4603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conA</a:t>
              </a:r>
            </a:p>
          </p:txBody>
        </p:sp>
        <p:sp>
          <p:nvSpPr>
            <p:cNvPr id="83" name="Text Box 217"/>
            <p:cNvSpPr txBox="1">
              <a:spLocks noChangeArrowheads="1"/>
            </p:cNvSpPr>
            <p:nvPr/>
          </p:nvSpPr>
          <p:spPr bwMode="auto">
            <a:xfrm>
              <a:off x="4989513" y="2544763"/>
              <a:ext cx="4318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capa</a:t>
              </a:r>
            </a:p>
          </p:txBody>
        </p:sp>
        <p:sp>
          <p:nvSpPr>
            <p:cNvPr id="84" name="Line 218"/>
            <p:cNvSpPr>
              <a:spLocks noChangeShapeType="1"/>
            </p:cNvSpPr>
            <p:nvPr/>
          </p:nvSpPr>
          <p:spPr bwMode="auto">
            <a:xfrm flipV="1">
              <a:off x="3141663" y="3833813"/>
              <a:ext cx="0" cy="4000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5" name="Line 219"/>
            <p:cNvSpPr>
              <a:spLocks noChangeShapeType="1"/>
            </p:cNvSpPr>
            <p:nvPr/>
          </p:nvSpPr>
          <p:spPr bwMode="auto">
            <a:xfrm flipV="1">
              <a:off x="3836988" y="3833813"/>
              <a:ext cx="0" cy="4000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6" name="Text Box 220"/>
            <p:cNvSpPr txBox="1">
              <a:spLocks noChangeArrowheads="1"/>
            </p:cNvSpPr>
            <p:nvPr/>
          </p:nvSpPr>
          <p:spPr bwMode="auto">
            <a:xfrm>
              <a:off x="3421063" y="3956050"/>
              <a:ext cx="4603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conB</a:t>
              </a:r>
            </a:p>
          </p:txBody>
        </p:sp>
        <p:sp>
          <p:nvSpPr>
            <p:cNvPr id="87" name="Text Box 221"/>
            <p:cNvSpPr txBox="1">
              <a:spLocks noChangeArrowheads="1"/>
            </p:cNvSpPr>
            <p:nvPr/>
          </p:nvSpPr>
          <p:spPr bwMode="auto">
            <a:xfrm>
              <a:off x="3773488" y="3951288"/>
              <a:ext cx="46672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conC</a:t>
              </a:r>
            </a:p>
          </p:txBody>
        </p:sp>
        <p:sp>
          <p:nvSpPr>
            <p:cNvPr id="88" name="Line 222"/>
            <p:cNvSpPr>
              <a:spLocks noChangeShapeType="1"/>
            </p:cNvSpPr>
            <p:nvPr/>
          </p:nvSpPr>
          <p:spPr bwMode="auto">
            <a:xfrm rot="5400000">
              <a:off x="5341938" y="2687638"/>
              <a:ext cx="247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9" name="Text Box 223"/>
            <p:cNvSpPr txBox="1">
              <a:spLocks noChangeArrowheads="1"/>
            </p:cNvSpPr>
            <p:nvPr/>
          </p:nvSpPr>
          <p:spPr bwMode="auto">
            <a:xfrm>
              <a:off x="5484813" y="2727325"/>
              <a:ext cx="4318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capb</a:t>
              </a:r>
            </a:p>
          </p:txBody>
        </p:sp>
        <p:sp>
          <p:nvSpPr>
            <p:cNvPr id="90" name="Text Box 224"/>
            <p:cNvSpPr txBox="1">
              <a:spLocks noChangeArrowheads="1"/>
            </p:cNvSpPr>
            <p:nvPr/>
          </p:nvSpPr>
          <p:spPr bwMode="auto">
            <a:xfrm>
              <a:off x="5935663" y="2709863"/>
              <a:ext cx="42545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capc</a:t>
              </a:r>
            </a:p>
          </p:txBody>
        </p:sp>
        <p:sp>
          <p:nvSpPr>
            <p:cNvPr id="91" name="Line 225"/>
            <p:cNvSpPr>
              <a:spLocks noChangeShapeType="1"/>
            </p:cNvSpPr>
            <p:nvPr/>
          </p:nvSpPr>
          <p:spPr bwMode="auto">
            <a:xfrm>
              <a:off x="6665913" y="3362325"/>
              <a:ext cx="5762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" name="Line 226"/>
            <p:cNvSpPr>
              <a:spLocks noChangeShapeType="1"/>
            </p:cNvSpPr>
            <p:nvPr/>
          </p:nvSpPr>
          <p:spPr bwMode="auto">
            <a:xfrm>
              <a:off x="5537201" y="3046413"/>
              <a:ext cx="8001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3" name="Line 227"/>
            <p:cNvSpPr>
              <a:spLocks noChangeShapeType="1"/>
            </p:cNvSpPr>
            <p:nvPr/>
          </p:nvSpPr>
          <p:spPr bwMode="auto">
            <a:xfrm rot="5400000">
              <a:off x="5768976" y="2690813"/>
              <a:ext cx="247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4" name="Line 228"/>
            <p:cNvSpPr>
              <a:spLocks noChangeShapeType="1"/>
            </p:cNvSpPr>
            <p:nvPr/>
          </p:nvSpPr>
          <p:spPr bwMode="auto">
            <a:xfrm rot="5400000">
              <a:off x="6162676" y="2717800"/>
              <a:ext cx="247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5" name="Text Box 229"/>
            <p:cNvSpPr txBox="1">
              <a:spLocks noChangeArrowheads="1"/>
            </p:cNvSpPr>
            <p:nvPr/>
          </p:nvSpPr>
          <p:spPr bwMode="auto">
            <a:xfrm>
              <a:off x="4516438" y="4359275"/>
              <a:ext cx="1093788" cy="4667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abc-to-dq</a:t>
              </a:r>
            </a:p>
            <a:p>
              <a:pPr algn="ctr"/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transformation</a:t>
              </a:r>
            </a:p>
          </p:txBody>
        </p:sp>
        <p:sp>
          <p:nvSpPr>
            <p:cNvPr id="96" name="Line 230"/>
            <p:cNvSpPr>
              <a:spLocks noChangeShapeType="1"/>
            </p:cNvSpPr>
            <p:nvPr/>
          </p:nvSpPr>
          <p:spPr bwMode="auto">
            <a:xfrm>
              <a:off x="2762251" y="6072188"/>
              <a:ext cx="3238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7" name="Text Box 231"/>
            <p:cNvSpPr txBox="1">
              <a:spLocks noChangeArrowheads="1"/>
            </p:cNvSpPr>
            <p:nvPr/>
          </p:nvSpPr>
          <p:spPr bwMode="auto">
            <a:xfrm>
              <a:off x="3094038" y="5848350"/>
              <a:ext cx="822325" cy="4667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Voltage</a:t>
              </a:r>
            </a:p>
            <a:p>
              <a:pPr algn="ctr"/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Controller</a:t>
              </a:r>
            </a:p>
          </p:txBody>
        </p:sp>
        <p:sp>
          <p:nvSpPr>
            <p:cNvPr id="98" name="Text Box 232"/>
            <p:cNvSpPr txBox="1">
              <a:spLocks noChangeArrowheads="1"/>
            </p:cNvSpPr>
            <p:nvPr/>
          </p:nvSpPr>
          <p:spPr bwMode="auto">
            <a:xfrm>
              <a:off x="3019426" y="4238625"/>
              <a:ext cx="942975" cy="4064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sz="1000">
                  <a:latin typeface="Times New Roman" pitchFamily="18" charset="0"/>
                  <a:cs typeface="Times New Roman" pitchFamily="18" charset="0"/>
                </a:rPr>
                <a:t>dq-to-abc</a:t>
              </a:r>
            </a:p>
            <a:p>
              <a:pPr algn="ctr"/>
              <a:r>
                <a:rPr lang="en-US" altLang="zh-TW" sz="1000">
                  <a:latin typeface="Times New Roman" pitchFamily="18" charset="0"/>
                  <a:cs typeface="Times New Roman" pitchFamily="18" charset="0"/>
                </a:rPr>
                <a:t>transformation</a:t>
              </a:r>
            </a:p>
          </p:txBody>
        </p:sp>
        <p:sp>
          <p:nvSpPr>
            <p:cNvPr id="99" name="Line 233"/>
            <p:cNvSpPr>
              <a:spLocks noChangeShapeType="1"/>
            </p:cNvSpPr>
            <p:nvPr/>
          </p:nvSpPr>
          <p:spPr bwMode="auto">
            <a:xfrm flipH="1">
              <a:off x="3919538" y="6086475"/>
              <a:ext cx="23431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0" name="Text Box 234"/>
            <p:cNvSpPr txBox="1">
              <a:spLocks noChangeArrowheads="1"/>
            </p:cNvSpPr>
            <p:nvPr/>
          </p:nvSpPr>
          <p:spPr bwMode="auto">
            <a:xfrm>
              <a:off x="3241676" y="4745038"/>
              <a:ext cx="8667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conq      </a:t>
              </a:r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cond</a:t>
              </a:r>
            </a:p>
          </p:txBody>
        </p:sp>
        <p:sp>
          <p:nvSpPr>
            <p:cNvPr id="101" name="Text Box 235"/>
            <p:cNvSpPr txBox="1">
              <a:spLocks noChangeArrowheads="1"/>
            </p:cNvSpPr>
            <p:nvPr/>
          </p:nvSpPr>
          <p:spPr bwMode="auto">
            <a:xfrm>
              <a:off x="4095751" y="5813425"/>
              <a:ext cx="587375" cy="257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od </a:t>
              </a:r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 v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oq</a:t>
              </a:r>
            </a:p>
          </p:txBody>
        </p:sp>
        <p:sp>
          <p:nvSpPr>
            <p:cNvPr id="102" name="Text Box 236"/>
            <p:cNvSpPr txBox="1">
              <a:spLocks noChangeArrowheads="1"/>
            </p:cNvSpPr>
            <p:nvPr/>
          </p:nvSpPr>
          <p:spPr bwMode="auto">
            <a:xfrm>
              <a:off x="5872163" y="3892550"/>
              <a:ext cx="820738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ab </a:t>
              </a:r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bc</a:t>
              </a:r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 V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ca</a:t>
              </a:r>
            </a:p>
          </p:txBody>
        </p:sp>
        <p:sp>
          <p:nvSpPr>
            <p:cNvPr id="103" name="Rectangle 237"/>
            <p:cNvSpPr>
              <a:spLocks noChangeArrowheads="1"/>
            </p:cNvSpPr>
            <p:nvPr/>
          </p:nvSpPr>
          <p:spPr bwMode="auto">
            <a:xfrm>
              <a:off x="4667251" y="3306763"/>
              <a:ext cx="808038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oa</a:t>
              </a:r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 I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ob </a:t>
              </a:r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oc</a:t>
              </a:r>
            </a:p>
          </p:txBody>
        </p:sp>
        <p:sp>
          <p:nvSpPr>
            <p:cNvPr id="104" name="Text Box 238"/>
            <p:cNvSpPr txBox="1">
              <a:spLocks noChangeArrowheads="1"/>
            </p:cNvSpPr>
            <p:nvPr/>
          </p:nvSpPr>
          <p:spPr bwMode="auto">
            <a:xfrm>
              <a:off x="6075363" y="4581525"/>
              <a:ext cx="306388" cy="2841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v</a:t>
              </a:r>
            </a:p>
          </p:txBody>
        </p:sp>
        <p:sp>
          <p:nvSpPr>
            <p:cNvPr id="105" name="Text Box 239"/>
            <p:cNvSpPr txBox="1">
              <a:spLocks noChangeArrowheads="1"/>
            </p:cNvSpPr>
            <p:nvPr/>
          </p:nvSpPr>
          <p:spPr bwMode="auto">
            <a:xfrm>
              <a:off x="4881563" y="3798888"/>
              <a:ext cx="301625" cy="2841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s</a:t>
              </a:r>
            </a:p>
          </p:txBody>
        </p:sp>
        <p:sp>
          <p:nvSpPr>
            <p:cNvPr id="106" name="Line 240"/>
            <p:cNvSpPr>
              <a:spLocks noChangeShapeType="1"/>
            </p:cNvSpPr>
            <p:nvPr/>
          </p:nvSpPr>
          <p:spPr bwMode="auto">
            <a:xfrm>
              <a:off x="6248401" y="4865688"/>
              <a:ext cx="0" cy="238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7" name="Line 241"/>
            <p:cNvSpPr>
              <a:spLocks noChangeShapeType="1"/>
            </p:cNvSpPr>
            <p:nvPr/>
          </p:nvSpPr>
          <p:spPr bwMode="auto">
            <a:xfrm>
              <a:off x="6232526" y="4189413"/>
              <a:ext cx="0" cy="395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8" name="Line 242"/>
            <p:cNvSpPr>
              <a:spLocks noChangeShapeType="1"/>
            </p:cNvSpPr>
            <p:nvPr/>
          </p:nvSpPr>
          <p:spPr bwMode="auto">
            <a:xfrm>
              <a:off x="5040313" y="4081463"/>
              <a:ext cx="0" cy="271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9" name="Line 243"/>
            <p:cNvSpPr>
              <a:spLocks noChangeShapeType="1"/>
            </p:cNvSpPr>
            <p:nvPr/>
          </p:nvSpPr>
          <p:spPr bwMode="auto">
            <a:xfrm>
              <a:off x="5030788" y="3570288"/>
              <a:ext cx="0" cy="238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0" name="Text Box 244"/>
            <p:cNvSpPr txBox="1">
              <a:spLocks noChangeArrowheads="1"/>
            </p:cNvSpPr>
            <p:nvPr/>
          </p:nvSpPr>
          <p:spPr bwMode="auto">
            <a:xfrm>
              <a:off x="3095626" y="5027613"/>
              <a:ext cx="822325" cy="4318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Current</a:t>
              </a:r>
            </a:p>
            <a:p>
              <a:pPr algn="ctr">
                <a:lnSpc>
                  <a:spcPct val="90000"/>
                </a:lnSpc>
              </a:pPr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Controller</a:t>
              </a:r>
            </a:p>
          </p:txBody>
        </p:sp>
        <p:sp>
          <p:nvSpPr>
            <p:cNvPr id="111" name="Line 245"/>
            <p:cNvSpPr>
              <a:spLocks noChangeShapeType="1"/>
            </p:cNvSpPr>
            <p:nvPr/>
          </p:nvSpPr>
          <p:spPr bwMode="auto">
            <a:xfrm flipV="1">
              <a:off x="3268663" y="4638675"/>
              <a:ext cx="0" cy="377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2" name="Line 246"/>
            <p:cNvSpPr>
              <a:spLocks noChangeShapeType="1"/>
            </p:cNvSpPr>
            <p:nvPr/>
          </p:nvSpPr>
          <p:spPr bwMode="auto">
            <a:xfrm flipV="1">
              <a:off x="3694113" y="4641850"/>
              <a:ext cx="0" cy="377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3" name="Line 247"/>
            <p:cNvSpPr>
              <a:spLocks noChangeShapeType="1"/>
            </p:cNvSpPr>
            <p:nvPr/>
          </p:nvSpPr>
          <p:spPr bwMode="auto">
            <a:xfrm flipH="1">
              <a:off x="3932238" y="5257800"/>
              <a:ext cx="10842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4" name="Line 248"/>
            <p:cNvSpPr>
              <a:spLocks noChangeShapeType="1"/>
            </p:cNvSpPr>
            <p:nvPr/>
          </p:nvSpPr>
          <p:spPr bwMode="auto">
            <a:xfrm>
              <a:off x="5040313" y="4833938"/>
              <a:ext cx="0" cy="4238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5" name="Line 249"/>
            <p:cNvSpPr>
              <a:spLocks noChangeShapeType="1"/>
            </p:cNvSpPr>
            <p:nvPr/>
          </p:nvSpPr>
          <p:spPr bwMode="auto">
            <a:xfrm flipH="1">
              <a:off x="6261101" y="5403850"/>
              <a:ext cx="0" cy="6826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6" name="Line 250"/>
            <p:cNvSpPr>
              <a:spLocks noChangeShapeType="1"/>
            </p:cNvSpPr>
            <p:nvPr/>
          </p:nvSpPr>
          <p:spPr bwMode="auto">
            <a:xfrm flipV="1">
              <a:off x="3294063" y="5453063"/>
              <a:ext cx="0" cy="395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7" name="Line 251"/>
            <p:cNvSpPr>
              <a:spLocks noChangeShapeType="1"/>
            </p:cNvSpPr>
            <p:nvPr/>
          </p:nvSpPr>
          <p:spPr bwMode="auto">
            <a:xfrm flipV="1">
              <a:off x="3730626" y="5453063"/>
              <a:ext cx="0" cy="387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8" name="Text Box 252"/>
            <p:cNvSpPr txBox="1">
              <a:spLocks noChangeArrowheads="1"/>
            </p:cNvSpPr>
            <p:nvPr/>
          </p:nvSpPr>
          <p:spPr bwMode="auto">
            <a:xfrm>
              <a:off x="4535488" y="4984750"/>
              <a:ext cx="328613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od</a:t>
              </a:r>
            </a:p>
          </p:txBody>
        </p:sp>
        <p:sp>
          <p:nvSpPr>
            <p:cNvPr id="119" name="Text Box 253"/>
            <p:cNvSpPr txBox="1">
              <a:spLocks noChangeArrowheads="1"/>
            </p:cNvSpPr>
            <p:nvPr/>
          </p:nvSpPr>
          <p:spPr bwMode="auto">
            <a:xfrm>
              <a:off x="4230688" y="4984750"/>
              <a:ext cx="328613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oq</a:t>
              </a:r>
            </a:p>
          </p:txBody>
        </p:sp>
        <p:graphicFrame>
          <p:nvGraphicFramePr>
            <p:cNvPr id="120" name="Object 25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25514843"/>
                </p:ext>
              </p:extLst>
            </p:nvPr>
          </p:nvGraphicFramePr>
          <p:xfrm>
            <a:off x="2192338" y="5880100"/>
            <a:ext cx="5080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362" name="Equation" r:id="rId3" imgW="507960" imgH="304560" progId="Equation.3">
                    <p:embed/>
                  </p:oleObj>
                </mc:Choice>
                <mc:Fallback>
                  <p:oleObj name="Equation" r:id="rId3" imgW="507960" imgH="30456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92338" y="5880100"/>
                          <a:ext cx="508000" cy="304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1" name="Object 25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09039071"/>
                </p:ext>
              </p:extLst>
            </p:nvPr>
          </p:nvGraphicFramePr>
          <p:xfrm>
            <a:off x="3397251" y="5561013"/>
            <a:ext cx="190500" cy="266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363" name="Equation" r:id="rId5" imgW="190440" imgH="266400" progId="Equation.3">
                    <p:embed/>
                  </p:oleObj>
                </mc:Choice>
                <mc:Fallback>
                  <p:oleObj name="Equation" r:id="rId5" imgW="190440" imgH="2664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97251" y="5561013"/>
                          <a:ext cx="190500" cy="2667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2" name="Object 25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99647464"/>
                </p:ext>
              </p:extLst>
            </p:nvPr>
          </p:nvGraphicFramePr>
          <p:xfrm>
            <a:off x="3806826" y="5557838"/>
            <a:ext cx="203200" cy="254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364" name="Equation" r:id="rId7" imgW="203040" imgH="253800" progId="Equation.3">
                    <p:embed/>
                  </p:oleObj>
                </mc:Choice>
                <mc:Fallback>
                  <p:oleObj name="Equation" r:id="rId7" imgW="203040" imgH="253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06826" y="5557838"/>
                          <a:ext cx="203200" cy="254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3" name="Oval 257"/>
            <p:cNvSpPr>
              <a:spLocks noChangeArrowheads="1"/>
            </p:cNvSpPr>
            <p:nvPr/>
          </p:nvSpPr>
          <p:spPr bwMode="auto">
            <a:xfrm>
              <a:off x="5902326" y="3027363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4" name="Text Box 258"/>
            <p:cNvSpPr txBox="1">
              <a:spLocks noChangeArrowheads="1"/>
            </p:cNvSpPr>
            <p:nvPr/>
          </p:nvSpPr>
          <p:spPr bwMode="auto">
            <a:xfrm>
              <a:off x="5846763" y="3035300"/>
              <a:ext cx="27305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400" i="1">
                  <a:latin typeface="Times New Roman" pitchFamily="18" charset="0"/>
                  <a:cs typeface="Times New Roman" pitchFamily="18" charset="0"/>
                </a:rPr>
                <a:t>n</a:t>
              </a:r>
            </a:p>
          </p:txBody>
        </p:sp>
        <p:sp>
          <p:nvSpPr>
            <p:cNvPr id="125" name="Text Box 259"/>
            <p:cNvSpPr txBox="1">
              <a:spLocks noChangeArrowheads="1"/>
            </p:cNvSpPr>
            <p:nvPr/>
          </p:nvSpPr>
          <p:spPr bwMode="auto">
            <a:xfrm>
              <a:off x="5513388" y="947738"/>
              <a:ext cx="27305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400" i="1">
                  <a:latin typeface="Times New Roman" pitchFamily="18" charset="0"/>
                  <a:cs typeface="Times New Roman" pitchFamily="18" charset="0"/>
                </a:rPr>
                <a:t>a</a:t>
              </a:r>
            </a:p>
          </p:txBody>
        </p:sp>
        <p:sp>
          <p:nvSpPr>
            <p:cNvPr id="126" name="Text Box 260"/>
            <p:cNvSpPr txBox="1">
              <a:spLocks noChangeArrowheads="1"/>
            </p:cNvSpPr>
            <p:nvPr/>
          </p:nvSpPr>
          <p:spPr bwMode="auto">
            <a:xfrm>
              <a:off x="5876926" y="1457325"/>
              <a:ext cx="27305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400" i="1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  <p:sp>
          <p:nvSpPr>
            <p:cNvPr id="127" name="Text Box 261"/>
            <p:cNvSpPr txBox="1">
              <a:spLocks noChangeArrowheads="1"/>
            </p:cNvSpPr>
            <p:nvPr/>
          </p:nvSpPr>
          <p:spPr bwMode="auto">
            <a:xfrm>
              <a:off x="6272213" y="1885950"/>
              <a:ext cx="2635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400" i="1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128" name="Line 263"/>
            <p:cNvSpPr>
              <a:spLocks noChangeShapeType="1"/>
            </p:cNvSpPr>
            <p:nvPr/>
          </p:nvSpPr>
          <p:spPr bwMode="auto">
            <a:xfrm>
              <a:off x="5534026" y="2457450"/>
              <a:ext cx="0" cy="5905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9" name="Line 264"/>
            <p:cNvSpPr>
              <a:spLocks noChangeShapeType="1"/>
            </p:cNvSpPr>
            <p:nvPr/>
          </p:nvSpPr>
          <p:spPr bwMode="auto">
            <a:xfrm>
              <a:off x="5943601" y="2438400"/>
              <a:ext cx="0" cy="619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0" name="Line 265"/>
            <p:cNvSpPr>
              <a:spLocks noChangeShapeType="1"/>
            </p:cNvSpPr>
            <p:nvPr/>
          </p:nvSpPr>
          <p:spPr bwMode="auto">
            <a:xfrm>
              <a:off x="6334126" y="2438400"/>
              <a:ext cx="0" cy="609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1" name="Line 266"/>
            <p:cNvSpPr>
              <a:spLocks noChangeShapeType="1"/>
            </p:cNvSpPr>
            <p:nvPr/>
          </p:nvSpPr>
          <p:spPr bwMode="auto">
            <a:xfrm flipH="1">
              <a:off x="4791076" y="1247775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32" name="Group 267"/>
            <p:cNvGrpSpPr>
              <a:grpSpLocks/>
            </p:cNvGrpSpPr>
            <p:nvPr/>
          </p:nvGrpSpPr>
          <p:grpSpPr bwMode="auto">
            <a:xfrm rot="10800000" flipH="1">
              <a:off x="7191376" y="2465388"/>
              <a:ext cx="115888" cy="125413"/>
              <a:chOff x="3438" y="2667"/>
              <a:chExt cx="79" cy="90"/>
            </a:xfrm>
          </p:grpSpPr>
          <p:grpSp>
            <p:nvGrpSpPr>
              <p:cNvPr id="142" name="Group 268"/>
              <p:cNvGrpSpPr>
                <a:grpSpLocks/>
              </p:cNvGrpSpPr>
              <p:nvPr/>
            </p:nvGrpSpPr>
            <p:grpSpPr bwMode="auto">
              <a:xfrm rot="5400000">
                <a:off x="3449" y="2688"/>
                <a:ext cx="90" cy="47"/>
                <a:chOff x="654" y="714"/>
                <a:chExt cx="306" cy="96"/>
              </a:xfrm>
            </p:grpSpPr>
            <p:sp>
              <p:nvSpPr>
                <p:cNvPr id="144" name="Arc 269"/>
                <p:cNvSpPr>
                  <a:spLocks/>
                </p:cNvSpPr>
                <p:nvPr/>
              </p:nvSpPr>
              <p:spPr bwMode="auto">
                <a:xfrm flipH="1">
                  <a:off x="654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45" name="Arc 270"/>
                <p:cNvSpPr>
                  <a:spLocks/>
                </p:cNvSpPr>
                <p:nvPr/>
              </p:nvSpPr>
              <p:spPr bwMode="auto">
                <a:xfrm>
                  <a:off x="810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143" name="Oval 271"/>
              <p:cNvSpPr>
                <a:spLocks noChangeArrowheads="1"/>
              </p:cNvSpPr>
              <p:nvPr/>
            </p:nvSpPr>
            <p:spPr bwMode="auto">
              <a:xfrm>
                <a:off x="3438" y="2688"/>
                <a:ext cx="47" cy="4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33" name="Line 272"/>
            <p:cNvSpPr>
              <a:spLocks noChangeShapeType="1"/>
            </p:cNvSpPr>
            <p:nvPr/>
          </p:nvSpPr>
          <p:spPr bwMode="auto">
            <a:xfrm>
              <a:off x="6686551" y="2590800"/>
              <a:ext cx="0" cy="276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4" name="Line 273"/>
            <p:cNvSpPr>
              <a:spLocks noChangeShapeType="1"/>
            </p:cNvSpPr>
            <p:nvPr/>
          </p:nvSpPr>
          <p:spPr bwMode="auto">
            <a:xfrm>
              <a:off x="7239001" y="2600325"/>
              <a:ext cx="0" cy="2571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35" name="Group 274"/>
            <p:cNvGrpSpPr>
              <a:grpSpLocks/>
            </p:cNvGrpSpPr>
            <p:nvPr/>
          </p:nvGrpSpPr>
          <p:grpSpPr bwMode="auto">
            <a:xfrm>
              <a:off x="5072063" y="2141538"/>
              <a:ext cx="125413" cy="115888"/>
              <a:chOff x="1059" y="2567"/>
              <a:chExt cx="79" cy="73"/>
            </a:xfrm>
          </p:grpSpPr>
          <p:grpSp>
            <p:nvGrpSpPr>
              <p:cNvPr id="138" name="Group 275"/>
              <p:cNvGrpSpPr>
                <a:grpSpLocks/>
              </p:cNvGrpSpPr>
              <p:nvPr/>
            </p:nvGrpSpPr>
            <p:grpSpPr bwMode="auto">
              <a:xfrm rot="10800000" flipH="1" flipV="1">
                <a:off x="1059" y="2567"/>
                <a:ext cx="79" cy="43"/>
                <a:chOff x="654" y="714"/>
                <a:chExt cx="306" cy="96"/>
              </a:xfrm>
            </p:grpSpPr>
            <p:sp>
              <p:nvSpPr>
                <p:cNvPr id="140" name="Arc 276"/>
                <p:cNvSpPr>
                  <a:spLocks/>
                </p:cNvSpPr>
                <p:nvPr/>
              </p:nvSpPr>
              <p:spPr bwMode="auto">
                <a:xfrm flipH="1">
                  <a:off x="654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41" name="Arc 277"/>
                <p:cNvSpPr>
                  <a:spLocks/>
                </p:cNvSpPr>
                <p:nvPr/>
              </p:nvSpPr>
              <p:spPr bwMode="auto">
                <a:xfrm>
                  <a:off x="810" y="714"/>
                  <a:ext cx="150" cy="9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en-US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139" name="Oval 278"/>
              <p:cNvSpPr>
                <a:spLocks noChangeArrowheads="1"/>
              </p:cNvSpPr>
              <p:nvPr/>
            </p:nvSpPr>
            <p:spPr bwMode="auto">
              <a:xfrm rot="5400000" flipH="1" flipV="1">
                <a:off x="1071" y="2598"/>
                <a:ext cx="43" cy="42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36" name="Line 279"/>
            <p:cNvSpPr>
              <a:spLocks noChangeShapeType="1"/>
            </p:cNvSpPr>
            <p:nvPr/>
          </p:nvSpPr>
          <p:spPr bwMode="auto">
            <a:xfrm>
              <a:off x="4800601" y="2200275"/>
              <a:ext cx="2571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7" name="Text Box 280"/>
            <p:cNvSpPr txBox="1">
              <a:spLocks noChangeArrowheads="1"/>
            </p:cNvSpPr>
            <p:nvPr/>
          </p:nvSpPr>
          <p:spPr bwMode="auto">
            <a:xfrm>
              <a:off x="5708651" y="5094288"/>
              <a:ext cx="1136650" cy="2841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Line_abc-to-dq</a:t>
              </a:r>
            </a:p>
          </p:txBody>
        </p:sp>
      </p:grp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60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03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EE55-359F-461D-8D54-06CB3BC5D359}" type="slidenum">
              <a:rPr lang="zh-TW" altLang="en-US" smtClean="0"/>
              <a:pPr/>
              <a:t>61</a:t>
            </a:fld>
            <a:endParaRPr lang="zh-TW" altLang="en-US"/>
          </a:p>
        </p:txBody>
      </p: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809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809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809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73" name="Object 10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799345"/>
              </p:ext>
            </p:extLst>
          </p:nvPr>
        </p:nvGraphicFramePr>
        <p:xfrm>
          <a:off x="1240981" y="1004570"/>
          <a:ext cx="2155825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79" name="Equation" r:id="rId3" imgW="1625400" imgH="393480" progId="Equation.3">
                  <p:embed/>
                </p:oleObj>
              </mc:Choice>
              <mc:Fallback>
                <p:oleObj name="Equation" r:id="rId3" imgW="16254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0981" y="1004570"/>
                        <a:ext cx="2155825" cy="522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10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8354671"/>
              </p:ext>
            </p:extLst>
          </p:nvPr>
        </p:nvGraphicFramePr>
        <p:xfrm>
          <a:off x="1239393" y="1542733"/>
          <a:ext cx="2155825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80" name="Equation" r:id="rId5" imgW="1625400" imgH="393480" progId="Equation.3">
                  <p:embed/>
                </p:oleObj>
              </mc:Choice>
              <mc:Fallback>
                <p:oleObj name="Equation" r:id="rId5" imgW="16254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9393" y="1542733"/>
                        <a:ext cx="2155825" cy="522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10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8759390"/>
              </p:ext>
            </p:extLst>
          </p:nvPr>
        </p:nvGraphicFramePr>
        <p:xfrm>
          <a:off x="1223518" y="2090420"/>
          <a:ext cx="2173288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81" name="Equation" r:id="rId7" imgW="1638000" imgH="393480" progId="Equation.3">
                  <p:embed/>
                </p:oleObj>
              </mc:Choice>
              <mc:Fallback>
                <p:oleObj name="Equation" r:id="rId7" imgW="1638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3518" y="2090420"/>
                        <a:ext cx="2173288" cy="522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10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7109279"/>
              </p:ext>
            </p:extLst>
          </p:nvPr>
        </p:nvGraphicFramePr>
        <p:xfrm>
          <a:off x="1247331" y="2668270"/>
          <a:ext cx="1617662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82" name="Equation" r:id="rId9" imgW="1218960" imgH="228600" progId="Equation.3">
                  <p:embed/>
                </p:oleObj>
              </mc:Choice>
              <mc:Fallback>
                <p:oleObj name="Equation" r:id="rId9" imgW="12189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7331" y="2668270"/>
                        <a:ext cx="1617662" cy="303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10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4575589"/>
              </p:ext>
            </p:extLst>
          </p:nvPr>
        </p:nvGraphicFramePr>
        <p:xfrm>
          <a:off x="4304856" y="1277620"/>
          <a:ext cx="2573337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83" name="Equation" r:id="rId11" imgW="1942920" imgH="431640" progId="Equation.3">
                  <p:embed/>
                </p:oleObj>
              </mc:Choice>
              <mc:Fallback>
                <p:oleObj name="Equation" r:id="rId11" imgW="194292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4856" y="1277620"/>
                        <a:ext cx="2573337" cy="57150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FF33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" name="Rectangle 8"/>
          <p:cNvSpPr>
            <a:spLocks noChangeArrowheads="1"/>
          </p:cNvSpPr>
          <p:nvPr/>
        </p:nvSpPr>
        <p:spPr bwMode="auto">
          <a:xfrm>
            <a:off x="494538" y="189738"/>
            <a:ext cx="33562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Inverter Modelling(1/2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84" name="Text Box 18"/>
          <p:cNvSpPr txBox="1">
            <a:spLocks noChangeArrowheads="1"/>
          </p:cNvSpPr>
          <p:nvPr/>
        </p:nvSpPr>
        <p:spPr bwMode="auto">
          <a:xfrm>
            <a:off x="4288981" y="775970"/>
            <a:ext cx="736099" cy="369332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PWM</a:t>
            </a:r>
          </a:p>
        </p:txBody>
      </p:sp>
      <p:graphicFrame>
        <p:nvGraphicFramePr>
          <p:cNvPr id="85" name="Object 10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5947008"/>
              </p:ext>
            </p:extLst>
          </p:nvPr>
        </p:nvGraphicFramePr>
        <p:xfrm>
          <a:off x="586931" y="3204845"/>
          <a:ext cx="3074987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84" name="Equation" r:id="rId13" imgW="2628720" imgH="393480" progId="Equation.3">
                  <p:embed/>
                </p:oleObj>
              </mc:Choice>
              <mc:Fallback>
                <p:oleObj name="Equation" r:id="rId13" imgW="26287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931" y="3204845"/>
                        <a:ext cx="3074987" cy="528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10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1892537"/>
              </p:ext>
            </p:extLst>
          </p:nvPr>
        </p:nvGraphicFramePr>
        <p:xfrm>
          <a:off x="3921506" y="2148142"/>
          <a:ext cx="4887913" cy="157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85" name="Equation" r:id="rId15" imgW="3949560" imgH="1269720" progId="Equation.3">
                  <p:embed/>
                </p:oleObj>
              </mc:Choice>
              <mc:Fallback>
                <p:oleObj name="Equation" r:id="rId15" imgW="3949560" imgH="1269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1506" y="2148142"/>
                        <a:ext cx="4887913" cy="1573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" name="AutoShape 19"/>
          <p:cNvSpPr>
            <a:spLocks noChangeArrowheads="1"/>
          </p:cNvSpPr>
          <p:nvPr/>
        </p:nvSpPr>
        <p:spPr bwMode="auto">
          <a:xfrm>
            <a:off x="3604070" y="4115689"/>
            <a:ext cx="498475" cy="28257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TW" altLang="zh-TW" sz="140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88" name="Object 10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3017698"/>
              </p:ext>
            </p:extLst>
          </p:nvPr>
        </p:nvGraphicFramePr>
        <p:xfrm>
          <a:off x="2506980" y="4752848"/>
          <a:ext cx="3314700" cy="154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86" name="Equation" r:id="rId17" imgW="2717640" imgH="1269720" progId="Equation.3">
                  <p:embed/>
                </p:oleObj>
              </mc:Choice>
              <mc:Fallback>
                <p:oleObj name="Equation" r:id="rId17" imgW="2717640" imgH="1269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6980" y="4752848"/>
                        <a:ext cx="3314700" cy="154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478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62</a:t>
            </a:fld>
            <a:endParaRPr lang="zh-TW" altLang="en-US"/>
          </a:p>
        </p:txBody>
      </p:sp>
      <p:graphicFrame>
        <p:nvGraphicFramePr>
          <p:cNvPr id="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963335"/>
              </p:ext>
            </p:extLst>
          </p:nvPr>
        </p:nvGraphicFramePr>
        <p:xfrm>
          <a:off x="2253107" y="1892935"/>
          <a:ext cx="5371916" cy="1536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877" name="方程式" r:id="rId3" imgW="3593880" imgH="1028520" progId="Equation.3">
                  <p:embed/>
                </p:oleObj>
              </mc:Choice>
              <mc:Fallback>
                <p:oleObj name="方程式" r:id="rId3" imgW="3593880" imgH="1028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3107" y="1892935"/>
                        <a:ext cx="5371916" cy="15360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6329381"/>
              </p:ext>
            </p:extLst>
          </p:nvPr>
        </p:nvGraphicFramePr>
        <p:xfrm>
          <a:off x="2587625" y="4429125"/>
          <a:ext cx="4679950" cy="146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878" name="方程式" r:id="rId5" imgW="3301920" imgH="1028520" progId="Equation.3">
                  <p:embed/>
                </p:oleObj>
              </mc:Choice>
              <mc:Fallback>
                <p:oleObj name="方程式" r:id="rId5" imgW="3301920" imgH="1028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7625" y="4429125"/>
                        <a:ext cx="4679950" cy="1460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群組 4"/>
          <p:cNvGrpSpPr/>
          <p:nvPr/>
        </p:nvGrpSpPr>
        <p:grpSpPr>
          <a:xfrm>
            <a:off x="877062" y="2479167"/>
            <a:ext cx="657225" cy="523875"/>
            <a:chOff x="2266950" y="6200775"/>
            <a:chExt cx="657225" cy="523875"/>
          </a:xfrm>
        </p:grpSpPr>
        <p:sp>
          <p:nvSpPr>
            <p:cNvPr id="6" name="橢圓 5"/>
            <p:cNvSpPr/>
            <p:nvPr/>
          </p:nvSpPr>
          <p:spPr>
            <a:xfrm>
              <a:off x="2266950" y="6200775"/>
              <a:ext cx="657225" cy="523875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2419350" y="62865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群組 7"/>
          <p:cNvGrpSpPr/>
          <p:nvPr/>
        </p:nvGrpSpPr>
        <p:grpSpPr>
          <a:xfrm>
            <a:off x="918972" y="4783074"/>
            <a:ext cx="657225" cy="523875"/>
            <a:chOff x="2266950" y="6200775"/>
            <a:chExt cx="657225" cy="523875"/>
          </a:xfrm>
        </p:grpSpPr>
        <p:sp>
          <p:nvSpPr>
            <p:cNvPr id="9" name="橢圓 8"/>
            <p:cNvSpPr/>
            <p:nvPr/>
          </p:nvSpPr>
          <p:spPr>
            <a:xfrm>
              <a:off x="2266950" y="6200775"/>
              <a:ext cx="657225" cy="523875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2419350" y="62865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11" name="物件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6177561"/>
              </p:ext>
            </p:extLst>
          </p:nvPr>
        </p:nvGraphicFramePr>
        <p:xfrm>
          <a:off x="1380681" y="648653"/>
          <a:ext cx="103505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879" name="Equation" r:id="rId7" imgW="736280" imgH="253890" progId="Equation.3">
                  <p:embed/>
                </p:oleObj>
              </mc:Choice>
              <mc:Fallback>
                <p:oleObj name="Equation" r:id="rId7" imgW="736280" imgH="253890" progId="Equation.3">
                  <p:embed/>
                  <p:pic>
                    <p:nvPicPr>
                      <p:cNvPr id="0" name="Object 10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0681" y="648653"/>
                        <a:ext cx="1035050" cy="357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物件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336783"/>
              </p:ext>
            </p:extLst>
          </p:nvPr>
        </p:nvGraphicFramePr>
        <p:xfrm>
          <a:off x="2733231" y="642557"/>
          <a:ext cx="1004887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880" name="Equation" r:id="rId9" imgW="761669" imgH="253890" progId="Equation.3">
                  <p:embed/>
                </p:oleObj>
              </mc:Choice>
              <mc:Fallback>
                <p:oleObj name="Equation" r:id="rId9" imgW="761669" imgH="253890" progId="Equation.3">
                  <p:embed/>
                  <p:pic>
                    <p:nvPicPr>
                      <p:cNvPr id="0" name="Object 10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3231" y="642557"/>
                        <a:ext cx="1004887" cy="334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物件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7117018"/>
              </p:ext>
            </p:extLst>
          </p:nvPr>
        </p:nvGraphicFramePr>
        <p:xfrm>
          <a:off x="1123569" y="1241552"/>
          <a:ext cx="1930400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881" name="Equation" r:id="rId11" imgW="1473200" imgH="241300" progId="Equation.3">
                  <p:embed/>
                </p:oleObj>
              </mc:Choice>
              <mc:Fallback>
                <p:oleObj name="Equation" r:id="rId11" imgW="1473200" imgH="241300" progId="Equation.3">
                  <p:embed/>
                  <p:pic>
                    <p:nvPicPr>
                      <p:cNvPr id="0" name="Object 10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569" y="1241552"/>
                        <a:ext cx="1930400" cy="315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物件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376622"/>
              </p:ext>
            </p:extLst>
          </p:nvPr>
        </p:nvGraphicFramePr>
        <p:xfrm>
          <a:off x="3473260" y="1254062"/>
          <a:ext cx="2128837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882" name="Equation" r:id="rId13" imgW="1624895" imgH="266584" progId="Equation.3">
                  <p:embed/>
                </p:oleObj>
              </mc:Choice>
              <mc:Fallback>
                <p:oleObj name="Equation" r:id="rId13" imgW="1624895" imgH="266584" progId="Equation.3">
                  <p:embed/>
                  <p:pic>
                    <p:nvPicPr>
                      <p:cNvPr id="0" name="Object 10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3260" y="1254062"/>
                        <a:ext cx="2128837" cy="347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物件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8164116"/>
              </p:ext>
            </p:extLst>
          </p:nvPr>
        </p:nvGraphicFramePr>
        <p:xfrm>
          <a:off x="2736469" y="3638868"/>
          <a:ext cx="1289050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883" name="Equation" r:id="rId15" imgW="1079032" imgH="253890" progId="Equation.3">
                  <p:embed/>
                </p:oleObj>
              </mc:Choice>
              <mc:Fallback>
                <p:oleObj name="Equation" r:id="rId15" imgW="1079032" imgH="253890" progId="Equation.3">
                  <p:embed/>
                  <p:pic>
                    <p:nvPicPr>
                      <p:cNvPr id="0" name="Object 10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6469" y="3638868"/>
                        <a:ext cx="1289050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437388" y="84963"/>
            <a:ext cx="33562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Inverter Modelling(2/2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02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EE55-359F-461D-8D54-06CB3BC5D359}" type="slidenum">
              <a:rPr lang="zh-TW" altLang="en-US" smtClean="0"/>
              <a:pPr/>
              <a:t>63</a:t>
            </a:fld>
            <a:endParaRPr lang="zh-TW" altLang="en-US"/>
          </a:p>
        </p:txBody>
      </p:sp>
      <p:sp>
        <p:nvSpPr>
          <p:cNvPr id="181" name="矩形 180"/>
          <p:cNvSpPr/>
          <p:nvPr/>
        </p:nvSpPr>
        <p:spPr>
          <a:xfrm>
            <a:off x="283432" y="236128"/>
            <a:ext cx="42259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Current-Loop Control Scheme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  <p:sp>
        <p:nvSpPr>
          <p:cNvPr id="182" name="矩形 181"/>
          <p:cNvSpPr/>
          <p:nvPr/>
        </p:nvSpPr>
        <p:spPr>
          <a:xfrm>
            <a:off x="1571108" y="2069330"/>
            <a:ext cx="534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i="1" u="sng" dirty="0" smtClean="0">
                <a:solidFill>
                  <a:srgbClr val="0033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d</a:t>
            </a:r>
            <a:r>
              <a:rPr lang="zh-TW" altLang="zh-TW" b="1" u="sng" dirty="0" smtClean="0">
                <a:solidFill>
                  <a:srgbClr val="0033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軸</a:t>
            </a:r>
            <a:endParaRPr lang="zh-TW" altLang="en-US" b="1" u="sng" dirty="0">
              <a:solidFill>
                <a:srgbClr val="0033CC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83" name="矩形 182"/>
          <p:cNvSpPr/>
          <p:nvPr/>
        </p:nvSpPr>
        <p:spPr>
          <a:xfrm>
            <a:off x="1651880" y="4326374"/>
            <a:ext cx="534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i="1" u="sng" dirty="0" smtClean="0">
                <a:solidFill>
                  <a:srgbClr val="0033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q</a:t>
            </a:r>
            <a:r>
              <a:rPr lang="zh-TW" altLang="zh-TW" b="1" u="sng" dirty="0" smtClean="0">
                <a:solidFill>
                  <a:srgbClr val="0033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軸</a:t>
            </a:r>
            <a:endParaRPr lang="zh-TW" altLang="en-US" b="1" u="sng" dirty="0">
              <a:solidFill>
                <a:srgbClr val="0033CC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grpSp>
        <p:nvGrpSpPr>
          <p:cNvPr id="185" name="群組 184"/>
          <p:cNvGrpSpPr/>
          <p:nvPr/>
        </p:nvGrpSpPr>
        <p:grpSpPr>
          <a:xfrm>
            <a:off x="666750" y="847725"/>
            <a:ext cx="657225" cy="523875"/>
            <a:chOff x="2266950" y="6200775"/>
            <a:chExt cx="657225" cy="523875"/>
          </a:xfrm>
        </p:grpSpPr>
        <p:sp>
          <p:nvSpPr>
            <p:cNvPr id="186" name="橢圓 185"/>
            <p:cNvSpPr/>
            <p:nvPr/>
          </p:nvSpPr>
          <p:spPr>
            <a:xfrm>
              <a:off x="2266950" y="6200775"/>
              <a:ext cx="657225" cy="523875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7" name="文字方塊 186"/>
            <p:cNvSpPr txBox="1"/>
            <p:nvPr/>
          </p:nvSpPr>
          <p:spPr>
            <a:xfrm>
              <a:off x="2419350" y="62865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</a:t>
              </a:r>
              <a:endParaRPr lang="zh-TW" altLang="en-US" dirty="0"/>
            </a:p>
          </p:txBody>
        </p:sp>
      </p:grpSp>
      <p:sp>
        <p:nvSpPr>
          <p:cNvPr id="188" name="向右箭號 187"/>
          <p:cNvSpPr/>
          <p:nvPr/>
        </p:nvSpPr>
        <p:spPr>
          <a:xfrm>
            <a:off x="1552575" y="942975"/>
            <a:ext cx="342900" cy="390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auto">
          <a:xfrm>
            <a:off x="5888355" y="1927733"/>
            <a:ext cx="390525" cy="307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zh-TW" sz="14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0" name="Object 1035"/>
          <p:cNvGraphicFramePr>
            <a:graphicFrameLocks noChangeAspect="1"/>
          </p:cNvGraphicFramePr>
          <p:nvPr/>
        </p:nvGraphicFramePr>
        <p:xfrm>
          <a:off x="5923280" y="1974663"/>
          <a:ext cx="330200" cy="221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19" name="方程式" r:id="rId3" imgW="330120" imgH="241200" progId="Equation.3">
                  <p:embed/>
                </p:oleObj>
              </mc:Choice>
              <mc:Fallback>
                <p:oleObj name="方程式" r:id="rId3" imgW="33012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3280" y="1974663"/>
                        <a:ext cx="330200" cy="221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6278880" y="2076958"/>
            <a:ext cx="238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5326380" y="2059496"/>
            <a:ext cx="74613" cy="6826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TW" altLang="zh-TW" sz="1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5402580" y="2094421"/>
            <a:ext cx="4762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4802505" y="2094421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Rectangle 15"/>
          <p:cNvSpPr>
            <a:spLocks noChangeArrowheads="1"/>
          </p:cNvSpPr>
          <p:nvPr/>
        </p:nvSpPr>
        <p:spPr bwMode="auto">
          <a:xfrm>
            <a:off x="5059680" y="1286383"/>
            <a:ext cx="542925" cy="439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zh-TW" sz="14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8" name="Object 1034"/>
          <p:cNvGraphicFramePr>
            <a:graphicFrameLocks noChangeAspect="1"/>
          </p:cNvGraphicFramePr>
          <p:nvPr/>
        </p:nvGraphicFramePr>
        <p:xfrm>
          <a:off x="5088255" y="1295178"/>
          <a:ext cx="493713" cy="422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20" name="方程式" r:id="rId5" imgW="495000" imgH="457200" progId="Equation.3">
                  <p:embed/>
                </p:oleObj>
              </mc:Choice>
              <mc:Fallback>
                <p:oleObj name="方程式" r:id="rId5" imgW="4950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8255" y="1295178"/>
                        <a:ext cx="493713" cy="4221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Line 17"/>
          <p:cNvSpPr>
            <a:spLocks noChangeShapeType="1"/>
          </p:cNvSpPr>
          <p:nvPr/>
        </p:nvSpPr>
        <p:spPr bwMode="auto">
          <a:xfrm>
            <a:off x="5364480" y="1726121"/>
            <a:ext cx="0" cy="33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 Box 21"/>
          <p:cNvSpPr txBox="1">
            <a:spLocks noChangeArrowheads="1"/>
          </p:cNvSpPr>
          <p:nvPr/>
        </p:nvSpPr>
        <p:spPr bwMode="auto">
          <a:xfrm>
            <a:off x="5024755" y="1864233"/>
            <a:ext cx="2698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200" dirty="0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20" name="Text Box 22"/>
          <p:cNvSpPr txBox="1">
            <a:spLocks noChangeArrowheads="1"/>
          </p:cNvSpPr>
          <p:nvPr/>
        </p:nvSpPr>
        <p:spPr bwMode="auto">
          <a:xfrm>
            <a:off x="5139055" y="1695958"/>
            <a:ext cx="2698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200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21" name="Text Box 23"/>
          <p:cNvSpPr txBox="1">
            <a:spLocks noChangeArrowheads="1"/>
          </p:cNvSpPr>
          <p:nvPr/>
        </p:nvSpPr>
        <p:spPr bwMode="auto">
          <a:xfrm>
            <a:off x="6253480" y="1838833"/>
            <a:ext cx="2698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200" dirty="0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5753418" y="1754696"/>
            <a:ext cx="2270442" cy="825500"/>
          </a:xfrm>
          <a:prstGeom prst="rect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TW" altLang="zh-TW" sz="1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 Box 25"/>
          <p:cNvSpPr txBox="1">
            <a:spLocks noChangeArrowheads="1"/>
          </p:cNvSpPr>
          <p:nvPr/>
        </p:nvSpPr>
        <p:spPr bwMode="auto">
          <a:xfrm>
            <a:off x="5915343" y="2281746"/>
            <a:ext cx="10033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sz="1200">
                <a:latin typeface="Times New Roman" pitchFamily="18" charset="0"/>
                <a:cs typeface="Times New Roman" pitchFamily="18" charset="0"/>
              </a:rPr>
              <a:t>Power circuit</a:t>
            </a:r>
          </a:p>
        </p:txBody>
      </p:sp>
      <p:sp>
        <p:nvSpPr>
          <p:cNvPr id="24" name="Oval 26"/>
          <p:cNvSpPr>
            <a:spLocks noChangeArrowheads="1"/>
          </p:cNvSpPr>
          <p:nvPr/>
        </p:nvSpPr>
        <p:spPr bwMode="auto">
          <a:xfrm>
            <a:off x="6507480" y="2042033"/>
            <a:ext cx="74613" cy="6826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TW" altLang="zh-TW" sz="1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Line 27"/>
          <p:cNvSpPr>
            <a:spLocks noChangeShapeType="1"/>
          </p:cNvSpPr>
          <p:nvPr/>
        </p:nvSpPr>
        <p:spPr bwMode="auto">
          <a:xfrm flipV="1">
            <a:off x="6593204" y="2075688"/>
            <a:ext cx="340995" cy="127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Line 28"/>
          <p:cNvSpPr>
            <a:spLocks noChangeShapeType="1"/>
          </p:cNvSpPr>
          <p:nvPr/>
        </p:nvSpPr>
        <p:spPr bwMode="auto">
          <a:xfrm>
            <a:off x="6545580" y="1557846"/>
            <a:ext cx="0" cy="492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 Box 29"/>
          <p:cNvSpPr txBox="1">
            <a:spLocks noChangeArrowheads="1"/>
          </p:cNvSpPr>
          <p:nvPr/>
        </p:nvSpPr>
        <p:spPr bwMode="auto">
          <a:xfrm>
            <a:off x="6282055" y="1654683"/>
            <a:ext cx="2349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200" dirty="0"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28" name="Line 30"/>
          <p:cNvSpPr>
            <a:spLocks noChangeShapeType="1"/>
          </p:cNvSpPr>
          <p:nvPr/>
        </p:nvSpPr>
        <p:spPr bwMode="auto">
          <a:xfrm>
            <a:off x="7629525" y="2071243"/>
            <a:ext cx="371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Rectangle 31"/>
          <p:cNvSpPr>
            <a:spLocks noChangeArrowheads="1"/>
          </p:cNvSpPr>
          <p:nvPr/>
        </p:nvSpPr>
        <p:spPr bwMode="auto">
          <a:xfrm>
            <a:off x="7324725" y="1842643"/>
            <a:ext cx="295275" cy="430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zh-TW" sz="14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0" name="Object 10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8617661"/>
              </p:ext>
            </p:extLst>
          </p:nvPr>
        </p:nvGraphicFramePr>
        <p:xfrm>
          <a:off x="7372350" y="1880743"/>
          <a:ext cx="2286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21" name="方程式" r:id="rId7" imgW="228600" imgH="393480" progId="Equation.3">
                  <p:embed/>
                </p:oleObj>
              </mc:Choice>
              <mc:Fallback>
                <p:oleObj name="方程式" r:id="rId7" imgW="2286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72350" y="1880743"/>
                        <a:ext cx="22860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tangle 34"/>
          <p:cNvSpPr>
            <a:spLocks noChangeArrowheads="1"/>
          </p:cNvSpPr>
          <p:nvPr/>
        </p:nvSpPr>
        <p:spPr bwMode="auto">
          <a:xfrm>
            <a:off x="5705793" y="2707196"/>
            <a:ext cx="323850" cy="21907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zh-TW" sz="14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6" name="Object 1033"/>
          <p:cNvGraphicFramePr>
            <a:graphicFrameLocks noChangeAspect="1"/>
          </p:cNvGraphicFramePr>
          <p:nvPr/>
        </p:nvGraphicFramePr>
        <p:xfrm>
          <a:off x="5794693" y="2707196"/>
          <a:ext cx="163513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22" name="方程式" r:id="rId9" imgW="164880" imgH="228600" progId="Equation.3">
                  <p:embed/>
                </p:oleObj>
              </mc:Choice>
              <mc:Fallback>
                <p:oleObj name="方程式" r:id="rId9" imgW="1648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4693" y="2707196"/>
                        <a:ext cx="163513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Line 37"/>
          <p:cNvSpPr>
            <a:spLocks noChangeShapeType="1"/>
          </p:cNvSpPr>
          <p:nvPr/>
        </p:nvSpPr>
        <p:spPr bwMode="auto">
          <a:xfrm>
            <a:off x="4142509" y="2805545"/>
            <a:ext cx="156328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 wrap="none" anchor="ctr"/>
          <a:lstStyle/>
          <a:p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Line 38"/>
          <p:cNvSpPr>
            <a:spLocks noChangeShapeType="1"/>
          </p:cNvSpPr>
          <p:nvPr/>
        </p:nvSpPr>
        <p:spPr bwMode="auto">
          <a:xfrm>
            <a:off x="6039168" y="2811970"/>
            <a:ext cx="173323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 Box 40"/>
          <p:cNvSpPr txBox="1">
            <a:spLocks noChangeArrowheads="1"/>
          </p:cNvSpPr>
          <p:nvPr/>
        </p:nvSpPr>
        <p:spPr bwMode="auto">
          <a:xfrm>
            <a:off x="7993063" y="1928368"/>
            <a:ext cx="33855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200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TW" sz="1200" i="1" baseline="-25000" dirty="0" err="1" smtClean="0">
                <a:latin typeface="Times New Roman" pitchFamily="18" charset="0"/>
                <a:cs typeface="Times New Roman" pitchFamily="18" charset="0"/>
              </a:rPr>
              <a:t>od</a:t>
            </a:r>
            <a:endParaRPr lang="en-US" altLang="zh-TW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Line 41"/>
          <p:cNvSpPr>
            <a:spLocks noChangeShapeType="1"/>
          </p:cNvSpPr>
          <p:nvPr/>
        </p:nvSpPr>
        <p:spPr bwMode="auto">
          <a:xfrm>
            <a:off x="7770813" y="2082356"/>
            <a:ext cx="0" cy="714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 Box 43"/>
          <p:cNvSpPr txBox="1">
            <a:spLocks noChangeArrowheads="1"/>
          </p:cNvSpPr>
          <p:nvPr/>
        </p:nvSpPr>
        <p:spPr bwMode="auto">
          <a:xfrm>
            <a:off x="5413693" y="1819783"/>
            <a:ext cx="45236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200" i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altLang="zh-TW" sz="1200" i="1" baseline="-25000" dirty="0" err="1" smtClean="0">
                <a:latin typeface="Times New Roman" pitchFamily="18" charset="0"/>
                <a:cs typeface="Times New Roman" pitchFamily="18" charset="0"/>
              </a:rPr>
              <a:t>cond</a:t>
            </a:r>
            <a:endParaRPr lang="en-US" altLang="zh-TW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 Box 44"/>
          <p:cNvSpPr txBox="1">
            <a:spLocks noChangeArrowheads="1"/>
          </p:cNvSpPr>
          <p:nvPr/>
        </p:nvSpPr>
        <p:spPr bwMode="auto">
          <a:xfrm>
            <a:off x="6360478" y="1271143"/>
            <a:ext cx="37542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200" i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altLang="zh-TW" sz="1200" i="1" baseline="-25000" dirty="0" err="1" smtClean="0">
                <a:latin typeface="Times New Roman" pitchFamily="18" charset="0"/>
                <a:cs typeface="Times New Roman" pitchFamily="18" charset="0"/>
              </a:rPr>
              <a:t>cd</a:t>
            </a:r>
            <a:endParaRPr lang="en-US" altLang="zh-TW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Line 45"/>
          <p:cNvSpPr>
            <a:spLocks noChangeShapeType="1"/>
          </p:cNvSpPr>
          <p:nvPr/>
        </p:nvSpPr>
        <p:spPr bwMode="auto">
          <a:xfrm>
            <a:off x="4158933" y="2072831"/>
            <a:ext cx="571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2" name="Object 10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163320"/>
              </p:ext>
            </p:extLst>
          </p:nvPr>
        </p:nvGraphicFramePr>
        <p:xfrm>
          <a:off x="5222558" y="742823"/>
          <a:ext cx="219075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23" name="Equation" r:id="rId11" imgW="253800" imgH="266400" progId="Equation.3">
                  <p:embed/>
                </p:oleObj>
              </mc:Choice>
              <mc:Fallback>
                <p:oleObj name="Equation" r:id="rId11" imgW="253800" imgH="26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2558" y="742823"/>
                        <a:ext cx="219075" cy="230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 Box 47"/>
          <p:cNvSpPr txBox="1">
            <a:spLocks noChangeArrowheads="1"/>
          </p:cNvSpPr>
          <p:nvPr/>
        </p:nvSpPr>
        <p:spPr bwMode="auto">
          <a:xfrm>
            <a:off x="4923589" y="1702019"/>
            <a:ext cx="3626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200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altLang="zh-TW" sz="1200" i="1" baseline="-25000" dirty="0" smtClean="0">
                <a:latin typeface="Times New Roman" pitchFamily="18" charset="0"/>
                <a:cs typeface="Times New Roman" pitchFamily="18" charset="0"/>
              </a:rPr>
              <a:t>ff1</a:t>
            </a:r>
            <a:endParaRPr lang="en-US" altLang="zh-TW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 Box 48"/>
          <p:cNvSpPr txBox="1">
            <a:spLocks noChangeArrowheads="1"/>
          </p:cNvSpPr>
          <p:nvPr/>
        </p:nvSpPr>
        <p:spPr bwMode="auto">
          <a:xfrm>
            <a:off x="4238308" y="1808353"/>
            <a:ext cx="3317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200" i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altLang="zh-TW" sz="1200" i="1" baseline="-25000" dirty="0" err="1">
                <a:latin typeface="Times New Roman" pitchFamily="18" charset="0"/>
                <a:cs typeface="Times New Roman" pitchFamily="18" charset="0"/>
              </a:rPr>
              <a:t>fb</a:t>
            </a:r>
            <a:endParaRPr lang="en-US" altLang="zh-TW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Oval 26"/>
          <p:cNvSpPr>
            <a:spLocks noChangeArrowheads="1"/>
          </p:cNvSpPr>
          <p:nvPr/>
        </p:nvSpPr>
        <p:spPr bwMode="auto">
          <a:xfrm>
            <a:off x="6911340" y="2026793"/>
            <a:ext cx="74613" cy="6826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TW" altLang="zh-TW" sz="1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Line 27"/>
          <p:cNvSpPr>
            <a:spLocks noChangeShapeType="1"/>
          </p:cNvSpPr>
          <p:nvPr/>
        </p:nvSpPr>
        <p:spPr bwMode="auto">
          <a:xfrm flipV="1">
            <a:off x="6981824" y="2068068"/>
            <a:ext cx="340995" cy="127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Line 28"/>
          <p:cNvSpPr>
            <a:spLocks noChangeShapeType="1"/>
          </p:cNvSpPr>
          <p:nvPr/>
        </p:nvSpPr>
        <p:spPr bwMode="auto">
          <a:xfrm>
            <a:off x="6949440" y="1527366"/>
            <a:ext cx="0" cy="492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 Box 29"/>
          <p:cNvSpPr txBox="1">
            <a:spLocks noChangeArrowheads="1"/>
          </p:cNvSpPr>
          <p:nvPr/>
        </p:nvSpPr>
        <p:spPr bwMode="auto">
          <a:xfrm>
            <a:off x="6724015" y="1639443"/>
            <a:ext cx="2349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200" dirty="0"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55" name="Text Box 23"/>
          <p:cNvSpPr txBox="1">
            <a:spLocks noChangeArrowheads="1"/>
          </p:cNvSpPr>
          <p:nvPr/>
        </p:nvSpPr>
        <p:spPr bwMode="auto">
          <a:xfrm>
            <a:off x="6649720" y="1831213"/>
            <a:ext cx="2698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200" dirty="0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graphicFrame>
        <p:nvGraphicFramePr>
          <p:cNvPr id="56" name="物件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2496494"/>
              </p:ext>
            </p:extLst>
          </p:nvPr>
        </p:nvGraphicFramePr>
        <p:xfrm>
          <a:off x="6761480" y="1285431"/>
          <a:ext cx="406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24" name="Equation" r:id="rId13" imgW="406080" imgH="253800" progId="Equation.3">
                  <p:embed/>
                </p:oleObj>
              </mc:Choice>
              <mc:Fallback>
                <p:oleObj name="Equation" r:id="rId13" imgW="40608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61480" y="1285431"/>
                        <a:ext cx="406400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Line 17"/>
          <p:cNvSpPr>
            <a:spLocks noChangeShapeType="1"/>
          </p:cNvSpPr>
          <p:nvPr/>
        </p:nvSpPr>
        <p:spPr bwMode="auto">
          <a:xfrm>
            <a:off x="5326380" y="956501"/>
            <a:ext cx="0" cy="33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Oval 6"/>
          <p:cNvSpPr>
            <a:spLocks noChangeArrowheads="1"/>
          </p:cNvSpPr>
          <p:nvPr/>
        </p:nvSpPr>
        <p:spPr bwMode="auto">
          <a:xfrm>
            <a:off x="4724400" y="2044256"/>
            <a:ext cx="74613" cy="6826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TW" altLang="zh-TW" sz="1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 Box 47"/>
          <p:cNvSpPr txBox="1">
            <a:spLocks noChangeArrowheads="1"/>
          </p:cNvSpPr>
          <p:nvPr/>
        </p:nvSpPr>
        <p:spPr bwMode="auto">
          <a:xfrm>
            <a:off x="4419283" y="1705483"/>
            <a:ext cx="3626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200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altLang="zh-TW" sz="1200" i="1" baseline="-25000" dirty="0" smtClean="0">
                <a:latin typeface="Times New Roman" pitchFamily="18" charset="0"/>
                <a:cs typeface="Times New Roman" pitchFamily="18" charset="0"/>
              </a:rPr>
              <a:t>ff2</a:t>
            </a:r>
            <a:endParaRPr lang="en-US" altLang="zh-TW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Rectangle 15"/>
          <p:cNvSpPr>
            <a:spLocks noChangeArrowheads="1"/>
          </p:cNvSpPr>
          <p:nvPr/>
        </p:nvSpPr>
        <p:spPr bwMode="auto">
          <a:xfrm>
            <a:off x="4450082" y="1286383"/>
            <a:ext cx="542925" cy="439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zh-TW" sz="14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2" name="Object 1034"/>
          <p:cNvGraphicFramePr>
            <a:graphicFrameLocks noChangeAspect="1"/>
          </p:cNvGraphicFramePr>
          <p:nvPr/>
        </p:nvGraphicFramePr>
        <p:xfrm>
          <a:off x="4454845" y="1295178"/>
          <a:ext cx="542925" cy="422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25" name="Equation" r:id="rId15" imgW="545760" imgH="457200" progId="Equation.3">
                  <p:embed/>
                </p:oleObj>
              </mc:Choice>
              <mc:Fallback>
                <p:oleObj name="Equation" r:id="rId15" imgW="54576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4845" y="1295178"/>
                        <a:ext cx="542925" cy="4221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10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369443"/>
              </p:ext>
            </p:extLst>
          </p:nvPr>
        </p:nvGraphicFramePr>
        <p:xfrm>
          <a:off x="4673283" y="716471"/>
          <a:ext cx="174625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26" name="Equation" r:id="rId17" imgW="203040" imgH="291960" progId="Equation.3">
                  <p:embed/>
                </p:oleObj>
              </mc:Choice>
              <mc:Fallback>
                <p:oleObj name="Equation" r:id="rId17" imgW="203040" imgH="291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3283" y="716471"/>
                        <a:ext cx="174625" cy="252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Line 17"/>
          <p:cNvSpPr>
            <a:spLocks noChangeShapeType="1"/>
          </p:cNvSpPr>
          <p:nvPr/>
        </p:nvSpPr>
        <p:spPr bwMode="auto">
          <a:xfrm>
            <a:off x="4732020" y="941261"/>
            <a:ext cx="0" cy="33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Line 17"/>
          <p:cNvSpPr>
            <a:spLocks noChangeShapeType="1"/>
          </p:cNvSpPr>
          <p:nvPr/>
        </p:nvSpPr>
        <p:spPr bwMode="auto">
          <a:xfrm>
            <a:off x="4770120" y="1726121"/>
            <a:ext cx="0" cy="33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Text Box 21"/>
          <p:cNvSpPr txBox="1">
            <a:spLocks noChangeArrowheads="1"/>
          </p:cNvSpPr>
          <p:nvPr/>
        </p:nvSpPr>
        <p:spPr bwMode="auto">
          <a:xfrm>
            <a:off x="4453255" y="2054733"/>
            <a:ext cx="2698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200" dirty="0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67" name="Text Box 21"/>
          <p:cNvSpPr txBox="1">
            <a:spLocks noChangeArrowheads="1"/>
          </p:cNvSpPr>
          <p:nvPr/>
        </p:nvSpPr>
        <p:spPr bwMode="auto">
          <a:xfrm>
            <a:off x="4727575" y="1734693"/>
            <a:ext cx="2698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200" dirty="0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3230880" y="2062440"/>
            <a:ext cx="74613" cy="6985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TW" altLang="zh-TW" sz="1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2916555" y="2098952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3316605" y="2098952"/>
            <a:ext cx="26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" name="Object 10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1147181"/>
              </p:ext>
            </p:extLst>
          </p:nvPr>
        </p:nvGraphicFramePr>
        <p:xfrm>
          <a:off x="2601595" y="1936392"/>
          <a:ext cx="252413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27" name="Equation" r:id="rId19" imgW="215640" imgH="266400" progId="Equation.3">
                  <p:embed/>
                </p:oleObj>
              </mc:Choice>
              <mc:Fallback>
                <p:oleObj name="Equation" r:id="rId19" imgW="215640" imgH="26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1595" y="1936392"/>
                        <a:ext cx="252413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 Box 19"/>
          <p:cNvSpPr txBox="1">
            <a:spLocks noChangeArrowheads="1"/>
          </p:cNvSpPr>
          <p:nvPr/>
        </p:nvSpPr>
        <p:spPr bwMode="auto">
          <a:xfrm>
            <a:off x="3024505" y="1851302"/>
            <a:ext cx="2698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200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32" name="Line 36"/>
          <p:cNvSpPr>
            <a:spLocks noChangeShapeType="1"/>
          </p:cNvSpPr>
          <p:nvPr/>
        </p:nvSpPr>
        <p:spPr bwMode="auto">
          <a:xfrm flipH="1" flipV="1">
            <a:off x="3267391" y="2129113"/>
            <a:ext cx="2282" cy="6764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 Box 39"/>
          <p:cNvSpPr txBox="1">
            <a:spLocks noChangeArrowheads="1"/>
          </p:cNvSpPr>
          <p:nvPr/>
        </p:nvSpPr>
        <p:spPr bwMode="auto">
          <a:xfrm>
            <a:off x="3045143" y="2173247"/>
            <a:ext cx="2349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sz="1200" dirty="0"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38" name="Text Box 42"/>
          <p:cNvSpPr txBox="1">
            <a:spLocks noChangeArrowheads="1"/>
          </p:cNvSpPr>
          <p:nvPr/>
        </p:nvSpPr>
        <p:spPr bwMode="auto">
          <a:xfrm>
            <a:off x="2942908" y="2356127"/>
            <a:ext cx="33054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200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TW" sz="1200" i="1" baseline="-25000" dirty="0" err="1" smtClean="0">
                <a:latin typeface="Times New Roman" pitchFamily="18" charset="0"/>
                <a:cs typeface="Times New Roman" pitchFamily="18" charset="0"/>
              </a:rPr>
              <a:t>od</a:t>
            </a:r>
            <a:endParaRPr lang="en-US" altLang="zh-TW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3683739" y="1448418"/>
            <a:ext cx="32893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200" i="1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altLang="zh-TW" sz="1200" i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en-US" altLang="zh-TW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" name="Rectangle 17"/>
          <p:cNvSpPr>
            <a:spLocks noChangeArrowheads="1"/>
          </p:cNvSpPr>
          <p:nvPr/>
        </p:nvSpPr>
        <p:spPr bwMode="auto">
          <a:xfrm>
            <a:off x="3578829" y="1863112"/>
            <a:ext cx="577850" cy="4095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endParaRPr lang="zh-TW" altLang="zh-TW" sz="1400">
              <a:ea typeface="標楷體" pitchFamily="65" charset="-120"/>
            </a:endParaRPr>
          </a:p>
        </p:txBody>
      </p:sp>
      <p:graphicFrame>
        <p:nvGraphicFramePr>
          <p:cNvPr id="14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4353745"/>
              </p:ext>
            </p:extLst>
          </p:nvPr>
        </p:nvGraphicFramePr>
        <p:xfrm>
          <a:off x="3640138" y="1916113"/>
          <a:ext cx="479425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28" name="方程式" r:id="rId21" imgW="507960" imgH="355320" progId="Equation.3">
                  <p:embed/>
                </p:oleObj>
              </mc:Choice>
              <mc:Fallback>
                <p:oleObj name="方程式" r:id="rId21" imgW="50796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0138" y="1916113"/>
                        <a:ext cx="479425" cy="312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" name="Rectangle 17"/>
          <p:cNvSpPr>
            <a:spLocks noChangeArrowheads="1"/>
          </p:cNvSpPr>
          <p:nvPr/>
        </p:nvSpPr>
        <p:spPr bwMode="auto">
          <a:xfrm>
            <a:off x="3564975" y="2597402"/>
            <a:ext cx="577850" cy="4095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endParaRPr lang="zh-TW" altLang="zh-TW" sz="1400">
              <a:ea typeface="標楷體" pitchFamily="65" charset="-120"/>
            </a:endParaRPr>
          </a:p>
        </p:txBody>
      </p:sp>
      <p:graphicFrame>
        <p:nvGraphicFramePr>
          <p:cNvPr id="144" name="物件 1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0363866"/>
              </p:ext>
            </p:extLst>
          </p:nvPr>
        </p:nvGraphicFramePr>
        <p:xfrm>
          <a:off x="3704358" y="2634528"/>
          <a:ext cx="3127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29" name="方程式" r:id="rId23" imgW="330120" imgH="380880" progId="Equation.3">
                  <p:embed/>
                </p:oleObj>
              </mc:Choice>
              <mc:Fallback>
                <p:oleObj name="方程式" r:id="rId23" imgW="3301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4358" y="2634528"/>
                        <a:ext cx="3127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5" name="文字方塊 144"/>
          <p:cNvSpPr txBox="1"/>
          <p:nvPr/>
        </p:nvSpPr>
        <p:spPr>
          <a:xfrm>
            <a:off x="3657600" y="3048000"/>
            <a:ext cx="449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LPF</a:t>
            </a:r>
            <a:endParaRPr lang="zh-TW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圓角矩形 145"/>
          <p:cNvSpPr/>
          <p:nvPr/>
        </p:nvSpPr>
        <p:spPr>
          <a:xfrm>
            <a:off x="3456709" y="1745673"/>
            <a:ext cx="810491" cy="158634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20" name="直線接點 119"/>
          <p:cNvCxnSpPr>
            <a:endCxn id="143" idx="1"/>
          </p:cNvCxnSpPr>
          <p:nvPr/>
        </p:nvCxnSpPr>
        <p:spPr>
          <a:xfrm flipV="1">
            <a:off x="3262745" y="2802190"/>
            <a:ext cx="30223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9" name="圓角矩形 168"/>
          <p:cNvSpPr/>
          <p:nvPr/>
        </p:nvSpPr>
        <p:spPr>
          <a:xfrm>
            <a:off x="4294910" y="1794165"/>
            <a:ext cx="3622964" cy="13369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0" name="文字方塊 169"/>
          <p:cNvSpPr txBox="1"/>
          <p:nvPr/>
        </p:nvSpPr>
        <p:spPr>
          <a:xfrm>
            <a:off x="7211292" y="2860965"/>
            <a:ext cx="3449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TW" sz="1200" b="1" i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TW" altLang="en-US" sz="1200" b="1" i="1" baseline="-25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6" name="群組 135"/>
          <p:cNvGrpSpPr/>
          <p:nvPr/>
        </p:nvGrpSpPr>
        <p:grpSpPr>
          <a:xfrm>
            <a:off x="2562012" y="3611776"/>
            <a:ext cx="5627007" cy="2615842"/>
            <a:chOff x="2562012" y="3611776"/>
            <a:chExt cx="5627007" cy="2615842"/>
          </a:xfrm>
        </p:grpSpPr>
        <p:grpSp>
          <p:nvGrpSpPr>
            <p:cNvPr id="135" name="群組 134"/>
            <p:cNvGrpSpPr/>
            <p:nvPr/>
          </p:nvGrpSpPr>
          <p:grpSpPr>
            <a:xfrm>
              <a:off x="2562012" y="3611776"/>
              <a:ext cx="5627007" cy="2615842"/>
              <a:chOff x="2686703" y="3660267"/>
              <a:chExt cx="5627007" cy="2615842"/>
            </a:xfrm>
          </p:grpSpPr>
          <p:grpSp>
            <p:nvGrpSpPr>
              <p:cNvPr id="68" name="Group 2"/>
              <p:cNvGrpSpPr>
                <a:grpSpLocks/>
              </p:cNvGrpSpPr>
              <p:nvPr/>
            </p:nvGrpSpPr>
            <p:grpSpPr bwMode="auto">
              <a:xfrm>
                <a:off x="5870448" y="4861052"/>
                <a:ext cx="390525" cy="307975"/>
                <a:chOff x="2076" y="1422"/>
                <a:chExt cx="246" cy="210"/>
              </a:xfrm>
            </p:grpSpPr>
            <p:sp>
              <p:nvSpPr>
                <p:cNvPr id="132" name="Rectangle 3"/>
                <p:cNvSpPr>
                  <a:spLocks noChangeArrowheads="1"/>
                </p:cNvSpPr>
                <p:nvPr/>
              </p:nvSpPr>
              <p:spPr bwMode="auto">
                <a:xfrm>
                  <a:off x="2076" y="1422"/>
                  <a:ext cx="246" cy="21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zh-TW" sz="1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graphicFrame>
              <p:nvGraphicFramePr>
                <p:cNvPr id="133" name="Object 1035"/>
                <p:cNvGraphicFramePr>
                  <a:graphicFrameLocks noChangeAspect="1"/>
                </p:cNvGraphicFramePr>
                <p:nvPr/>
              </p:nvGraphicFramePr>
              <p:xfrm>
                <a:off x="2098" y="1454"/>
                <a:ext cx="208" cy="151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18930" name="方程式" r:id="rId25" imgW="330120" imgH="241200" progId="Equation.3">
                        <p:embed/>
                      </p:oleObj>
                    </mc:Choice>
                    <mc:Fallback>
                      <p:oleObj name="方程式" r:id="rId25" imgW="330120" imgH="2412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098" y="1454"/>
                              <a:ext cx="208" cy="151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72" name="Line 5"/>
              <p:cNvSpPr>
                <a:spLocks noChangeShapeType="1"/>
              </p:cNvSpPr>
              <p:nvPr/>
            </p:nvSpPr>
            <p:spPr bwMode="auto">
              <a:xfrm>
                <a:off x="6260973" y="5010277"/>
                <a:ext cx="2381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3" name="Oval 6"/>
              <p:cNvSpPr>
                <a:spLocks noChangeArrowheads="1"/>
              </p:cNvSpPr>
              <p:nvPr/>
            </p:nvSpPr>
            <p:spPr bwMode="auto">
              <a:xfrm>
                <a:off x="5308473" y="4992815"/>
                <a:ext cx="74613" cy="68263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4" name="Line 7"/>
              <p:cNvSpPr>
                <a:spLocks noChangeShapeType="1"/>
              </p:cNvSpPr>
              <p:nvPr/>
            </p:nvSpPr>
            <p:spPr bwMode="auto">
              <a:xfrm flipV="1">
                <a:off x="5384673" y="5027740"/>
                <a:ext cx="47625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7" name="Line 10"/>
              <p:cNvSpPr>
                <a:spLocks noChangeShapeType="1"/>
              </p:cNvSpPr>
              <p:nvPr/>
            </p:nvSpPr>
            <p:spPr bwMode="auto">
              <a:xfrm>
                <a:off x="4784598" y="5027740"/>
                <a:ext cx="5334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69" name="Group 14"/>
              <p:cNvGrpSpPr>
                <a:grpSpLocks/>
              </p:cNvGrpSpPr>
              <p:nvPr/>
            </p:nvGrpSpPr>
            <p:grpSpPr bwMode="auto">
              <a:xfrm>
                <a:off x="5041773" y="4219702"/>
                <a:ext cx="542925" cy="439738"/>
                <a:chOff x="1650" y="984"/>
                <a:chExt cx="342" cy="300"/>
              </a:xfrm>
            </p:grpSpPr>
            <p:sp>
              <p:nvSpPr>
                <p:cNvPr id="130" name="Rectangle 15"/>
                <p:cNvSpPr>
                  <a:spLocks noChangeArrowheads="1"/>
                </p:cNvSpPr>
                <p:nvPr/>
              </p:nvSpPr>
              <p:spPr bwMode="auto">
                <a:xfrm>
                  <a:off x="1650" y="984"/>
                  <a:ext cx="342" cy="30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zh-TW" sz="1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graphicFrame>
              <p:nvGraphicFramePr>
                <p:cNvPr id="131" name="Object 1034"/>
                <p:cNvGraphicFramePr>
                  <a:graphicFrameLocks noChangeAspect="1"/>
                </p:cNvGraphicFramePr>
                <p:nvPr/>
              </p:nvGraphicFramePr>
              <p:xfrm>
                <a:off x="1668" y="990"/>
                <a:ext cx="311" cy="28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18931" name="方程式" r:id="rId26" imgW="495000" imgH="457200" progId="Equation.3">
                        <p:embed/>
                      </p:oleObj>
                    </mc:Choice>
                    <mc:Fallback>
                      <p:oleObj name="方程式" r:id="rId26" imgW="495000" imgH="4572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668" y="990"/>
                              <a:ext cx="311" cy="288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82" name="Line 17"/>
              <p:cNvSpPr>
                <a:spLocks noChangeShapeType="1"/>
              </p:cNvSpPr>
              <p:nvPr/>
            </p:nvSpPr>
            <p:spPr bwMode="auto">
              <a:xfrm>
                <a:off x="5346573" y="4659440"/>
                <a:ext cx="0" cy="333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aphicFrame>
            <p:nvGraphicFramePr>
              <p:cNvPr id="83" name="Object 1024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55967213"/>
                  </p:ext>
                </p:extLst>
              </p:nvPr>
            </p:nvGraphicFramePr>
            <p:xfrm>
              <a:off x="2686703" y="4870231"/>
              <a:ext cx="238125" cy="3127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8932" name="Equation" r:id="rId27" imgW="203040" imgH="291960" progId="Equation.3">
                      <p:embed/>
                    </p:oleObj>
                  </mc:Choice>
                  <mc:Fallback>
                    <p:oleObj name="Equation" r:id="rId27" imgW="203040" imgH="29196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86703" y="4870231"/>
                            <a:ext cx="238125" cy="312738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85" name="Text Box 21"/>
              <p:cNvSpPr txBox="1">
                <a:spLocks noChangeArrowheads="1"/>
              </p:cNvSpPr>
              <p:nvPr/>
            </p:nvSpPr>
            <p:spPr bwMode="auto">
              <a:xfrm>
                <a:off x="5006848" y="4797552"/>
                <a:ext cx="269875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dirty="0">
                    <a:latin typeface="Times New Roman" pitchFamily="18" charset="0"/>
                    <a:cs typeface="Times New Roman" pitchFamily="18" charset="0"/>
                  </a:rPr>
                  <a:t>+</a:t>
                </a:r>
              </a:p>
            </p:txBody>
          </p:sp>
          <p:sp>
            <p:nvSpPr>
              <p:cNvPr id="86" name="Text Box 22"/>
              <p:cNvSpPr txBox="1">
                <a:spLocks noChangeArrowheads="1"/>
              </p:cNvSpPr>
              <p:nvPr/>
            </p:nvSpPr>
            <p:spPr bwMode="auto">
              <a:xfrm>
                <a:off x="5121148" y="4629277"/>
                <a:ext cx="269875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>
                    <a:latin typeface="Times New Roman" pitchFamily="18" charset="0"/>
                    <a:cs typeface="Times New Roman" pitchFamily="18" charset="0"/>
                  </a:rPr>
                  <a:t>+</a:t>
                </a:r>
              </a:p>
            </p:txBody>
          </p:sp>
          <p:sp>
            <p:nvSpPr>
              <p:cNvPr id="87" name="Text Box 23"/>
              <p:cNvSpPr txBox="1">
                <a:spLocks noChangeArrowheads="1"/>
              </p:cNvSpPr>
              <p:nvPr/>
            </p:nvSpPr>
            <p:spPr bwMode="auto">
              <a:xfrm>
                <a:off x="6235573" y="4772152"/>
                <a:ext cx="269875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dirty="0">
                    <a:latin typeface="Times New Roman" pitchFamily="18" charset="0"/>
                    <a:cs typeface="Times New Roman" pitchFamily="18" charset="0"/>
                  </a:rPr>
                  <a:t>+</a:t>
                </a:r>
              </a:p>
            </p:txBody>
          </p:sp>
          <p:sp>
            <p:nvSpPr>
              <p:cNvPr id="88" name="Rectangle 24"/>
              <p:cNvSpPr>
                <a:spLocks noChangeArrowheads="1"/>
              </p:cNvSpPr>
              <p:nvPr/>
            </p:nvSpPr>
            <p:spPr bwMode="auto">
              <a:xfrm>
                <a:off x="5735511" y="4688015"/>
                <a:ext cx="2270442" cy="825500"/>
              </a:xfrm>
              <a:prstGeom prst="rect">
                <a:avLst/>
              </a:prstGeom>
              <a:noFill/>
              <a:ln w="9525" cap="rnd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9" name="Text Box 25"/>
              <p:cNvSpPr txBox="1">
                <a:spLocks noChangeArrowheads="1"/>
              </p:cNvSpPr>
              <p:nvPr/>
            </p:nvSpPr>
            <p:spPr bwMode="auto">
              <a:xfrm>
                <a:off x="5897436" y="5215065"/>
                <a:ext cx="1003300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TW" sz="1200">
                    <a:latin typeface="Times New Roman" pitchFamily="18" charset="0"/>
                    <a:cs typeface="Times New Roman" pitchFamily="18" charset="0"/>
                  </a:rPr>
                  <a:t>Power circuit</a:t>
                </a:r>
              </a:p>
            </p:txBody>
          </p:sp>
          <p:sp>
            <p:nvSpPr>
              <p:cNvPr id="90" name="Oval 26"/>
              <p:cNvSpPr>
                <a:spLocks noChangeArrowheads="1"/>
              </p:cNvSpPr>
              <p:nvPr/>
            </p:nvSpPr>
            <p:spPr bwMode="auto">
              <a:xfrm>
                <a:off x="6489573" y="4975352"/>
                <a:ext cx="74613" cy="68263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1" name="Line 27"/>
              <p:cNvSpPr>
                <a:spLocks noChangeShapeType="1"/>
              </p:cNvSpPr>
              <p:nvPr/>
            </p:nvSpPr>
            <p:spPr bwMode="auto">
              <a:xfrm flipV="1">
                <a:off x="6575297" y="5009007"/>
                <a:ext cx="340995" cy="127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2" name="Line 28"/>
              <p:cNvSpPr>
                <a:spLocks noChangeShapeType="1"/>
              </p:cNvSpPr>
              <p:nvPr/>
            </p:nvSpPr>
            <p:spPr bwMode="auto">
              <a:xfrm>
                <a:off x="6527673" y="4491165"/>
                <a:ext cx="0" cy="49212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3" name="Text Box 29"/>
              <p:cNvSpPr txBox="1">
                <a:spLocks noChangeArrowheads="1"/>
              </p:cNvSpPr>
              <p:nvPr/>
            </p:nvSpPr>
            <p:spPr bwMode="auto">
              <a:xfrm>
                <a:off x="6264148" y="4588002"/>
                <a:ext cx="234950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dirty="0">
                    <a:latin typeface="Times New Roman" pitchFamily="18" charset="0"/>
                    <a:cs typeface="Times New Roman" pitchFamily="18" charset="0"/>
                  </a:rPr>
                  <a:t>-</a:t>
                </a:r>
              </a:p>
            </p:txBody>
          </p:sp>
          <p:sp>
            <p:nvSpPr>
              <p:cNvPr id="94" name="Line 30"/>
              <p:cNvSpPr>
                <a:spLocks noChangeShapeType="1"/>
              </p:cNvSpPr>
              <p:nvPr/>
            </p:nvSpPr>
            <p:spPr bwMode="auto">
              <a:xfrm>
                <a:off x="7611618" y="5004562"/>
                <a:ext cx="3714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5" name="Rectangle 31"/>
              <p:cNvSpPr>
                <a:spLocks noChangeArrowheads="1"/>
              </p:cNvSpPr>
              <p:nvPr/>
            </p:nvSpPr>
            <p:spPr bwMode="auto">
              <a:xfrm>
                <a:off x="7306818" y="4775962"/>
                <a:ext cx="295275" cy="43021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aphicFrame>
            <p:nvGraphicFramePr>
              <p:cNvPr id="96" name="Object 102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42606172"/>
                  </p:ext>
                </p:extLst>
              </p:nvPr>
            </p:nvGraphicFramePr>
            <p:xfrm>
              <a:off x="7354443" y="4814062"/>
              <a:ext cx="228600" cy="3619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8933" name="方程式" r:id="rId29" imgW="228600" imgH="393480" progId="Equation.3">
                      <p:embed/>
                    </p:oleObj>
                  </mc:Choice>
                  <mc:Fallback>
                    <p:oleObj name="方程式" r:id="rId29" imgW="22860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354443" y="4814062"/>
                            <a:ext cx="228600" cy="36195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70" name="Group 33"/>
              <p:cNvGrpSpPr>
                <a:grpSpLocks/>
              </p:cNvGrpSpPr>
              <p:nvPr/>
            </p:nvGrpSpPr>
            <p:grpSpPr bwMode="auto">
              <a:xfrm>
                <a:off x="5687886" y="5640515"/>
                <a:ext cx="323850" cy="228600"/>
                <a:chOff x="2184" y="2136"/>
                <a:chExt cx="204" cy="144"/>
              </a:xfrm>
            </p:grpSpPr>
            <p:sp>
              <p:nvSpPr>
                <p:cNvPr id="128" name="Rectangle 34"/>
                <p:cNvSpPr>
                  <a:spLocks noChangeArrowheads="1"/>
                </p:cNvSpPr>
                <p:nvPr/>
              </p:nvSpPr>
              <p:spPr bwMode="auto">
                <a:xfrm>
                  <a:off x="2184" y="2136"/>
                  <a:ext cx="204" cy="13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zh-TW" sz="1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graphicFrame>
              <p:nvGraphicFramePr>
                <p:cNvPr id="129" name="Object 1033"/>
                <p:cNvGraphicFramePr>
                  <a:graphicFrameLocks noChangeAspect="1"/>
                </p:cNvGraphicFramePr>
                <p:nvPr/>
              </p:nvGraphicFramePr>
              <p:xfrm>
                <a:off x="2240" y="2136"/>
                <a:ext cx="103" cy="144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18934" name="方程式" r:id="rId30" imgW="164880" imgH="228600" progId="Equation.3">
                        <p:embed/>
                      </p:oleObj>
                    </mc:Choice>
                    <mc:Fallback>
                      <p:oleObj name="方程式" r:id="rId30" imgW="164880" imgH="2286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240" y="2136"/>
                              <a:ext cx="103" cy="144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99" name="Line 37"/>
              <p:cNvSpPr>
                <a:spLocks noChangeShapeType="1"/>
              </p:cNvSpPr>
              <p:nvPr/>
            </p:nvSpPr>
            <p:spPr bwMode="auto">
              <a:xfrm>
                <a:off x="4149436" y="5742709"/>
                <a:ext cx="1538450" cy="25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0" name="Line 38"/>
              <p:cNvSpPr>
                <a:spLocks noChangeShapeType="1"/>
              </p:cNvSpPr>
              <p:nvPr/>
            </p:nvSpPr>
            <p:spPr bwMode="auto">
              <a:xfrm>
                <a:off x="6021261" y="5745289"/>
                <a:ext cx="17332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2" name="Text Box 40"/>
              <p:cNvSpPr txBox="1">
                <a:spLocks noChangeArrowheads="1"/>
              </p:cNvSpPr>
              <p:nvPr/>
            </p:nvSpPr>
            <p:spPr bwMode="auto">
              <a:xfrm>
                <a:off x="7975156" y="4861687"/>
                <a:ext cx="33855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i="1" dirty="0" err="1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altLang="zh-TW" sz="1200" i="1" baseline="-25000" dirty="0" err="1" smtClean="0">
                    <a:latin typeface="Times New Roman" pitchFamily="18" charset="0"/>
                    <a:cs typeface="Times New Roman" pitchFamily="18" charset="0"/>
                  </a:rPr>
                  <a:t>oq</a:t>
                </a:r>
                <a:endParaRPr lang="en-US" altLang="zh-TW" sz="1200" i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3" name="Line 41"/>
              <p:cNvSpPr>
                <a:spLocks noChangeShapeType="1"/>
              </p:cNvSpPr>
              <p:nvPr/>
            </p:nvSpPr>
            <p:spPr bwMode="auto">
              <a:xfrm>
                <a:off x="7752906" y="5015675"/>
                <a:ext cx="0" cy="714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4" name="Text Box 42"/>
              <p:cNvSpPr txBox="1">
                <a:spLocks noChangeArrowheads="1"/>
              </p:cNvSpPr>
              <p:nvPr/>
            </p:nvSpPr>
            <p:spPr bwMode="auto">
              <a:xfrm>
                <a:off x="2931927" y="5358719"/>
                <a:ext cx="33054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i="1" dirty="0" err="1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altLang="zh-TW" sz="1200" i="1" baseline="-25000" dirty="0" err="1" smtClean="0">
                    <a:latin typeface="Times New Roman" pitchFamily="18" charset="0"/>
                    <a:cs typeface="Times New Roman" pitchFamily="18" charset="0"/>
                  </a:rPr>
                  <a:t>oq</a:t>
                </a:r>
                <a:endParaRPr lang="en-US" altLang="zh-TW" sz="1200" i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5" name="Text Box 43"/>
              <p:cNvSpPr txBox="1">
                <a:spLocks noChangeArrowheads="1"/>
              </p:cNvSpPr>
              <p:nvPr/>
            </p:nvSpPr>
            <p:spPr bwMode="auto">
              <a:xfrm>
                <a:off x="5395786" y="4753102"/>
                <a:ext cx="45236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i="1" dirty="0" err="1" smtClean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en-US" altLang="zh-TW" sz="1200" i="1" baseline="-25000" dirty="0" err="1" smtClean="0">
                    <a:latin typeface="Times New Roman" pitchFamily="18" charset="0"/>
                    <a:cs typeface="Times New Roman" pitchFamily="18" charset="0"/>
                  </a:rPr>
                  <a:t>conq</a:t>
                </a:r>
                <a:endParaRPr lang="en-US" altLang="zh-TW" sz="1200" i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6" name="Text Box 44"/>
              <p:cNvSpPr txBox="1">
                <a:spLocks noChangeArrowheads="1"/>
              </p:cNvSpPr>
              <p:nvPr/>
            </p:nvSpPr>
            <p:spPr bwMode="auto">
              <a:xfrm>
                <a:off x="6342571" y="4204462"/>
                <a:ext cx="37542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i="1" dirty="0" err="1" smtClean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en-US" altLang="zh-TW" sz="1200" i="1" baseline="-25000" dirty="0" err="1" smtClean="0">
                    <a:latin typeface="Times New Roman" pitchFamily="18" charset="0"/>
                    <a:cs typeface="Times New Roman" pitchFamily="18" charset="0"/>
                  </a:rPr>
                  <a:t>cq</a:t>
                </a:r>
                <a:endParaRPr lang="en-US" altLang="zh-TW" sz="1200" i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7" name="Line 45"/>
              <p:cNvSpPr>
                <a:spLocks noChangeShapeType="1"/>
              </p:cNvSpPr>
              <p:nvPr/>
            </p:nvSpPr>
            <p:spPr bwMode="auto">
              <a:xfrm>
                <a:off x="4141026" y="5006150"/>
                <a:ext cx="5715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aphicFrame>
            <p:nvGraphicFramePr>
              <p:cNvPr id="108" name="Object 102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25492368"/>
                  </p:ext>
                </p:extLst>
              </p:nvPr>
            </p:nvGraphicFramePr>
            <p:xfrm>
              <a:off x="5209096" y="3665030"/>
              <a:ext cx="207962" cy="2524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8935" name="Equation" r:id="rId31" imgW="241200" imgH="291960" progId="Equation.3">
                      <p:embed/>
                    </p:oleObj>
                  </mc:Choice>
                  <mc:Fallback>
                    <p:oleObj name="Equation" r:id="rId31" imgW="241200" imgH="29196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209096" y="3665030"/>
                            <a:ext cx="207962" cy="25241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09" name="Text Box 47"/>
              <p:cNvSpPr txBox="1">
                <a:spLocks noChangeArrowheads="1"/>
              </p:cNvSpPr>
              <p:nvPr/>
            </p:nvSpPr>
            <p:spPr bwMode="auto">
              <a:xfrm>
                <a:off x="4919536" y="4600702"/>
                <a:ext cx="36260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i="1" dirty="0" smtClean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en-US" altLang="zh-TW" sz="1200" i="1" baseline="-25000" dirty="0" smtClean="0">
                    <a:latin typeface="Times New Roman" pitchFamily="18" charset="0"/>
                    <a:cs typeface="Times New Roman" pitchFamily="18" charset="0"/>
                  </a:rPr>
                  <a:t>ff1</a:t>
                </a:r>
                <a:endParaRPr lang="en-US" altLang="zh-TW" sz="1200" i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0" name="Text Box 48"/>
              <p:cNvSpPr txBox="1">
                <a:spLocks noChangeArrowheads="1"/>
              </p:cNvSpPr>
              <p:nvPr/>
            </p:nvSpPr>
            <p:spPr bwMode="auto">
              <a:xfrm>
                <a:off x="4220401" y="4741672"/>
                <a:ext cx="331788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i="1" dirty="0" err="1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en-US" altLang="zh-TW" sz="1200" i="1" baseline="-25000" dirty="0" err="1">
                    <a:latin typeface="Times New Roman" pitchFamily="18" charset="0"/>
                    <a:cs typeface="Times New Roman" pitchFamily="18" charset="0"/>
                  </a:rPr>
                  <a:t>fb</a:t>
                </a:r>
                <a:endParaRPr lang="en-US" altLang="zh-TW" sz="1200" i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1" name="Oval 26"/>
              <p:cNvSpPr>
                <a:spLocks noChangeArrowheads="1"/>
              </p:cNvSpPr>
              <p:nvPr/>
            </p:nvSpPr>
            <p:spPr bwMode="auto">
              <a:xfrm>
                <a:off x="6893433" y="4960112"/>
                <a:ext cx="74613" cy="68263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2" name="Line 27"/>
              <p:cNvSpPr>
                <a:spLocks noChangeShapeType="1"/>
              </p:cNvSpPr>
              <p:nvPr/>
            </p:nvSpPr>
            <p:spPr bwMode="auto">
              <a:xfrm flipV="1">
                <a:off x="6963917" y="5001387"/>
                <a:ext cx="340995" cy="127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3" name="Line 28"/>
              <p:cNvSpPr>
                <a:spLocks noChangeShapeType="1"/>
              </p:cNvSpPr>
              <p:nvPr/>
            </p:nvSpPr>
            <p:spPr bwMode="auto">
              <a:xfrm>
                <a:off x="6931533" y="4460685"/>
                <a:ext cx="0" cy="49212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4" name="Text Box 29"/>
              <p:cNvSpPr txBox="1">
                <a:spLocks noChangeArrowheads="1"/>
              </p:cNvSpPr>
              <p:nvPr/>
            </p:nvSpPr>
            <p:spPr bwMode="auto">
              <a:xfrm>
                <a:off x="6706108" y="4572762"/>
                <a:ext cx="27122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dirty="0">
                    <a:latin typeface="Times New Roman" pitchFamily="18" charset="0"/>
                    <a:cs typeface="Times New Roman" pitchFamily="18" charset="0"/>
                  </a:rPr>
                  <a:t>+</a:t>
                </a:r>
              </a:p>
            </p:txBody>
          </p:sp>
          <p:sp>
            <p:nvSpPr>
              <p:cNvPr id="115" name="Text Box 23"/>
              <p:cNvSpPr txBox="1">
                <a:spLocks noChangeArrowheads="1"/>
              </p:cNvSpPr>
              <p:nvPr/>
            </p:nvSpPr>
            <p:spPr bwMode="auto">
              <a:xfrm>
                <a:off x="6631813" y="4764532"/>
                <a:ext cx="269875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dirty="0">
                    <a:latin typeface="Times New Roman" pitchFamily="18" charset="0"/>
                    <a:cs typeface="Times New Roman" pitchFamily="18" charset="0"/>
                  </a:rPr>
                  <a:t>+</a:t>
                </a:r>
              </a:p>
            </p:txBody>
          </p:sp>
          <p:graphicFrame>
            <p:nvGraphicFramePr>
              <p:cNvPr id="116" name="物件 11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97891869"/>
                  </p:ext>
                </p:extLst>
              </p:nvPr>
            </p:nvGraphicFramePr>
            <p:xfrm>
              <a:off x="6737858" y="4231767"/>
              <a:ext cx="419100" cy="2286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8936" name="Equation" r:id="rId33" imgW="419040" imgH="228600" progId="Equation.3">
                      <p:embed/>
                    </p:oleObj>
                  </mc:Choice>
                  <mc:Fallback>
                    <p:oleObj name="Equation" r:id="rId33" imgW="419040" imgH="228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737858" y="4231767"/>
                            <a:ext cx="419100" cy="2286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17" name="Line 17"/>
              <p:cNvSpPr>
                <a:spLocks noChangeShapeType="1"/>
              </p:cNvSpPr>
              <p:nvPr/>
            </p:nvSpPr>
            <p:spPr bwMode="auto">
              <a:xfrm>
                <a:off x="5308473" y="3889820"/>
                <a:ext cx="0" cy="333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8" name="Oval 6"/>
              <p:cNvSpPr>
                <a:spLocks noChangeArrowheads="1"/>
              </p:cNvSpPr>
              <p:nvPr/>
            </p:nvSpPr>
            <p:spPr bwMode="auto">
              <a:xfrm>
                <a:off x="4706493" y="4977575"/>
                <a:ext cx="74613" cy="68263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9" name="Text Box 47"/>
              <p:cNvSpPr txBox="1">
                <a:spLocks noChangeArrowheads="1"/>
              </p:cNvSpPr>
              <p:nvPr/>
            </p:nvSpPr>
            <p:spPr bwMode="auto">
              <a:xfrm>
                <a:off x="4401376" y="4638802"/>
                <a:ext cx="36260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i="1" dirty="0" smtClean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en-US" altLang="zh-TW" sz="1200" i="1" baseline="-25000" dirty="0" smtClean="0">
                    <a:latin typeface="Times New Roman" pitchFamily="18" charset="0"/>
                    <a:cs typeface="Times New Roman" pitchFamily="18" charset="0"/>
                  </a:rPr>
                  <a:t>ff2</a:t>
                </a:r>
                <a:endParaRPr lang="en-US" altLang="zh-TW" sz="1200" i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71" name="Group 14"/>
              <p:cNvGrpSpPr>
                <a:grpSpLocks/>
              </p:cNvGrpSpPr>
              <p:nvPr/>
            </p:nvGrpSpPr>
            <p:grpSpPr bwMode="auto">
              <a:xfrm>
                <a:off x="4432175" y="4219702"/>
                <a:ext cx="547688" cy="439738"/>
                <a:chOff x="1650" y="984"/>
                <a:chExt cx="345" cy="300"/>
              </a:xfrm>
            </p:grpSpPr>
            <p:sp>
              <p:nvSpPr>
                <p:cNvPr id="126" name="Rectangle 15"/>
                <p:cNvSpPr>
                  <a:spLocks noChangeArrowheads="1"/>
                </p:cNvSpPr>
                <p:nvPr/>
              </p:nvSpPr>
              <p:spPr bwMode="auto">
                <a:xfrm>
                  <a:off x="1650" y="984"/>
                  <a:ext cx="342" cy="30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zh-TW" sz="1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graphicFrame>
              <p:nvGraphicFramePr>
                <p:cNvPr id="127" name="Object 1034"/>
                <p:cNvGraphicFramePr>
                  <a:graphicFrameLocks noChangeAspect="1"/>
                </p:cNvGraphicFramePr>
                <p:nvPr/>
              </p:nvGraphicFramePr>
              <p:xfrm>
                <a:off x="1653" y="990"/>
                <a:ext cx="342" cy="28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18937" name="Equation" r:id="rId35" imgW="545760" imgH="457200" progId="Equation.3">
                        <p:embed/>
                      </p:oleObj>
                    </mc:Choice>
                    <mc:Fallback>
                      <p:oleObj name="Equation" r:id="rId35" imgW="545760" imgH="4572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653" y="990"/>
                              <a:ext cx="342" cy="288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aphicFrame>
            <p:nvGraphicFramePr>
              <p:cNvPr id="121" name="Object 102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33372559"/>
                  </p:ext>
                </p:extLst>
              </p:nvPr>
            </p:nvGraphicFramePr>
            <p:xfrm>
              <a:off x="4650296" y="3660267"/>
              <a:ext cx="185737" cy="23018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8938" name="Equation" r:id="rId37" imgW="215640" imgH="266400" progId="Equation.3">
                      <p:embed/>
                    </p:oleObj>
                  </mc:Choice>
                  <mc:Fallback>
                    <p:oleObj name="Equation" r:id="rId37" imgW="215640" imgH="2664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50296" y="3660267"/>
                            <a:ext cx="185737" cy="230188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22" name="Line 17"/>
              <p:cNvSpPr>
                <a:spLocks noChangeShapeType="1"/>
              </p:cNvSpPr>
              <p:nvPr/>
            </p:nvSpPr>
            <p:spPr bwMode="auto">
              <a:xfrm>
                <a:off x="4714113" y="3874580"/>
                <a:ext cx="0" cy="333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3" name="Line 17"/>
              <p:cNvSpPr>
                <a:spLocks noChangeShapeType="1"/>
              </p:cNvSpPr>
              <p:nvPr/>
            </p:nvSpPr>
            <p:spPr bwMode="auto">
              <a:xfrm>
                <a:off x="4752213" y="4659440"/>
                <a:ext cx="0" cy="3333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 Box 21"/>
              <p:cNvSpPr txBox="1">
                <a:spLocks noChangeArrowheads="1"/>
              </p:cNvSpPr>
              <p:nvPr/>
            </p:nvSpPr>
            <p:spPr bwMode="auto">
              <a:xfrm>
                <a:off x="4435348" y="4988052"/>
                <a:ext cx="269875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dirty="0">
                    <a:latin typeface="Times New Roman" pitchFamily="18" charset="0"/>
                    <a:cs typeface="Times New Roman" pitchFamily="18" charset="0"/>
                  </a:rPr>
                  <a:t>+</a:t>
                </a:r>
              </a:p>
            </p:txBody>
          </p:sp>
          <p:sp>
            <p:nvSpPr>
              <p:cNvPr id="125" name="Text Box 21"/>
              <p:cNvSpPr txBox="1">
                <a:spLocks noChangeArrowheads="1"/>
              </p:cNvSpPr>
              <p:nvPr/>
            </p:nvSpPr>
            <p:spPr bwMode="auto">
              <a:xfrm>
                <a:off x="4709668" y="4668012"/>
                <a:ext cx="235962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dirty="0">
                    <a:latin typeface="Times New Roman" pitchFamily="18" charset="0"/>
                    <a:cs typeface="Times New Roman" pitchFamily="18" charset="0"/>
                  </a:rPr>
                  <a:t>-</a:t>
                </a:r>
              </a:p>
            </p:txBody>
          </p:sp>
          <p:sp>
            <p:nvSpPr>
              <p:cNvPr id="152" name="Oval 11"/>
              <p:cNvSpPr>
                <a:spLocks noChangeArrowheads="1"/>
              </p:cNvSpPr>
              <p:nvPr/>
            </p:nvSpPr>
            <p:spPr bwMode="auto">
              <a:xfrm>
                <a:off x="3230880" y="5006531"/>
                <a:ext cx="74613" cy="69850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3" name="Line 12"/>
              <p:cNvSpPr>
                <a:spLocks noChangeShapeType="1"/>
              </p:cNvSpPr>
              <p:nvPr/>
            </p:nvSpPr>
            <p:spPr bwMode="auto">
              <a:xfrm>
                <a:off x="2916555" y="5043043"/>
                <a:ext cx="3048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4" name="Line 13"/>
              <p:cNvSpPr>
                <a:spLocks noChangeShapeType="1"/>
              </p:cNvSpPr>
              <p:nvPr/>
            </p:nvSpPr>
            <p:spPr bwMode="auto">
              <a:xfrm>
                <a:off x="3316605" y="5043043"/>
                <a:ext cx="266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6" name="Text Box 19"/>
              <p:cNvSpPr txBox="1">
                <a:spLocks noChangeArrowheads="1"/>
              </p:cNvSpPr>
              <p:nvPr/>
            </p:nvSpPr>
            <p:spPr bwMode="auto">
              <a:xfrm>
                <a:off x="3024505" y="4795393"/>
                <a:ext cx="269875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>
                    <a:latin typeface="Times New Roman" pitchFamily="18" charset="0"/>
                    <a:cs typeface="Times New Roman" pitchFamily="18" charset="0"/>
                  </a:rPr>
                  <a:t>+</a:t>
                </a:r>
              </a:p>
            </p:txBody>
          </p:sp>
          <p:sp>
            <p:nvSpPr>
              <p:cNvPr id="157" name="Line 36"/>
              <p:cNvSpPr>
                <a:spLocks noChangeShapeType="1"/>
              </p:cNvSpPr>
              <p:nvPr/>
            </p:nvSpPr>
            <p:spPr bwMode="auto">
              <a:xfrm flipH="1" flipV="1">
                <a:off x="3267391" y="5073204"/>
                <a:ext cx="2282" cy="67643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8" name="Text Box 39"/>
              <p:cNvSpPr txBox="1">
                <a:spLocks noChangeArrowheads="1"/>
              </p:cNvSpPr>
              <p:nvPr/>
            </p:nvSpPr>
            <p:spPr bwMode="auto">
              <a:xfrm>
                <a:off x="3045143" y="5117338"/>
                <a:ext cx="234950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TW" sz="1200" dirty="0">
                    <a:latin typeface="Times New Roman" pitchFamily="18" charset="0"/>
                    <a:cs typeface="Times New Roman" pitchFamily="18" charset="0"/>
                  </a:rPr>
                  <a:t>-</a:t>
                </a:r>
              </a:p>
            </p:txBody>
          </p:sp>
          <p:sp>
            <p:nvSpPr>
              <p:cNvPr id="160" name="Text Box 9"/>
              <p:cNvSpPr txBox="1">
                <a:spLocks noChangeArrowheads="1"/>
              </p:cNvSpPr>
              <p:nvPr/>
            </p:nvSpPr>
            <p:spPr bwMode="auto">
              <a:xfrm>
                <a:off x="3683739" y="4392509"/>
                <a:ext cx="328936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i="1" dirty="0" smtClean="0"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altLang="zh-TW" sz="1200" i="1" baseline="-25000" dirty="0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endParaRPr lang="en-US" altLang="zh-TW" sz="1200" i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61" name="Rectangle 17"/>
              <p:cNvSpPr>
                <a:spLocks noChangeArrowheads="1"/>
              </p:cNvSpPr>
              <p:nvPr/>
            </p:nvSpPr>
            <p:spPr bwMode="auto">
              <a:xfrm>
                <a:off x="3578829" y="4807203"/>
                <a:ext cx="577850" cy="409575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zh-TW" sz="1400">
                  <a:ea typeface="標楷體" pitchFamily="65" charset="-120"/>
                </a:endParaRPr>
              </a:p>
            </p:txBody>
          </p:sp>
          <p:graphicFrame>
            <p:nvGraphicFramePr>
              <p:cNvPr id="162" name="Object 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25543782"/>
                  </p:ext>
                </p:extLst>
              </p:nvPr>
            </p:nvGraphicFramePr>
            <p:xfrm>
              <a:off x="3640138" y="4860204"/>
              <a:ext cx="479425" cy="3127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8939" name="方程式" r:id="rId39" imgW="507960" imgH="355320" progId="Equation.3">
                      <p:embed/>
                    </p:oleObj>
                  </mc:Choice>
                  <mc:Fallback>
                    <p:oleObj name="方程式" r:id="rId39" imgW="507960" imgH="35532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0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640138" y="4860204"/>
                            <a:ext cx="479425" cy="312737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63" name="Rectangle 17"/>
              <p:cNvSpPr>
                <a:spLocks noChangeArrowheads="1"/>
              </p:cNvSpPr>
              <p:nvPr/>
            </p:nvSpPr>
            <p:spPr bwMode="auto">
              <a:xfrm>
                <a:off x="3564975" y="5541493"/>
                <a:ext cx="577850" cy="409575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zh-TW" sz="1400">
                  <a:ea typeface="標楷體" pitchFamily="65" charset="-120"/>
                </a:endParaRPr>
              </a:p>
            </p:txBody>
          </p:sp>
          <p:graphicFrame>
            <p:nvGraphicFramePr>
              <p:cNvPr id="164" name="物件 16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46918375"/>
                  </p:ext>
                </p:extLst>
              </p:nvPr>
            </p:nvGraphicFramePr>
            <p:xfrm>
              <a:off x="3704358" y="5578619"/>
              <a:ext cx="312738" cy="3333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8940" name="方程式" r:id="rId41" imgW="330120" imgH="380880" progId="Equation.3">
                      <p:embed/>
                    </p:oleObj>
                  </mc:Choice>
                  <mc:Fallback>
                    <p:oleObj name="方程式" r:id="rId41" imgW="330120" imgH="3808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4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704358" y="5578619"/>
                            <a:ext cx="312738" cy="33337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65" name="文字方塊 164"/>
              <p:cNvSpPr txBox="1"/>
              <p:nvPr/>
            </p:nvSpPr>
            <p:spPr>
              <a:xfrm>
                <a:off x="3657600" y="5992091"/>
                <a:ext cx="44916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LPF</a:t>
                </a:r>
                <a:endParaRPr lang="zh-TW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6" name="圓角矩形 165"/>
              <p:cNvSpPr/>
              <p:nvPr/>
            </p:nvSpPr>
            <p:spPr>
              <a:xfrm>
                <a:off x="3456709" y="4689764"/>
                <a:ext cx="810491" cy="1586345"/>
              </a:xfrm>
              <a:prstGeom prst="round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167" name="直線接點 166"/>
              <p:cNvCxnSpPr>
                <a:endCxn id="163" idx="1"/>
              </p:cNvCxnSpPr>
              <p:nvPr/>
            </p:nvCxnSpPr>
            <p:spPr>
              <a:xfrm flipV="1">
                <a:off x="3262745" y="5746281"/>
                <a:ext cx="30223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71" name="圓角矩形 170"/>
            <p:cNvSpPr/>
            <p:nvPr/>
          </p:nvSpPr>
          <p:spPr>
            <a:xfrm>
              <a:off x="4163292" y="4662056"/>
              <a:ext cx="3622964" cy="1336964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2" name="文字方塊 171"/>
            <p:cNvSpPr txBox="1"/>
            <p:nvPr/>
          </p:nvSpPr>
          <p:spPr>
            <a:xfrm>
              <a:off x="7287492" y="5701147"/>
              <a:ext cx="34496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597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EE55-359F-461D-8D54-06CB3BC5D359}" type="slidenum">
              <a:rPr lang="zh-TW" altLang="en-US" smtClean="0"/>
              <a:pPr/>
              <a:t>64</a:t>
            </a:fld>
            <a:endParaRPr lang="zh-TW" altLang="en-US"/>
          </a:p>
        </p:txBody>
      </p:sp>
      <p:sp>
        <p:nvSpPr>
          <p:cNvPr id="193" name="矩形 192"/>
          <p:cNvSpPr/>
          <p:nvPr/>
        </p:nvSpPr>
        <p:spPr>
          <a:xfrm>
            <a:off x="803012" y="2444234"/>
            <a:ext cx="534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i="1" u="sng" dirty="0" smtClean="0">
                <a:solidFill>
                  <a:srgbClr val="0033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d</a:t>
            </a:r>
            <a:r>
              <a:rPr lang="zh-TW" altLang="zh-TW" b="1" u="sng" dirty="0" smtClean="0">
                <a:solidFill>
                  <a:srgbClr val="0033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軸</a:t>
            </a:r>
            <a:endParaRPr lang="zh-TW" altLang="en-US" b="1" u="sng" dirty="0">
              <a:solidFill>
                <a:srgbClr val="0033CC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938648" y="4591550"/>
            <a:ext cx="534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i="1" u="sng" dirty="0" smtClean="0">
                <a:solidFill>
                  <a:srgbClr val="0033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q</a:t>
            </a:r>
            <a:r>
              <a:rPr lang="zh-TW" altLang="zh-TW" b="1" u="sng" dirty="0" smtClean="0">
                <a:solidFill>
                  <a:srgbClr val="0033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軸</a:t>
            </a:r>
            <a:endParaRPr lang="zh-TW" altLang="en-US" b="1" u="sng" dirty="0">
              <a:solidFill>
                <a:srgbClr val="0033CC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grpSp>
        <p:nvGrpSpPr>
          <p:cNvPr id="197" name="群組 196"/>
          <p:cNvGrpSpPr/>
          <p:nvPr/>
        </p:nvGrpSpPr>
        <p:grpSpPr>
          <a:xfrm>
            <a:off x="561975" y="895350"/>
            <a:ext cx="657225" cy="523875"/>
            <a:chOff x="2266950" y="6200775"/>
            <a:chExt cx="657225" cy="523875"/>
          </a:xfrm>
        </p:grpSpPr>
        <p:sp>
          <p:nvSpPr>
            <p:cNvPr id="198" name="橢圓 197"/>
            <p:cNvSpPr/>
            <p:nvPr/>
          </p:nvSpPr>
          <p:spPr>
            <a:xfrm>
              <a:off x="2266950" y="6200775"/>
              <a:ext cx="657225" cy="523875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9" name="文字方塊 198"/>
            <p:cNvSpPr txBox="1"/>
            <p:nvPr/>
          </p:nvSpPr>
          <p:spPr>
            <a:xfrm>
              <a:off x="2419350" y="62865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2</a:t>
              </a:r>
              <a:endParaRPr lang="zh-TW" altLang="en-US" dirty="0"/>
            </a:p>
          </p:txBody>
        </p:sp>
      </p:grpSp>
      <p:sp>
        <p:nvSpPr>
          <p:cNvPr id="166" name="Rectangle 68"/>
          <p:cNvSpPr>
            <a:spLocks noChangeArrowheads="1"/>
          </p:cNvSpPr>
          <p:nvPr/>
        </p:nvSpPr>
        <p:spPr bwMode="auto">
          <a:xfrm>
            <a:off x="8196386" y="831175"/>
            <a:ext cx="257175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TW" altLang="zh-TW" sz="140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7" name="群組 166"/>
          <p:cNvGrpSpPr/>
          <p:nvPr/>
        </p:nvGrpSpPr>
        <p:grpSpPr>
          <a:xfrm>
            <a:off x="1982788" y="944563"/>
            <a:ext cx="6433848" cy="2609128"/>
            <a:chOff x="1982788" y="944563"/>
            <a:chExt cx="6433848" cy="2609128"/>
          </a:xfrm>
        </p:grpSpPr>
        <p:sp>
          <p:nvSpPr>
            <p:cNvPr id="168" name="Oval 63"/>
            <p:cNvSpPr>
              <a:spLocks noChangeArrowheads="1"/>
            </p:cNvSpPr>
            <p:nvPr/>
          </p:nvSpPr>
          <p:spPr bwMode="auto">
            <a:xfrm>
              <a:off x="6464046" y="2268919"/>
              <a:ext cx="74612" cy="6826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9" name="Line 64"/>
            <p:cNvSpPr>
              <a:spLocks noChangeShapeType="1"/>
            </p:cNvSpPr>
            <p:nvPr/>
          </p:nvSpPr>
          <p:spPr bwMode="auto">
            <a:xfrm>
              <a:off x="6071934" y="2297494"/>
              <a:ext cx="3905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0" name="Line 65"/>
            <p:cNvSpPr>
              <a:spLocks noChangeShapeType="1"/>
            </p:cNvSpPr>
            <p:nvPr/>
          </p:nvSpPr>
          <p:spPr bwMode="auto">
            <a:xfrm>
              <a:off x="6500559" y="1364044"/>
              <a:ext cx="0" cy="9048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3" name="Text Box 66"/>
            <p:cNvSpPr txBox="1">
              <a:spLocks noChangeArrowheads="1"/>
            </p:cNvSpPr>
            <p:nvPr/>
          </p:nvSpPr>
          <p:spPr bwMode="auto">
            <a:xfrm>
              <a:off x="6341809" y="1090041"/>
              <a:ext cx="34496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 dirty="0" err="1" smtClean="0">
                  <a:latin typeface="Times New Roman" pitchFamily="18" charset="0"/>
                  <a:cs typeface="Times New Roman" pitchFamily="18" charset="0"/>
                </a:rPr>
                <a:t>Ld</a:t>
              </a:r>
              <a:endParaRPr lang="en-US" altLang="zh-TW" sz="12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174" name="Object 10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59371226"/>
                </p:ext>
              </p:extLst>
            </p:nvPr>
          </p:nvGraphicFramePr>
          <p:xfrm>
            <a:off x="1982788" y="2195513"/>
            <a:ext cx="227012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090" name="方程式" r:id="rId3" imgW="253800" imgH="279360" progId="Equation.3">
                    <p:embed/>
                  </p:oleObj>
                </mc:Choice>
                <mc:Fallback>
                  <p:oleObj name="方程式" r:id="rId3" imgW="253800" imgH="27936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82788" y="2195513"/>
                          <a:ext cx="227012" cy="228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5" name="Rectangle 71"/>
            <p:cNvSpPr>
              <a:spLocks noChangeArrowheads="1"/>
            </p:cNvSpPr>
            <p:nvPr/>
          </p:nvSpPr>
          <p:spPr bwMode="auto">
            <a:xfrm>
              <a:off x="7515606" y="2100009"/>
              <a:ext cx="333375" cy="4048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176" name="Object 10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13642481"/>
                </p:ext>
              </p:extLst>
            </p:nvPr>
          </p:nvGraphicFramePr>
          <p:xfrm>
            <a:off x="7574344" y="2128584"/>
            <a:ext cx="250825" cy="360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091" name="Equation" r:id="rId5" imgW="279360" imgH="457200" progId="Equation.3">
                    <p:embed/>
                  </p:oleObj>
                </mc:Choice>
                <mc:Fallback>
                  <p:oleObj name="Equation" r:id="rId5" imgW="279360" imgH="457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74344" y="2128584"/>
                          <a:ext cx="250825" cy="3603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7" name="Line 73"/>
            <p:cNvSpPr>
              <a:spLocks noChangeShapeType="1"/>
            </p:cNvSpPr>
            <p:nvPr/>
          </p:nvSpPr>
          <p:spPr bwMode="auto">
            <a:xfrm>
              <a:off x="6559296" y="2305431"/>
              <a:ext cx="4381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8" name="Line 74"/>
            <p:cNvSpPr>
              <a:spLocks noChangeShapeType="1"/>
            </p:cNvSpPr>
            <p:nvPr/>
          </p:nvSpPr>
          <p:spPr bwMode="auto">
            <a:xfrm flipV="1">
              <a:off x="7848981" y="2320671"/>
              <a:ext cx="4191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9" name="Line 75"/>
            <p:cNvSpPr>
              <a:spLocks noChangeShapeType="1"/>
            </p:cNvSpPr>
            <p:nvPr/>
          </p:nvSpPr>
          <p:spPr bwMode="auto">
            <a:xfrm flipH="1">
              <a:off x="7999476" y="2331784"/>
              <a:ext cx="318" cy="6829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0" name="Line 76"/>
            <p:cNvSpPr>
              <a:spLocks noChangeShapeType="1"/>
            </p:cNvSpPr>
            <p:nvPr/>
          </p:nvSpPr>
          <p:spPr bwMode="auto">
            <a:xfrm flipV="1">
              <a:off x="5767134" y="3022346"/>
              <a:ext cx="222472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1" name="Text Box 78"/>
            <p:cNvSpPr txBox="1">
              <a:spLocks noChangeArrowheads="1"/>
            </p:cNvSpPr>
            <p:nvPr/>
          </p:nvSpPr>
          <p:spPr bwMode="auto">
            <a:xfrm>
              <a:off x="7924864" y="2023491"/>
              <a:ext cx="3647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Times New Roman" pitchFamily="18" charset="0"/>
                  <a:cs typeface="Times New Roman" pitchFamily="18" charset="0"/>
                </a:rPr>
                <a:t>od</a:t>
              </a:r>
              <a:endParaRPr lang="en-US" altLang="zh-TW" sz="12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2" name="Text Box 79"/>
            <p:cNvSpPr txBox="1">
              <a:spLocks noChangeArrowheads="1"/>
            </p:cNvSpPr>
            <p:nvPr/>
          </p:nvSpPr>
          <p:spPr bwMode="auto">
            <a:xfrm>
              <a:off x="5636959" y="2153031"/>
              <a:ext cx="420687" cy="2841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1/</a:t>
              </a:r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s</a:t>
              </a:r>
            </a:p>
          </p:txBody>
        </p:sp>
        <p:sp>
          <p:nvSpPr>
            <p:cNvPr id="183" name="Text Box 80"/>
            <p:cNvSpPr txBox="1">
              <a:spLocks noChangeArrowheads="1"/>
            </p:cNvSpPr>
            <p:nvPr/>
          </p:nvSpPr>
          <p:spPr bwMode="auto">
            <a:xfrm>
              <a:off x="5008309" y="2143506"/>
              <a:ext cx="269875" cy="2841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84" name="Line 81"/>
            <p:cNvSpPr>
              <a:spLocks noChangeShapeType="1"/>
            </p:cNvSpPr>
            <p:nvPr/>
          </p:nvSpPr>
          <p:spPr bwMode="auto">
            <a:xfrm>
              <a:off x="5281359" y="2297494"/>
              <a:ext cx="352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5" name="Text Box 82"/>
            <p:cNvSpPr txBox="1">
              <a:spLocks noChangeArrowheads="1"/>
            </p:cNvSpPr>
            <p:nvPr/>
          </p:nvSpPr>
          <p:spPr bwMode="auto">
            <a:xfrm>
              <a:off x="5246434" y="2029206"/>
              <a:ext cx="33054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 dirty="0" err="1" smtClean="0">
                  <a:latin typeface="Times New Roman" pitchFamily="18" charset="0"/>
                  <a:cs typeface="Times New Roman" pitchFamily="18" charset="0"/>
                </a:rPr>
                <a:t>od</a:t>
              </a:r>
              <a:endParaRPr lang="en-US" altLang="zh-TW" sz="12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6" name="Line 83"/>
            <p:cNvSpPr>
              <a:spLocks noChangeShapeType="1"/>
            </p:cNvSpPr>
            <p:nvPr/>
          </p:nvSpPr>
          <p:spPr bwMode="auto">
            <a:xfrm>
              <a:off x="4624134" y="2307019"/>
              <a:ext cx="381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7" name="Text Box 84"/>
            <p:cNvSpPr txBox="1">
              <a:spLocks noChangeArrowheads="1"/>
            </p:cNvSpPr>
            <p:nvPr/>
          </p:nvSpPr>
          <p:spPr bwMode="auto">
            <a:xfrm>
              <a:off x="4665409" y="1829181"/>
              <a:ext cx="960437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Current loop</a:t>
              </a:r>
            </a:p>
          </p:txBody>
        </p:sp>
        <p:sp>
          <p:nvSpPr>
            <p:cNvPr id="188" name="Oval 85"/>
            <p:cNvSpPr>
              <a:spLocks noChangeArrowheads="1"/>
            </p:cNvSpPr>
            <p:nvPr/>
          </p:nvSpPr>
          <p:spPr bwMode="auto">
            <a:xfrm>
              <a:off x="4547934" y="2268919"/>
              <a:ext cx="79375" cy="6985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189" name="Object 10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22231833"/>
                </p:ext>
              </p:extLst>
            </p:nvPr>
          </p:nvGraphicFramePr>
          <p:xfrm>
            <a:off x="4727956" y="2092389"/>
            <a:ext cx="149225" cy="182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092" name="Equation" r:id="rId7" imgW="215640" imgH="266400" progId="Equation.3">
                    <p:embed/>
                  </p:oleObj>
                </mc:Choice>
                <mc:Fallback>
                  <p:oleObj name="Equation" r:id="rId7" imgW="215640" imgH="2664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27956" y="2092389"/>
                          <a:ext cx="149225" cy="1825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0" name="Oval 87"/>
            <p:cNvSpPr>
              <a:spLocks noChangeArrowheads="1"/>
            </p:cNvSpPr>
            <p:nvPr/>
          </p:nvSpPr>
          <p:spPr bwMode="auto">
            <a:xfrm>
              <a:off x="2572449" y="2284159"/>
              <a:ext cx="79375" cy="6985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1" name="Text Box 88"/>
            <p:cNvSpPr txBox="1">
              <a:spLocks noChangeArrowheads="1"/>
            </p:cNvSpPr>
            <p:nvPr/>
          </p:nvSpPr>
          <p:spPr bwMode="auto">
            <a:xfrm>
              <a:off x="5455984" y="2886456"/>
              <a:ext cx="306387" cy="2841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en-US" altLang="zh-TW" sz="1200" i="1" baseline="-25000">
                  <a:latin typeface="Times New Roman" pitchFamily="18" charset="0"/>
                  <a:cs typeface="Times New Roman" pitchFamily="18" charset="0"/>
                </a:rPr>
                <a:t>v</a:t>
              </a:r>
            </a:p>
          </p:txBody>
        </p:sp>
        <p:sp>
          <p:nvSpPr>
            <p:cNvPr id="192" name="Line 89"/>
            <p:cNvSpPr>
              <a:spLocks noChangeShapeType="1"/>
            </p:cNvSpPr>
            <p:nvPr/>
          </p:nvSpPr>
          <p:spPr bwMode="auto">
            <a:xfrm flipH="1" flipV="1">
              <a:off x="2601024" y="2341308"/>
              <a:ext cx="0" cy="69627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5" name="Line 90"/>
            <p:cNvSpPr>
              <a:spLocks noChangeShapeType="1"/>
            </p:cNvSpPr>
            <p:nvPr/>
          </p:nvSpPr>
          <p:spPr bwMode="auto">
            <a:xfrm>
              <a:off x="3449782" y="3020291"/>
              <a:ext cx="2003027" cy="11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1" name="Line 91"/>
            <p:cNvSpPr>
              <a:spLocks noChangeShapeType="1"/>
            </p:cNvSpPr>
            <p:nvPr/>
          </p:nvSpPr>
          <p:spPr bwMode="auto">
            <a:xfrm>
              <a:off x="2248599" y="2312734"/>
              <a:ext cx="3238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2" name="Line 92"/>
            <p:cNvSpPr>
              <a:spLocks noChangeShapeType="1"/>
            </p:cNvSpPr>
            <p:nvPr/>
          </p:nvSpPr>
          <p:spPr bwMode="auto">
            <a:xfrm>
              <a:off x="3947859" y="2316544"/>
              <a:ext cx="5905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3" name="Text Box 95"/>
            <p:cNvSpPr txBox="1">
              <a:spLocks noChangeArrowheads="1"/>
            </p:cNvSpPr>
            <p:nvPr/>
          </p:nvSpPr>
          <p:spPr bwMode="auto">
            <a:xfrm>
              <a:off x="2318449" y="2015871"/>
              <a:ext cx="2698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204" name="Text Box 96"/>
            <p:cNvSpPr txBox="1">
              <a:spLocks noChangeArrowheads="1"/>
            </p:cNvSpPr>
            <p:nvPr/>
          </p:nvSpPr>
          <p:spPr bwMode="auto">
            <a:xfrm>
              <a:off x="2394649" y="2425446"/>
              <a:ext cx="23495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-</a:t>
              </a:r>
            </a:p>
          </p:txBody>
        </p:sp>
        <p:sp>
          <p:nvSpPr>
            <p:cNvPr id="205" name="Text Box 97"/>
            <p:cNvSpPr txBox="1">
              <a:spLocks noChangeArrowheads="1"/>
            </p:cNvSpPr>
            <p:nvPr/>
          </p:nvSpPr>
          <p:spPr bwMode="auto">
            <a:xfrm>
              <a:off x="4227259" y="2067306"/>
              <a:ext cx="2698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206" name="Text Box 98"/>
            <p:cNvSpPr txBox="1">
              <a:spLocks noChangeArrowheads="1"/>
            </p:cNvSpPr>
            <p:nvPr/>
          </p:nvSpPr>
          <p:spPr bwMode="auto">
            <a:xfrm>
              <a:off x="4370134" y="1962531"/>
              <a:ext cx="2698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207" name="Text Box 99"/>
            <p:cNvSpPr txBox="1">
              <a:spLocks noChangeArrowheads="1"/>
            </p:cNvSpPr>
            <p:nvPr/>
          </p:nvSpPr>
          <p:spPr bwMode="auto">
            <a:xfrm>
              <a:off x="3459198" y="2064708"/>
              <a:ext cx="306387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 dirty="0" err="1">
                  <a:latin typeface="Times New Roman" pitchFamily="18" charset="0"/>
                  <a:cs typeface="Times New Roman" pitchFamily="18" charset="0"/>
                </a:rPr>
                <a:t>fb</a:t>
              </a:r>
              <a:endParaRPr lang="en-US" altLang="zh-TW" sz="12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8" name="Rectangle 100"/>
            <p:cNvSpPr>
              <a:spLocks noChangeArrowheads="1"/>
            </p:cNvSpPr>
            <p:nvPr/>
          </p:nvSpPr>
          <p:spPr bwMode="auto">
            <a:xfrm>
              <a:off x="4681284" y="1840294"/>
              <a:ext cx="885825" cy="6953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9" name="Line 101"/>
            <p:cNvSpPr>
              <a:spLocks noChangeShapeType="1"/>
            </p:cNvSpPr>
            <p:nvPr/>
          </p:nvSpPr>
          <p:spPr bwMode="auto">
            <a:xfrm>
              <a:off x="4587621" y="1568831"/>
              <a:ext cx="0" cy="6953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10" name="Group 102"/>
            <p:cNvGrpSpPr>
              <a:grpSpLocks/>
            </p:cNvGrpSpPr>
            <p:nvPr/>
          </p:nvGrpSpPr>
          <p:grpSpPr bwMode="auto">
            <a:xfrm>
              <a:off x="5005134" y="1440244"/>
              <a:ext cx="323850" cy="228600"/>
              <a:chOff x="2184" y="2136"/>
              <a:chExt cx="204" cy="144"/>
            </a:xfrm>
          </p:grpSpPr>
          <p:sp>
            <p:nvSpPr>
              <p:cNvPr id="249" name="Rectangle 103"/>
              <p:cNvSpPr>
                <a:spLocks noChangeArrowheads="1"/>
              </p:cNvSpPr>
              <p:nvPr/>
            </p:nvSpPr>
            <p:spPr bwMode="auto">
              <a:xfrm>
                <a:off x="2184" y="2136"/>
                <a:ext cx="204" cy="13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aphicFrame>
            <p:nvGraphicFramePr>
              <p:cNvPr id="250" name="Object 1032"/>
              <p:cNvGraphicFramePr>
                <a:graphicFrameLocks noChangeAspect="1"/>
              </p:cNvGraphicFramePr>
              <p:nvPr/>
            </p:nvGraphicFramePr>
            <p:xfrm>
              <a:off x="2240" y="2136"/>
              <a:ext cx="103" cy="14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8093" name="方程式" r:id="rId9" imgW="164880" imgH="228600" progId="Equation.3">
                      <p:embed/>
                    </p:oleObj>
                  </mc:Choice>
                  <mc:Fallback>
                    <p:oleObj name="方程式" r:id="rId9" imgW="164880" imgH="228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40" y="2136"/>
                            <a:ext cx="103" cy="144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11" name="Text Box 105"/>
            <p:cNvSpPr txBox="1">
              <a:spLocks noChangeArrowheads="1"/>
            </p:cNvSpPr>
            <p:nvPr/>
          </p:nvSpPr>
          <p:spPr bwMode="auto">
            <a:xfrm>
              <a:off x="6002719" y="1920621"/>
              <a:ext cx="33855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 dirty="0" err="1" smtClean="0">
                  <a:latin typeface="Times New Roman" pitchFamily="18" charset="0"/>
                  <a:cs typeface="Times New Roman" pitchFamily="18" charset="0"/>
                </a:rPr>
                <a:t>od</a:t>
              </a:r>
              <a:endParaRPr lang="en-US" altLang="zh-TW" sz="12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2" name="Line 106"/>
            <p:cNvSpPr>
              <a:spLocks noChangeShapeType="1"/>
            </p:cNvSpPr>
            <p:nvPr/>
          </p:nvSpPr>
          <p:spPr bwMode="auto">
            <a:xfrm flipH="1">
              <a:off x="5330571" y="1549781"/>
              <a:ext cx="11620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3" name="Line 107"/>
            <p:cNvSpPr>
              <a:spLocks noChangeShapeType="1"/>
            </p:cNvSpPr>
            <p:nvPr/>
          </p:nvSpPr>
          <p:spPr bwMode="auto">
            <a:xfrm>
              <a:off x="4597146" y="1568831"/>
              <a:ext cx="4095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4" name="Text Box 108"/>
            <p:cNvSpPr txBox="1">
              <a:spLocks noChangeArrowheads="1"/>
            </p:cNvSpPr>
            <p:nvPr/>
          </p:nvSpPr>
          <p:spPr bwMode="auto">
            <a:xfrm>
              <a:off x="4280281" y="1673924"/>
              <a:ext cx="33695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i="1" baseline="-25000" dirty="0" err="1" smtClean="0">
                  <a:latin typeface="Times New Roman" pitchFamily="18" charset="0"/>
                  <a:cs typeface="Times New Roman" pitchFamily="18" charset="0"/>
                </a:rPr>
                <a:t>Ld</a:t>
              </a:r>
              <a:endParaRPr lang="en-US" altLang="zh-TW" sz="12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5" name="Oval 63"/>
            <p:cNvSpPr>
              <a:spLocks noChangeArrowheads="1"/>
            </p:cNvSpPr>
            <p:nvPr/>
          </p:nvSpPr>
          <p:spPr bwMode="auto">
            <a:xfrm>
              <a:off x="6989826" y="2268919"/>
              <a:ext cx="74612" cy="6826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6" name="Oval 63"/>
            <p:cNvSpPr>
              <a:spLocks noChangeArrowheads="1"/>
            </p:cNvSpPr>
            <p:nvPr/>
          </p:nvSpPr>
          <p:spPr bwMode="auto">
            <a:xfrm>
              <a:off x="3873246" y="2276539"/>
              <a:ext cx="74612" cy="6826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7" name="Line 92"/>
            <p:cNvSpPr>
              <a:spLocks noChangeShapeType="1"/>
            </p:cNvSpPr>
            <p:nvPr/>
          </p:nvSpPr>
          <p:spPr bwMode="auto">
            <a:xfrm>
              <a:off x="3463635" y="2313709"/>
              <a:ext cx="411833" cy="28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8" name="Line 101"/>
            <p:cNvSpPr>
              <a:spLocks noChangeShapeType="1"/>
            </p:cNvSpPr>
            <p:nvPr/>
          </p:nvSpPr>
          <p:spPr bwMode="auto">
            <a:xfrm>
              <a:off x="3922776" y="1947926"/>
              <a:ext cx="1904" cy="3162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9" name="Line 101"/>
            <p:cNvSpPr>
              <a:spLocks noChangeShapeType="1"/>
            </p:cNvSpPr>
            <p:nvPr/>
          </p:nvSpPr>
          <p:spPr bwMode="auto">
            <a:xfrm>
              <a:off x="7031736" y="1772666"/>
              <a:ext cx="1905" cy="4762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0" name="Line 73"/>
            <p:cNvSpPr>
              <a:spLocks noChangeShapeType="1"/>
            </p:cNvSpPr>
            <p:nvPr/>
          </p:nvSpPr>
          <p:spPr bwMode="auto">
            <a:xfrm>
              <a:off x="7069836" y="2313051"/>
              <a:ext cx="4381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221" name="Object 10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8746432"/>
                </p:ext>
              </p:extLst>
            </p:nvPr>
          </p:nvGraphicFramePr>
          <p:xfrm>
            <a:off x="2335594" y="2773426"/>
            <a:ext cx="227012" cy="187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094" name="方程式" r:id="rId11" imgW="253800" imgH="228600" progId="Equation.3">
                    <p:embed/>
                  </p:oleObj>
                </mc:Choice>
                <mc:Fallback>
                  <p:oleObj name="方程式" r:id="rId11" imgW="25380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35594" y="2773426"/>
                          <a:ext cx="227012" cy="1873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2" name="文字方塊 221"/>
            <p:cNvSpPr txBox="1"/>
            <p:nvPr/>
          </p:nvSpPr>
          <p:spPr>
            <a:xfrm>
              <a:off x="6696456" y="2008886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itchFamily="18" charset="0"/>
                  <a:cs typeface="Times New Roman" pitchFamily="18" charset="0"/>
                </a:rPr>
                <a:t>+</a:t>
              </a:r>
              <a:endParaRPr lang="zh-TW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3" name="文字方塊 222"/>
            <p:cNvSpPr txBox="1"/>
            <p:nvPr/>
          </p:nvSpPr>
          <p:spPr>
            <a:xfrm>
              <a:off x="3587496" y="2031746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itchFamily="18" charset="0"/>
                  <a:cs typeface="Times New Roman" pitchFamily="18" charset="0"/>
                </a:rPr>
                <a:t>+</a:t>
              </a:r>
              <a:endParaRPr lang="zh-TW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4" name="文字方塊 223"/>
            <p:cNvSpPr txBox="1"/>
            <p:nvPr/>
          </p:nvSpPr>
          <p:spPr>
            <a:xfrm>
              <a:off x="6292596" y="1879346"/>
              <a:ext cx="2359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itchFamily="18" charset="0"/>
                  <a:cs typeface="Times New Roman" pitchFamily="18" charset="0"/>
                </a:rPr>
                <a:t>-</a:t>
              </a:r>
              <a:endParaRPr lang="zh-TW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5" name="文字方塊 224"/>
            <p:cNvSpPr txBox="1"/>
            <p:nvPr/>
          </p:nvSpPr>
          <p:spPr>
            <a:xfrm>
              <a:off x="6810756" y="1810766"/>
              <a:ext cx="2359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itchFamily="18" charset="0"/>
                  <a:cs typeface="Times New Roman" pitchFamily="18" charset="0"/>
                </a:rPr>
                <a:t>-</a:t>
              </a:r>
              <a:endParaRPr lang="zh-TW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6" name="文字方塊 225"/>
            <p:cNvSpPr txBox="1"/>
            <p:nvPr/>
          </p:nvSpPr>
          <p:spPr>
            <a:xfrm>
              <a:off x="3686556" y="1886966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itchFamily="18" charset="0"/>
                  <a:cs typeface="Times New Roman" pitchFamily="18" charset="0"/>
                </a:rPr>
                <a:t>+</a:t>
              </a:r>
              <a:endParaRPr lang="zh-TW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7" name="Text Box 98"/>
            <p:cNvSpPr txBox="1">
              <a:spLocks noChangeArrowheads="1"/>
            </p:cNvSpPr>
            <p:nvPr/>
          </p:nvSpPr>
          <p:spPr bwMode="auto">
            <a:xfrm>
              <a:off x="6191314" y="2038731"/>
              <a:ext cx="2698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grpSp>
          <p:nvGrpSpPr>
            <p:cNvPr id="228" name="群組 66"/>
            <p:cNvGrpSpPr/>
            <p:nvPr/>
          </p:nvGrpSpPr>
          <p:grpSpPr>
            <a:xfrm>
              <a:off x="3751326" y="1543749"/>
              <a:ext cx="333375" cy="404813"/>
              <a:chOff x="1809750" y="533083"/>
              <a:chExt cx="333375" cy="404813"/>
            </a:xfrm>
          </p:grpSpPr>
          <p:sp>
            <p:nvSpPr>
              <p:cNvPr id="247" name="Rectangle 71"/>
              <p:cNvSpPr>
                <a:spLocks noChangeArrowheads="1"/>
              </p:cNvSpPr>
              <p:nvPr/>
            </p:nvSpPr>
            <p:spPr bwMode="auto">
              <a:xfrm>
                <a:off x="1809750" y="533083"/>
                <a:ext cx="333375" cy="40481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aphicFrame>
            <p:nvGraphicFramePr>
              <p:cNvPr id="248" name="Object 1030"/>
              <p:cNvGraphicFramePr>
                <a:graphicFrameLocks noChangeAspect="1"/>
              </p:cNvGraphicFramePr>
              <p:nvPr/>
            </p:nvGraphicFramePr>
            <p:xfrm>
              <a:off x="1897063" y="571500"/>
              <a:ext cx="193675" cy="3413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8095" name="Equation" r:id="rId13" imgW="215640" imgH="431640" progId="Equation.3">
                      <p:embed/>
                    </p:oleObj>
                  </mc:Choice>
                  <mc:Fallback>
                    <p:oleObj name="Equation" r:id="rId13" imgW="215640" imgH="43164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97063" y="571500"/>
                            <a:ext cx="193675" cy="341313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229" name="物件 2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37079907"/>
                </p:ext>
              </p:extLst>
            </p:nvPr>
          </p:nvGraphicFramePr>
          <p:xfrm>
            <a:off x="6789738" y="1493838"/>
            <a:ext cx="469900" cy="254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096" name="方程式" r:id="rId15" imgW="469800" imgH="253800" progId="Equation.3">
                    <p:embed/>
                  </p:oleObj>
                </mc:Choice>
                <mc:Fallback>
                  <p:oleObj name="方程式" r:id="rId15" imgW="469800" imgH="253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789738" y="1493838"/>
                          <a:ext cx="469900" cy="254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0" name="Line 101"/>
            <p:cNvSpPr>
              <a:spLocks noChangeShapeType="1"/>
            </p:cNvSpPr>
            <p:nvPr/>
          </p:nvSpPr>
          <p:spPr bwMode="auto">
            <a:xfrm>
              <a:off x="3930396" y="1216406"/>
              <a:ext cx="1904" cy="3162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23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12528105"/>
                </p:ext>
              </p:extLst>
            </p:nvPr>
          </p:nvGraphicFramePr>
          <p:xfrm>
            <a:off x="3663950" y="944563"/>
            <a:ext cx="4445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097" name="方程式" r:id="rId17" imgW="444240" imgH="304560" progId="Equation.3">
                    <p:embed/>
                  </p:oleObj>
                </mc:Choice>
                <mc:Fallback>
                  <p:oleObj name="方程式" r:id="rId17" imgW="444240" imgH="30456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63950" y="944563"/>
                          <a:ext cx="444500" cy="304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2" name="文字方塊 231"/>
            <p:cNvSpPr txBox="1"/>
            <p:nvPr/>
          </p:nvSpPr>
          <p:spPr>
            <a:xfrm>
              <a:off x="3457956" y="1871726"/>
              <a:ext cx="3465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Times New Roman" pitchFamily="18" charset="0"/>
                  <a:cs typeface="Times New Roman" pitchFamily="18" charset="0"/>
                </a:rPr>
                <a:t>fb</a:t>
              </a:r>
              <a:endParaRPr lang="zh-TW" altLang="en-US" sz="12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3" name="Rectangle 100"/>
            <p:cNvSpPr>
              <a:spLocks noChangeArrowheads="1"/>
            </p:cNvSpPr>
            <p:nvPr/>
          </p:nvSpPr>
          <p:spPr bwMode="auto">
            <a:xfrm>
              <a:off x="6266244" y="1878394"/>
              <a:ext cx="2022792" cy="9153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TW" altLang="zh-TW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4" name="文字方塊 233"/>
            <p:cNvSpPr txBox="1"/>
            <p:nvPr/>
          </p:nvSpPr>
          <p:spPr>
            <a:xfrm>
              <a:off x="6399276" y="2466086"/>
              <a:ext cx="104547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itchFamily="18" charset="0"/>
                  <a:cs typeface="Times New Roman" pitchFamily="18" charset="0"/>
                </a:rPr>
                <a:t>Power Circuit</a:t>
              </a:r>
              <a:endParaRPr lang="zh-TW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35" name="群組 234"/>
            <p:cNvGrpSpPr/>
            <p:nvPr/>
          </p:nvGrpSpPr>
          <p:grpSpPr>
            <a:xfrm>
              <a:off x="2658174" y="1666921"/>
              <a:ext cx="847026" cy="1886770"/>
              <a:chOff x="2658174" y="1666921"/>
              <a:chExt cx="847026" cy="1886770"/>
            </a:xfrm>
          </p:grpSpPr>
          <p:sp>
            <p:nvSpPr>
              <p:cNvPr id="239" name="Text Box 69"/>
              <p:cNvSpPr txBox="1">
                <a:spLocks noChangeArrowheads="1"/>
              </p:cNvSpPr>
              <p:nvPr/>
            </p:nvSpPr>
            <p:spPr bwMode="auto">
              <a:xfrm>
                <a:off x="2959801" y="1666921"/>
                <a:ext cx="339725" cy="2762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b="1" i="1" dirty="0" err="1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altLang="zh-TW" sz="1200" b="1" i="1" baseline="-25000" dirty="0" err="1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v</a:t>
                </a:r>
                <a:endParaRPr lang="en-US" altLang="zh-TW" sz="1200" b="1" i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0" name="Line 93"/>
              <p:cNvSpPr>
                <a:spLocks noChangeShapeType="1"/>
              </p:cNvSpPr>
              <p:nvPr/>
            </p:nvSpPr>
            <p:spPr bwMode="auto">
              <a:xfrm flipV="1">
                <a:off x="2658174" y="2306782"/>
                <a:ext cx="230499" cy="595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1" name="Rectangle 17"/>
              <p:cNvSpPr>
                <a:spLocks noChangeArrowheads="1"/>
              </p:cNvSpPr>
              <p:nvPr/>
            </p:nvSpPr>
            <p:spPr bwMode="auto">
              <a:xfrm>
                <a:off x="2879175" y="2084785"/>
                <a:ext cx="577850" cy="409575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zh-TW" sz="1400">
                  <a:ea typeface="標楷體" pitchFamily="65" charset="-120"/>
                </a:endParaRPr>
              </a:p>
            </p:txBody>
          </p:sp>
          <p:graphicFrame>
            <p:nvGraphicFramePr>
              <p:cNvPr id="242" name="Object 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21057677"/>
                  </p:ext>
                </p:extLst>
              </p:nvPr>
            </p:nvGraphicFramePr>
            <p:xfrm>
              <a:off x="2935288" y="2136775"/>
              <a:ext cx="492125" cy="3127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8098" name="方程式" r:id="rId19" imgW="520560" imgH="355320" progId="Equation.3">
                      <p:embed/>
                    </p:oleObj>
                  </mc:Choice>
                  <mc:Fallback>
                    <p:oleObj name="方程式" r:id="rId19" imgW="520560" imgH="35532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0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35288" y="2136775"/>
                            <a:ext cx="492125" cy="312738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43" name="Rectangle 17"/>
              <p:cNvSpPr>
                <a:spLocks noChangeArrowheads="1"/>
              </p:cNvSpPr>
              <p:nvPr/>
            </p:nvSpPr>
            <p:spPr bwMode="auto">
              <a:xfrm>
                <a:off x="2865321" y="2819075"/>
                <a:ext cx="577850" cy="409575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zh-TW" sz="1400">
                  <a:ea typeface="標楷體" pitchFamily="65" charset="-120"/>
                </a:endParaRPr>
              </a:p>
            </p:txBody>
          </p:sp>
          <p:graphicFrame>
            <p:nvGraphicFramePr>
              <p:cNvPr id="244" name="物件 24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54930697"/>
                  </p:ext>
                </p:extLst>
              </p:nvPr>
            </p:nvGraphicFramePr>
            <p:xfrm>
              <a:off x="3004704" y="2856201"/>
              <a:ext cx="312738" cy="3333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8099" name="方程式" r:id="rId21" imgW="330120" imgH="380880" progId="Equation.3">
                      <p:embed/>
                    </p:oleObj>
                  </mc:Choice>
                  <mc:Fallback>
                    <p:oleObj name="方程式" r:id="rId21" imgW="330120" imgH="3808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2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04704" y="2856201"/>
                            <a:ext cx="312738" cy="33337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45" name="文字方塊 244"/>
              <p:cNvSpPr txBox="1"/>
              <p:nvPr/>
            </p:nvSpPr>
            <p:spPr>
              <a:xfrm>
                <a:off x="2957946" y="3269673"/>
                <a:ext cx="44916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LPF</a:t>
                </a:r>
                <a:endParaRPr lang="zh-TW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6" name="圓角矩形 245"/>
              <p:cNvSpPr/>
              <p:nvPr/>
            </p:nvSpPr>
            <p:spPr>
              <a:xfrm>
                <a:off x="2757055" y="1967346"/>
                <a:ext cx="748145" cy="1586345"/>
              </a:xfrm>
              <a:prstGeom prst="round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cxnSp>
          <p:nvCxnSpPr>
            <p:cNvPr id="236" name="直線接點 235"/>
            <p:cNvCxnSpPr>
              <a:stCxn id="192" idx="0"/>
              <a:endCxn id="243" idx="1"/>
            </p:cNvCxnSpPr>
            <p:nvPr/>
          </p:nvCxnSpPr>
          <p:spPr>
            <a:xfrm flipV="1">
              <a:off x="2601024" y="3023863"/>
              <a:ext cx="264297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7" name="圓角矩形 236"/>
            <p:cNvSpPr/>
            <p:nvPr/>
          </p:nvSpPr>
          <p:spPr>
            <a:xfrm>
              <a:off x="4163291" y="1724891"/>
              <a:ext cx="4253345" cy="1551709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8" name="文字方塊 237"/>
            <p:cNvSpPr txBox="1"/>
            <p:nvPr/>
          </p:nvSpPr>
          <p:spPr>
            <a:xfrm>
              <a:off x="8035637" y="2847110"/>
              <a:ext cx="3738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1" name="群組 250"/>
          <p:cNvGrpSpPr/>
          <p:nvPr/>
        </p:nvGrpSpPr>
        <p:grpSpPr>
          <a:xfrm>
            <a:off x="1943100" y="3700463"/>
            <a:ext cx="6570518" cy="2631065"/>
            <a:chOff x="1943100" y="3700463"/>
            <a:chExt cx="6570518" cy="2631065"/>
          </a:xfrm>
        </p:grpSpPr>
        <p:grpSp>
          <p:nvGrpSpPr>
            <p:cNvPr id="252" name="群組 251"/>
            <p:cNvGrpSpPr/>
            <p:nvPr/>
          </p:nvGrpSpPr>
          <p:grpSpPr>
            <a:xfrm>
              <a:off x="1943100" y="3700463"/>
              <a:ext cx="6435471" cy="2631065"/>
              <a:chOff x="1943100" y="3700463"/>
              <a:chExt cx="6435471" cy="2631065"/>
            </a:xfrm>
          </p:grpSpPr>
          <p:sp>
            <p:nvSpPr>
              <p:cNvPr id="255" name="Oval 63"/>
              <p:cNvSpPr>
                <a:spLocks noChangeArrowheads="1"/>
              </p:cNvSpPr>
              <p:nvPr/>
            </p:nvSpPr>
            <p:spPr bwMode="auto">
              <a:xfrm>
                <a:off x="6538341" y="5013008"/>
                <a:ext cx="74612" cy="68263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6" name="Line 64"/>
              <p:cNvSpPr>
                <a:spLocks noChangeShapeType="1"/>
              </p:cNvSpPr>
              <p:nvPr/>
            </p:nvSpPr>
            <p:spPr bwMode="auto">
              <a:xfrm>
                <a:off x="6146229" y="5041583"/>
                <a:ext cx="3905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7" name="Line 65"/>
              <p:cNvSpPr>
                <a:spLocks noChangeShapeType="1"/>
              </p:cNvSpPr>
              <p:nvPr/>
            </p:nvSpPr>
            <p:spPr bwMode="auto">
              <a:xfrm>
                <a:off x="6574854" y="4108133"/>
                <a:ext cx="0" cy="9048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8" name="Text Box 66"/>
              <p:cNvSpPr txBox="1">
                <a:spLocks noChangeArrowheads="1"/>
              </p:cNvSpPr>
              <p:nvPr/>
            </p:nvSpPr>
            <p:spPr bwMode="auto">
              <a:xfrm>
                <a:off x="6416104" y="3834130"/>
                <a:ext cx="344966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i="1" dirty="0" err="1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altLang="zh-TW" sz="1200" i="1" baseline="-25000" dirty="0" err="1" smtClean="0">
                    <a:latin typeface="Times New Roman" pitchFamily="18" charset="0"/>
                    <a:cs typeface="Times New Roman" pitchFamily="18" charset="0"/>
                  </a:rPr>
                  <a:t>Lq</a:t>
                </a:r>
                <a:endParaRPr lang="en-US" altLang="zh-TW" sz="1200" i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aphicFrame>
            <p:nvGraphicFramePr>
              <p:cNvPr id="259" name="Object 102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62872994"/>
                  </p:ext>
                </p:extLst>
              </p:nvPr>
            </p:nvGraphicFramePr>
            <p:xfrm>
              <a:off x="1943100" y="4938713"/>
              <a:ext cx="215900" cy="2492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8100" name="方程式" r:id="rId23" imgW="241200" imgH="304560" progId="Equation.3">
                      <p:embed/>
                    </p:oleObj>
                  </mc:Choice>
                  <mc:Fallback>
                    <p:oleObj name="方程式" r:id="rId23" imgW="241200" imgH="30456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4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943100" y="4938713"/>
                            <a:ext cx="215900" cy="249237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60" name="Rectangle 71"/>
              <p:cNvSpPr>
                <a:spLocks noChangeArrowheads="1"/>
              </p:cNvSpPr>
              <p:nvPr/>
            </p:nvSpPr>
            <p:spPr bwMode="auto">
              <a:xfrm>
                <a:off x="7589901" y="4844098"/>
                <a:ext cx="333375" cy="40481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aphicFrame>
            <p:nvGraphicFramePr>
              <p:cNvPr id="261" name="Object 103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83808992"/>
                  </p:ext>
                </p:extLst>
              </p:nvPr>
            </p:nvGraphicFramePr>
            <p:xfrm>
              <a:off x="7648639" y="4872673"/>
              <a:ext cx="250825" cy="3603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8101" name="Equation" r:id="rId25" imgW="279360" imgH="457200" progId="Equation.3">
                      <p:embed/>
                    </p:oleObj>
                  </mc:Choice>
                  <mc:Fallback>
                    <p:oleObj name="Equation" r:id="rId25" imgW="279360" imgH="457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648639" y="4872673"/>
                            <a:ext cx="250825" cy="360363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62" name="Line 73"/>
              <p:cNvSpPr>
                <a:spLocks noChangeShapeType="1"/>
              </p:cNvSpPr>
              <p:nvPr/>
            </p:nvSpPr>
            <p:spPr bwMode="auto">
              <a:xfrm>
                <a:off x="6633591" y="5049520"/>
                <a:ext cx="43815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63" name="Line 74"/>
              <p:cNvSpPr>
                <a:spLocks noChangeShapeType="1"/>
              </p:cNvSpPr>
              <p:nvPr/>
            </p:nvSpPr>
            <p:spPr bwMode="auto">
              <a:xfrm flipV="1">
                <a:off x="7923276" y="5064760"/>
                <a:ext cx="4191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64" name="Line 75"/>
              <p:cNvSpPr>
                <a:spLocks noChangeShapeType="1"/>
              </p:cNvSpPr>
              <p:nvPr/>
            </p:nvSpPr>
            <p:spPr bwMode="auto">
              <a:xfrm flipH="1">
                <a:off x="8073771" y="5075873"/>
                <a:ext cx="318" cy="68294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65" name="Line 76"/>
              <p:cNvSpPr>
                <a:spLocks noChangeShapeType="1"/>
              </p:cNvSpPr>
              <p:nvPr/>
            </p:nvSpPr>
            <p:spPr bwMode="auto">
              <a:xfrm flipV="1">
                <a:off x="5841429" y="5766435"/>
                <a:ext cx="222472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66" name="Text Box 78"/>
              <p:cNvSpPr txBox="1">
                <a:spLocks noChangeArrowheads="1"/>
              </p:cNvSpPr>
              <p:nvPr/>
            </p:nvSpPr>
            <p:spPr bwMode="auto">
              <a:xfrm>
                <a:off x="7999159" y="4767580"/>
                <a:ext cx="36478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i="1" dirty="0" err="1" smtClean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en-US" altLang="zh-TW" sz="1200" i="1" baseline="-25000" dirty="0" err="1" smtClean="0">
                    <a:latin typeface="Times New Roman" pitchFamily="18" charset="0"/>
                    <a:cs typeface="Times New Roman" pitchFamily="18" charset="0"/>
                  </a:rPr>
                  <a:t>oq</a:t>
                </a:r>
                <a:endParaRPr lang="en-US" altLang="zh-TW" sz="1200" i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67" name="Text Box 79"/>
              <p:cNvSpPr txBox="1">
                <a:spLocks noChangeArrowheads="1"/>
              </p:cNvSpPr>
              <p:nvPr/>
            </p:nvSpPr>
            <p:spPr bwMode="auto">
              <a:xfrm>
                <a:off x="5711254" y="4897120"/>
                <a:ext cx="420687" cy="28416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>
                    <a:latin typeface="Times New Roman" pitchFamily="18" charset="0"/>
                    <a:cs typeface="Times New Roman" pitchFamily="18" charset="0"/>
                  </a:rPr>
                  <a:t>1/</a:t>
                </a:r>
                <a:r>
                  <a:rPr lang="en-US" altLang="zh-TW" sz="1200" i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TW" sz="1200" i="1" baseline="-25000">
                    <a:latin typeface="Times New Roman" pitchFamily="18" charset="0"/>
                    <a:cs typeface="Times New Roman" pitchFamily="18" charset="0"/>
                  </a:rPr>
                  <a:t>s</a:t>
                </a:r>
              </a:p>
            </p:txBody>
          </p:sp>
          <p:sp>
            <p:nvSpPr>
              <p:cNvPr id="268" name="Text Box 80"/>
              <p:cNvSpPr txBox="1">
                <a:spLocks noChangeArrowheads="1"/>
              </p:cNvSpPr>
              <p:nvPr/>
            </p:nvSpPr>
            <p:spPr bwMode="auto">
              <a:xfrm>
                <a:off x="5082604" y="4887595"/>
                <a:ext cx="269875" cy="28416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>
                    <a:latin typeface="Times New Roman" pitchFamily="18" charset="0"/>
                    <a:cs typeface="Times New Roman" pitchFamily="18" charset="0"/>
                  </a:rPr>
                  <a:t>1</a:t>
                </a:r>
              </a:p>
            </p:txBody>
          </p:sp>
          <p:sp>
            <p:nvSpPr>
              <p:cNvPr id="269" name="Line 81"/>
              <p:cNvSpPr>
                <a:spLocks noChangeShapeType="1"/>
              </p:cNvSpPr>
              <p:nvPr/>
            </p:nvSpPr>
            <p:spPr bwMode="auto">
              <a:xfrm>
                <a:off x="5355654" y="5041583"/>
                <a:ext cx="3524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70" name="Text Box 82"/>
              <p:cNvSpPr txBox="1">
                <a:spLocks noChangeArrowheads="1"/>
              </p:cNvSpPr>
              <p:nvPr/>
            </p:nvSpPr>
            <p:spPr bwMode="auto">
              <a:xfrm>
                <a:off x="5320729" y="4773295"/>
                <a:ext cx="33054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i="1" dirty="0" err="1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altLang="zh-TW" sz="1200" i="1" baseline="-25000" dirty="0" err="1" smtClean="0">
                    <a:latin typeface="Times New Roman" pitchFamily="18" charset="0"/>
                    <a:cs typeface="Times New Roman" pitchFamily="18" charset="0"/>
                  </a:rPr>
                  <a:t>oq</a:t>
                </a:r>
                <a:endParaRPr lang="en-US" altLang="zh-TW" sz="1200" i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71" name="Line 83"/>
              <p:cNvSpPr>
                <a:spLocks noChangeShapeType="1"/>
              </p:cNvSpPr>
              <p:nvPr/>
            </p:nvSpPr>
            <p:spPr bwMode="auto">
              <a:xfrm>
                <a:off x="4698429" y="5051108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72" name="Text Box 84"/>
              <p:cNvSpPr txBox="1">
                <a:spLocks noChangeArrowheads="1"/>
              </p:cNvSpPr>
              <p:nvPr/>
            </p:nvSpPr>
            <p:spPr bwMode="auto">
              <a:xfrm>
                <a:off x="4739704" y="4573270"/>
                <a:ext cx="960437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>
                    <a:latin typeface="Times New Roman" pitchFamily="18" charset="0"/>
                    <a:cs typeface="Times New Roman" pitchFamily="18" charset="0"/>
                  </a:rPr>
                  <a:t>Current loop</a:t>
                </a:r>
              </a:p>
            </p:txBody>
          </p:sp>
          <p:sp>
            <p:nvSpPr>
              <p:cNvPr id="273" name="Oval 85"/>
              <p:cNvSpPr>
                <a:spLocks noChangeArrowheads="1"/>
              </p:cNvSpPr>
              <p:nvPr/>
            </p:nvSpPr>
            <p:spPr bwMode="auto">
              <a:xfrm>
                <a:off x="4622229" y="5013008"/>
                <a:ext cx="79375" cy="69850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aphicFrame>
            <p:nvGraphicFramePr>
              <p:cNvPr id="274" name="Object 103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81464823"/>
                  </p:ext>
                </p:extLst>
              </p:nvPr>
            </p:nvGraphicFramePr>
            <p:xfrm>
              <a:off x="4806061" y="4827905"/>
              <a:ext cx="141288" cy="2000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8102" name="Equation" r:id="rId26" imgW="203040" imgH="291960" progId="Equation.3">
                      <p:embed/>
                    </p:oleObj>
                  </mc:Choice>
                  <mc:Fallback>
                    <p:oleObj name="Equation" r:id="rId26" imgW="203040" imgH="29196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806061" y="4827905"/>
                            <a:ext cx="141288" cy="200025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75" name="Oval 87"/>
              <p:cNvSpPr>
                <a:spLocks noChangeArrowheads="1"/>
              </p:cNvSpPr>
              <p:nvPr/>
            </p:nvSpPr>
            <p:spPr bwMode="auto">
              <a:xfrm>
                <a:off x="2528981" y="5035175"/>
                <a:ext cx="79375" cy="69850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76" name="Text Box 88"/>
              <p:cNvSpPr txBox="1">
                <a:spLocks noChangeArrowheads="1"/>
              </p:cNvSpPr>
              <p:nvPr/>
            </p:nvSpPr>
            <p:spPr bwMode="auto">
              <a:xfrm>
                <a:off x="5530279" y="5630545"/>
                <a:ext cx="306387" cy="28416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i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TW" sz="1200" i="1" baseline="-25000">
                    <a:latin typeface="Times New Roman" pitchFamily="18" charset="0"/>
                    <a:cs typeface="Times New Roman" pitchFamily="18" charset="0"/>
                  </a:rPr>
                  <a:t>v</a:t>
                </a:r>
              </a:p>
            </p:txBody>
          </p:sp>
          <p:sp>
            <p:nvSpPr>
              <p:cNvPr id="277" name="Line 89"/>
              <p:cNvSpPr>
                <a:spLocks noChangeShapeType="1"/>
              </p:cNvSpPr>
              <p:nvPr/>
            </p:nvSpPr>
            <p:spPr bwMode="auto">
              <a:xfrm flipH="1" flipV="1">
                <a:off x="2557556" y="5092324"/>
                <a:ext cx="3492" cy="69627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78" name="Line 91"/>
              <p:cNvSpPr>
                <a:spLocks noChangeShapeType="1"/>
              </p:cNvSpPr>
              <p:nvPr/>
            </p:nvSpPr>
            <p:spPr bwMode="auto">
              <a:xfrm>
                <a:off x="2205131" y="5063750"/>
                <a:ext cx="32385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79" name="Line 92"/>
              <p:cNvSpPr>
                <a:spLocks noChangeShapeType="1"/>
              </p:cNvSpPr>
              <p:nvPr/>
            </p:nvSpPr>
            <p:spPr bwMode="auto">
              <a:xfrm>
                <a:off x="4022154" y="5060633"/>
                <a:ext cx="59055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80" name="Line 93"/>
              <p:cNvSpPr>
                <a:spLocks noChangeShapeType="1"/>
              </p:cNvSpPr>
              <p:nvPr/>
            </p:nvSpPr>
            <p:spPr bwMode="auto">
              <a:xfrm>
                <a:off x="2614706" y="5063750"/>
                <a:ext cx="36195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81" name="Text Box 95"/>
              <p:cNvSpPr txBox="1">
                <a:spLocks noChangeArrowheads="1"/>
              </p:cNvSpPr>
              <p:nvPr/>
            </p:nvSpPr>
            <p:spPr bwMode="auto">
              <a:xfrm>
                <a:off x="2274980" y="4794597"/>
                <a:ext cx="269875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dirty="0">
                    <a:latin typeface="Times New Roman" pitchFamily="18" charset="0"/>
                    <a:cs typeface="Times New Roman" pitchFamily="18" charset="0"/>
                  </a:rPr>
                  <a:t>+</a:t>
                </a:r>
              </a:p>
            </p:txBody>
          </p:sp>
          <p:sp>
            <p:nvSpPr>
              <p:cNvPr id="282" name="Text Box 96"/>
              <p:cNvSpPr txBox="1">
                <a:spLocks noChangeArrowheads="1"/>
              </p:cNvSpPr>
              <p:nvPr/>
            </p:nvSpPr>
            <p:spPr bwMode="auto">
              <a:xfrm>
                <a:off x="2351181" y="5176462"/>
                <a:ext cx="234950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>
                    <a:latin typeface="Times New Roman" pitchFamily="18" charset="0"/>
                    <a:cs typeface="Times New Roman" pitchFamily="18" charset="0"/>
                  </a:rPr>
                  <a:t>-</a:t>
                </a:r>
              </a:p>
            </p:txBody>
          </p:sp>
          <p:sp>
            <p:nvSpPr>
              <p:cNvPr id="283" name="Text Box 97"/>
              <p:cNvSpPr txBox="1">
                <a:spLocks noChangeArrowheads="1"/>
              </p:cNvSpPr>
              <p:nvPr/>
            </p:nvSpPr>
            <p:spPr bwMode="auto">
              <a:xfrm>
                <a:off x="4301554" y="4811395"/>
                <a:ext cx="269875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dirty="0">
                    <a:latin typeface="Times New Roman" pitchFamily="18" charset="0"/>
                    <a:cs typeface="Times New Roman" pitchFamily="18" charset="0"/>
                  </a:rPr>
                  <a:t>+</a:t>
                </a:r>
              </a:p>
            </p:txBody>
          </p:sp>
          <p:sp>
            <p:nvSpPr>
              <p:cNvPr id="284" name="Text Box 98"/>
              <p:cNvSpPr txBox="1">
                <a:spLocks noChangeArrowheads="1"/>
              </p:cNvSpPr>
              <p:nvPr/>
            </p:nvSpPr>
            <p:spPr bwMode="auto">
              <a:xfrm>
                <a:off x="4444429" y="4706620"/>
                <a:ext cx="269875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>
                    <a:latin typeface="Times New Roman" pitchFamily="18" charset="0"/>
                    <a:cs typeface="Times New Roman" pitchFamily="18" charset="0"/>
                  </a:rPr>
                  <a:t>+</a:t>
                </a:r>
              </a:p>
            </p:txBody>
          </p:sp>
          <p:sp>
            <p:nvSpPr>
              <p:cNvPr id="285" name="Text Box 99"/>
              <p:cNvSpPr txBox="1">
                <a:spLocks noChangeArrowheads="1"/>
              </p:cNvSpPr>
              <p:nvPr/>
            </p:nvSpPr>
            <p:spPr bwMode="auto">
              <a:xfrm>
                <a:off x="3575056" y="4822652"/>
                <a:ext cx="306387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i="1" dirty="0" err="1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altLang="zh-TW" sz="1200" i="1" baseline="-25000" dirty="0" err="1">
                    <a:latin typeface="Times New Roman" pitchFamily="18" charset="0"/>
                    <a:cs typeface="Times New Roman" pitchFamily="18" charset="0"/>
                  </a:rPr>
                  <a:t>fb</a:t>
                </a:r>
                <a:endParaRPr lang="en-US" altLang="zh-TW" sz="1200" i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86" name="Rectangle 100"/>
              <p:cNvSpPr>
                <a:spLocks noChangeArrowheads="1"/>
              </p:cNvSpPr>
              <p:nvPr/>
            </p:nvSpPr>
            <p:spPr bwMode="auto">
              <a:xfrm>
                <a:off x="4755579" y="4584383"/>
                <a:ext cx="885825" cy="695325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87" name="Line 101"/>
              <p:cNvSpPr>
                <a:spLocks noChangeShapeType="1"/>
              </p:cNvSpPr>
              <p:nvPr/>
            </p:nvSpPr>
            <p:spPr bwMode="auto">
              <a:xfrm>
                <a:off x="4661916" y="4312920"/>
                <a:ext cx="0" cy="69532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288" name="Group 102"/>
              <p:cNvGrpSpPr>
                <a:grpSpLocks/>
              </p:cNvGrpSpPr>
              <p:nvPr/>
            </p:nvGrpSpPr>
            <p:grpSpPr bwMode="auto">
              <a:xfrm>
                <a:off x="5079429" y="4184333"/>
                <a:ext cx="323850" cy="228600"/>
                <a:chOff x="2184" y="2136"/>
                <a:chExt cx="204" cy="144"/>
              </a:xfrm>
            </p:grpSpPr>
            <p:sp>
              <p:nvSpPr>
                <p:cNvPr id="325" name="Rectangle 103"/>
                <p:cNvSpPr>
                  <a:spLocks noChangeArrowheads="1"/>
                </p:cNvSpPr>
                <p:nvPr/>
              </p:nvSpPr>
              <p:spPr bwMode="auto">
                <a:xfrm>
                  <a:off x="2184" y="2136"/>
                  <a:ext cx="204" cy="13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zh-TW" sz="1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graphicFrame>
              <p:nvGraphicFramePr>
                <p:cNvPr id="326" name="Object 1032"/>
                <p:cNvGraphicFramePr>
                  <a:graphicFrameLocks noChangeAspect="1"/>
                </p:cNvGraphicFramePr>
                <p:nvPr/>
              </p:nvGraphicFramePr>
              <p:xfrm>
                <a:off x="2240" y="2136"/>
                <a:ext cx="103" cy="144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18103" name="方程式" r:id="rId28" imgW="164880" imgH="228600" progId="Equation.3">
                        <p:embed/>
                      </p:oleObj>
                    </mc:Choice>
                    <mc:Fallback>
                      <p:oleObj name="方程式" r:id="rId28" imgW="164880" imgH="2286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240" y="2136"/>
                              <a:ext cx="103" cy="144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289" name="Text Box 105"/>
              <p:cNvSpPr txBox="1">
                <a:spLocks noChangeArrowheads="1"/>
              </p:cNvSpPr>
              <p:nvPr/>
            </p:nvSpPr>
            <p:spPr bwMode="auto">
              <a:xfrm>
                <a:off x="6077014" y="4664710"/>
                <a:ext cx="33855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i="1" dirty="0" err="1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altLang="zh-TW" sz="1200" i="1" baseline="-25000" dirty="0" err="1" smtClean="0">
                    <a:latin typeface="Times New Roman" pitchFamily="18" charset="0"/>
                    <a:cs typeface="Times New Roman" pitchFamily="18" charset="0"/>
                  </a:rPr>
                  <a:t>oq</a:t>
                </a:r>
                <a:endParaRPr lang="en-US" altLang="zh-TW" sz="1200" i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90" name="Line 106"/>
              <p:cNvSpPr>
                <a:spLocks noChangeShapeType="1"/>
              </p:cNvSpPr>
              <p:nvPr/>
            </p:nvSpPr>
            <p:spPr bwMode="auto">
              <a:xfrm flipH="1">
                <a:off x="5404866" y="4293870"/>
                <a:ext cx="116205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91" name="Line 107"/>
              <p:cNvSpPr>
                <a:spLocks noChangeShapeType="1"/>
              </p:cNvSpPr>
              <p:nvPr/>
            </p:nvSpPr>
            <p:spPr bwMode="auto">
              <a:xfrm>
                <a:off x="4671441" y="4312920"/>
                <a:ext cx="4095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92" name="Text Box 108"/>
              <p:cNvSpPr txBox="1">
                <a:spLocks noChangeArrowheads="1"/>
              </p:cNvSpPr>
              <p:nvPr/>
            </p:nvSpPr>
            <p:spPr bwMode="auto">
              <a:xfrm>
                <a:off x="4354576" y="4418013"/>
                <a:ext cx="336952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 i="1" dirty="0" err="1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altLang="zh-TW" sz="1200" i="1" baseline="-25000" dirty="0" err="1" smtClean="0">
                    <a:latin typeface="Times New Roman" pitchFamily="18" charset="0"/>
                    <a:cs typeface="Times New Roman" pitchFamily="18" charset="0"/>
                  </a:rPr>
                  <a:t>Lq</a:t>
                </a:r>
                <a:endParaRPr lang="en-US" altLang="zh-TW" sz="1200" i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93" name="Oval 63"/>
              <p:cNvSpPr>
                <a:spLocks noChangeArrowheads="1"/>
              </p:cNvSpPr>
              <p:nvPr/>
            </p:nvSpPr>
            <p:spPr bwMode="auto">
              <a:xfrm>
                <a:off x="7064121" y="5013008"/>
                <a:ext cx="74612" cy="68263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94" name="Oval 63"/>
              <p:cNvSpPr>
                <a:spLocks noChangeArrowheads="1"/>
              </p:cNvSpPr>
              <p:nvPr/>
            </p:nvSpPr>
            <p:spPr bwMode="auto">
              <a:xfrm>
                <a:off x="3947541" y="5020628"/>
                <a:ext cx="74612" cy="68263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95" name="Line 92"/>
              <p:cNvSpPr>
                <a:spLocks noChangeShapeType="1"/>
              </p:cNvSpPr>
              <p:nvPr/>
            </p:nvSpPr>
            <p:spPr bwMode="auto">
              <a:xfrm flipV="1">
                <a:off x="3525982" y="5060632"/>
                <a:ext cx="423782" cy="320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96" name="Line 101"/>
              <p:cNvSpPr>
                <a:spLocks noChangeShapeType="1"/>
              </p:cNvSpPr>
              <p:nvPr/>
            </p:nvSpPr>
            <p:spPr bwMode="auto">
              <a:xfrm>
                <a:off x="3997071" y="4692015"/>
                <a:ext cx="1904" cy="31623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97" name="Line 101"/>
              <p:cNvSpPr>
                <a:spLocks noChangeShapeType="1"/>
              </p:cNvSpPr>
              <p:nvPr/>
            </p:nvSpPr>
            <p:spPr bwMode="auto">
              <a:xfrm>
                <a:off x="7106031" y="4516755"/>
                <a:ext cx="1905" cy="47625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98" name="Line 73"/>
              <p:cNvSpPr>
                <a:spLocks noChangeShapeType="1"/>
              </p:cNvSpPr>
              <p:nvPr/>
            </p:nvSpPr>
            <p:spPr bwMode="auto">
              <a:xfrm>
                <a:off x="7144131" y="5057140"/>
                <a:ext cx="43815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aphicFrame>
            <p:nvGraphicFramePr>
              <p:cNvPr id="299" name="Object 102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03974625"/>
                  </p:ext>
                </p:extLst>
              </p:nvPr>
            </p:nvGraphicFramePr>
            <p:xfrm>
              <a:off x="2297523" y="5514282"/>
              <a:ext cx="215900" cy="2079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8104" name="方程式" r:id="rId29" imgW="241200" imgH="253800" progId="Equation.3">
                      <p:embed/>
                    </p:oleObj>
                  </mc:Choice>
                  <mc:Fallback>
                    <p:oleObj name="方程式" r:id="rId29" imgW="241200" imgH="2538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0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97523" y="5514282"/>
                            <a:ext cx="215900" cy="207963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00" name="文字方塊 299"/>
              <p:cNvSpPr txBox="1"/>
              <p:nvPr/>
            </p:nvSpPr>
            <p:spPr>
              <a:xfrm>
                <a:off x="6770751" y="4752975"/>
                <a:ext cx="27122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+</a:t>
                </a:r>
                <a:endParaRPr lang="zh-TW" altLang="en-US" sz="1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1" name="文字方塊 300"/>
              <p:cNvSpPr txBox="1"/>
              <p:nvPr/>
            </p:nvSpPr>
            <p:spPr>
              <a:xfrm>
                <a:off x="3661791" y="4775835"/>
                <a:ext cx="27122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+</a:t>
                </a:r>
                <a:endParaRPr lang="zh-TW" altLang="en-US" sz="1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2" name="文字方塊 301"/>
              <p:cNvSpPr txBox="1"/>
              <p:nvPr/>
            </p:nvSpPr>
            <p:spPr>
              <a:xfrm>
                <a:off x="6366891" y="4623435"/>
                <a:ext cx="23596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-</a:t>
                </a:r>
                <a:endParaRPr lang="zh-TW" altLang="en-US" sz="1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3" name="文字方塊 302"/>
              <p:cNvSpPr txBox="1"/>
              <p:nvPr/>
            </p:nvSpPr>
            <p:spPr>
              <a:xfrm>
                <a:off x="3798951" y="4638675"/>
                <a:ext cx="23596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-</a:t>
                </a:r>
                <a:endParaRPr lang="zh-TW" altLang="en-US" sz="1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4" name="文字方塊 303"/>
              <p:cNvSpPr txBox="1"/>
              <p:nvPr/>
            </p:nvSpPr>
            <p:spPr>
              <a:xfrm>
                <a:off x="6869811" y="4592955"/>
                <a:ext cx="27122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+</a:t>
                </a:r>
                <a:endParaRPr lang="zh-TW" altLang="en-US" sz="1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5" name="Text Box 98"/>
              <p:cNvSpPr txBox="1">
                <a:spLocks noChangeArrowheads="1"/>
              </p:cNvSpPr>
              <p:nvPr/>
            </p:nvSpPr>
            <p:spPr bwMode="auto">
              <a:xfrm>
                <a:off x="6265609" y="4782820"/>
                <a:ext cx="269875" cy="274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TW" sz="1200">
                    <a:latin typeface="Times New Roman" pitchFamily="18" charset="0"/>
                    <a:cs typeface="Times New Roman" pitchFamily="18" charset="0"/>
                  </a:rPr>
                  <a:t>+</a:t>
                </a:r>
              </a:p>
            </p:txBody>
          </p:sp>
          <p:grpSp>
            <p:nvGrpSpPr>
              <p:cNvPr id="306" name="群組 66"/>
              <p:cNvGrpSpPr/>
              <p:nvPr/>
            </p:nvGrpSpPr>
            <p:grpSpPr>
              <a:xfrm>
                <a:off x="3825621" y="4287838"/>
                <a:ext cx="333375" cy="404813"/>
                <a:chOff x="1809750" y="533083"/>
                <a:chExt cx="333375" cy="404813"/>
              </a:xfrm>
            </p:grpSpPr>
            <p:sp>
              <p:nvSpPr>
                <p:cNvPr id="323" name="Rectangle 71"/>
                <p:cNvSpPr>
                  <a:spLocks noChangeArrowheads="1"/>
                </p:cNvSpPr>
                <p:nvPr/>
              </p:nvSpPr>
              <p:spPr bwMode="auto">
                <a:xfrm>
                  <a:off x="1809750" y="533083"/>
                  <a:ext cx="333375" cy="404813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TW" altLang="zh-TW" sz="1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graphicFrame>
              <p:nvGraphicFramePr>
                <p:cNvPr id="324" name="Object 1030"/>
                <p:cNvGraphicFramePr>
                  <a:graphicFrameLocks noChangeAspect="1"/>
                </p:cNvGraphicFramePr>
                <p:nvPr/>
              </p:nvGraphicFramePr>
              <p:xfrm>
                <a:off x="1897063" y="571500"/>
                <a:ext cx="193675" cy="34131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18105" name="Equation" r:id="rId31" imgW="215640" imgH="431640" progId="Equation.3">
                        <p:embed/>
                      </p:oleObj>
                    </mc:Choice>
                    <mc:Fallback>
                      <p:oleObj name="Equation" r:id="rId31" imgW="215640" imgH="43164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2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897063" y="571500"/>
                              <a:ext cx="193675" cy="341313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aphicFrame>
            <p:nvGraphicFramePr>
              <p:cNvPr id="307" name="物件 30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10343818"/>
                  </p:ext>
                </p:extLst>
              </p:nvPr>
            </p:nvGraphicFramePr>
            <p:xfrm>
              <a:off x="6880394" y="4182322"/>
              <a:ext cx="469900" cy="2286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8106" name="方程式" r:id="rId33" imgW="469800" imgH="228600" progId="Equation.3">
                      <p:embed/>
                    </p:oleObj>
                  </mc:Choice>
                  <mc:Fallback>
                    <p:oleObj name="方程式" r:id="rId33" imgW="469800" imgH="228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4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880394" y="4182322"/>
                            <a:ext cx="469900" cy="2286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08" name="Line 101"/>
              <p:cNvSpPr>
                <a:spLocks noChangeShapeType="1"/>
              </p:cNvSpPr>
              <p:nvPr/>
            </p:nvSpPr>
            <p:spPr bwMode="auto">
              <a:xfrm>
                <a:off x="4004691" y="3960495"/>
                <a:ext cx="1904" cy="31623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aphicFrame>
            <p:nvGraphicFramePr>
              <p:cNvPr id="309" name="Object 1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01515153"/>
                  </p:ext>
                </p:extLst>
              </p:nvPr>
            </p:nvGraphicFramePr>
            <p:xfrm>
              <a:off x="3732213" y="3700463"/>
              <a:ext cx="457200" cy="2794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8107" name="方程式" r:id="rId35" imgW="457200" imgH="279360" progId="Equation.3">
                      <p:embed/>
                    </p:oleObj>
                  </mc:Choice>
                  <mc:Fallback>
                    <p:oleObj name="方程式" r:id="rId35" imgW="457200" imgH="27936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6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732213" y="3700463"/>
                            <a:ext cx="457200" cy="2794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10" name="文字方塊 309"/>
              <p:cNvSpPr txBox="1"/>
              <p:nvPr/>
            </p:nvSpPr>
            <p:spPr>
              <a:xfrm>
                <a:off x="3577971" y="4615815"/>
                <a:ext cx="34657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i="1" dirty="0" err="1" smtClean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en-US" altLang="zh-TW" sz="1200" i="1" baseline="-25000" dirty="0" err="1" smtClean="0">
                    <a:latin typeface="Times New Roman" pitchFamily="18" charset="0"/>
                    <a:cs typeface="Times New Roman" pitchFamily="18" charset="0"/>
                  </a:rPr>
                  <a:t>fb</a:t>
                </a:r>
                <a:endParaRPr lang="zh-TW" altLang="en-US" sz="1200" i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1" name="Rectangle 100"/>
              <p:cNvSpPr>
                <a:spLocks noChangeArrowheads="1"/>
              </p:cNvSpPr>
              <p:nvPr/>
            </p:nvSpPr>
            <p:spPr bwMode="auto">
              <a:xfrm>
                <a:off x="6355779" y="4652963"/>
                <a:ext cx="2022792" cy="91535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TW" altLang="zh-TW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2" name="文字方塊 311"/>
              <p:cNvSpPr txBox="1"/>
              <p:nvPr/>
            </p:nvSpPr>
            <p:spPr>
              <a:xfrm>
                <a:off x="6458331" y="5240655"/>
                <a:ext cx="104547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Power Circuit</a:t>
                </a:r>
                <a:endParaRPr lang="zh-TW" altLang="en-US" sz="1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313" name="群組 312"/>
              <p:cNvGrpSpPr/>
              <p:nvPr/>
            </p:nvGrpSpPr>
            <p:grpSpPr>
              <a:xfrm>
                <a:off x="2847109" y="4444758"/>
                <a:ext cx="748145" cy="1886770"/>
                <a:chOff x="2757055" y="1666921"/>
                <a:chExt cx="748145" cy="1886770"/>
              </a:xfrm>
            </p:grpSpPr>
            <p:sp>
              <p:nvSpPr>
                <p:cNvPr id="316" name="Text Box 69"/>
                <p:cNvSpPr txBox="1">
                  <a:spLocks noChangeArrowheads="1"/>
                </p:cNvSpPr>
                <p:nvPr/>
              </p:nvSpPr>
              <p:spPr bwMode="auto">
                <a:xfrm>
                  <a:off x="2959801" y="1666921"/>
                  <a:ext cx="339725" cy="2762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TW" sz="1200" i="1" dirty="0" err="1" smtClean="0">
                      <a:latin typeface="Times New Roman" pitchFamily="18" charset="0"/>
                      <a:cs typeface="Times New Roman" pitchFamily="18" charset="0"/>
                    </a:rPr>
                    <a:t>G</a:t>
                  </a:r>
                  <a:r>
                    <a:rPr lang="en-US" altLang="zh-TW" sz="1200" i="1" baseline="-25000" dirty="0" err="1" smtClean="0">
                      <a:latin typeface="Times New Roman" pitchFamily="18" charset="0"/>
                      <a:cs typeface="Times New Roman" pitchFamily="18" charset="0"/>
                    </a:rPr>
                    <a:t>v</a:t>
                  </a:r>
                  <a:endParaRPr lang="en-US" altLang="zh-TW" sz="1200" i="1" baseline="-250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17" name="Rectangle 17"/>
                <p:cNvSpPr>
                  <a:spLocks noChangeArrowheads="1"/>
                </p:cNvSpPr>
                <p:nvPr/>
              </p:nvSpPr>
              <p:spPr bwMode="auto">
                <a:xfrm>
                  <a:off x="2879175" y="2084785"/>
                  <a:ext cx="577850" cy="409575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endParaRPr lang="zh-TW" altLang="zh-TW" sz="1400">
                    <a:ea typeface="標楷體" pitchFamily="65" charset="-120"/>
                  </a:endParaRPr>
                </a:p>
              </p:txBody>
            </p:sp>
            <p:graphicFrame>
              <p:nvGraphicFramePr>
                <p:cNvPr id="318" name="Object 6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444983812"/>
                    </p:ext>
                  </p:extLst>
                </p:nvPr>
              </p:nvGraphicFramePr>
              <p:xfrm>
                <a:off x="2935721" y="2137063"/>
                <a:ext cx="490538" cy="31273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18108" name="方程式" r:id="rId37" imgW="520560" imgH="355320" progId="Equation.3">
                        <p:embed/>
                      </p:oleObj>
                    </mc:Choice>
                    <mc:Fallback>
                      <p:oleObj name="方程式" r:id="rId37" imgW="520560" imgH="35532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8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935721" y="2137063"/>
                              <a:ext cx="490538" cy="312738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319" name="Rectangle 17"/>
                <p:cNvSpPr>
                  <a:spLocks noChangeArrowheads="1"/>
                </p:cNvSpPr>
                <p:nvPr/>
              </p:nvSpPr>
              <p:spPr bwMode="auto">
                <a:xfrm>
                  <a:off x="2865321" y="2819075"/>
                  <a:ext cx="577850" cy="409575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endParaRPr lang="zh-TW" altLang="zh-TW" sz="1400">
                    <a:ea typeface="標楷體" pitchFamily="65" charset="-120"/>
                  </a:endParaRPr>
                </a:p>
              </p:txBody>
            </p:sp>
            <p:graphicFrame>
              <p:nvGraphicFramePr>
                <p:cNvPr id="320" name="物件 319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06293641"/>
                    </p:ext>
                  </p:extLst>
                </p:nvPr>
              </p:nvGraphicFramePr>
              <p:xfrm>
                <a:off x="3004704" y="2856201"/>
                <a:ext cx="312738" cy="3333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18109" name="方程式" r:id="rId39" imgW="330120" imgH="380880" progId="Equation.3">
                        <p:embed/>
                      </p:oleObj>
                    </mc:Choice>
                    <mc:Fallback>
                      <p:oleObj name="方程式" r:id="rId39" imgW="330120" imgH="38088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2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004704" y="2856201"/>
                              <a:ext cx="312738" cy="333375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321" name="文字方塊 320"/>
                <p:cNvSpPr txBox="1"/>
                <p:nvPr/>
              </p:nvSpPr>
              <p:spPr>
                <a:xfrm>
                  <a:off x="2957946" y="3269673"/>
                  <a:ext cx="449162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LPF</a:t>
                  </a:r>
                  <a:endParaRPr lang="zh-TW" alt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2" name="圓角矩形 321"/>
                <p:cNvSpPr/>
                <p:nvPr/>
              </p:nvSpPr>
              <p:spPr>
                <a:xfrm>
                  <a:off x="2757055" y="1967346"/>
                  <a:ext cx="748145" cy="1586345"/>
                </a:xfrm>
                <a:prstGeom prst="roundRect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314" name="Line 90"/>
              <p:cNvSpPr>
                <a:spLocks noChangeShapeType="1"/>
              </p:cNvSpPr>
              <p:nvPr/>
            </p:nvSpPr>
            <p:spPr bwMode="auto">
              <a:xfrm>
                <a:off x="3532909" y="5777346"/>
                <a:ext cx="2003027" cy="110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none" w="med" len="med"/>
              </a:ln>
            </p:spPr>
            <p:txBody>
              <a:bodyPr/>
              <a:lstStyle/>
              <a:p>
                <a:endParaRPr lang="zh-TW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315" name="直線接點 314"/>
              <p:cNvCxnSpPr>
                <a:stCxn id="277" idx="0"/>
                <a:endCxn id="319" idx="1"/>
              </p:cNvCxnSpPr>
              <p:nvPr/>
            </p:nvCxnSpPr>
            <p:spPr>
              <a:xfrm>
                <a:off x="2561048" y="5788601"/>
                <a:ext cx="394327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53" name="圓角矩形 252"/>
            <p:cNvSpPr/>
            <p:nvPr/>
          </p:nvSpPr>
          <p:spPr>
            <a:xfrm>
              <a:off x="4260273" y="4461933"/>
              <a:ext cx="4253345" cy="1620212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54" name="文字方塊 253"/>
            <p:cNvSpPr txBox="1"/>
            <p:nvPr/>
          </p:nvSpPr>
          <p:spPr>
            <a:xfrm>
              <a:off x="8097983" y="5728855"/>
              <a:ext cx="3738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27" name="向右箭號 326"/>
          <p:cNvSpPr/>
          <p:nvPr/>
        </p:nvSpPr>
        <p:spPr>
          <a:xfrm>
            <a:off x="1514475" y="1019175"/>
            <a:ext cx="352425" cy="342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2" name="矩形 161"/>
          <p:cNvSpPr/>
          <p:nvPr/>
        </p:nvSpPr>
        <p:spPr>
          <a:xfrm>
            <a:off x="283432" y="236128"/>
            <a:ext cx="4134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Voltage-Loop Control Scheme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26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65</a:t>
            </a:fld>
            <a:endParaRPr lang="zh-TW" altLang="en-US"/>
          </a:p>
        </p:txBody>
      </p:sp>
      <p:grpSp>
        <p:nvGrpSpPr>
          <p:cNvPr id="3" name="群組 2"/>
          <p:cNvGrpSpPr/>
          <p:nvPr/>
        </p:nvGrpSpPr>
        <p:grpSpPr>
          <a:xfrm>
            <a:off x="1282796" y="993583"/>
            <a:ext cx="6615017" cy="5147733"/>
            <a:chOff x="1673321" y="641158"/>
            <a:chExt cx="6615017" cy="5147733"/>
          </a:xfrm>
        </p:grpSpPr>
        <p:sp>
          <p:nvSpPr>
            <p:cNvPr id="4" name="Line 127"/>
            <p:cNvSpPr>
              <a:spLocks noChangeShapeType="1"/>
            </p:cNvSpPr>
            <p:nvPr/>
          </p:nvSpPr>
          <p:spPr bwMode="auto">
            <a:xfrm flipV="1">
              <a:off x="4377266" y="1522156"/>
              <a:ext cx="528050" cy="26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Line 155"/>
            <p:cNvSpPr>
              <a:spLocks noChangeShapeType="1"/>
            </p:cNvSpPr>
            <p:nvPr/>
          </p:nvSpPr>
          <p:spPr bwMode="auto">
            <a:xfrm flipH="1">
              <a:off x="3275828" y="2133600"/>
              <a:ext cx="1109905" cy="7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文字方塊 5"/>
            <p:cNvSpPr txBox="1"/>
            <p:nvPr/>
          </p:nvSpPr>
          <p:spPr>
            <a:xfrm>
              <a:off x="2744995" y="1344662"/>
              <a:ext cx="4010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i="1" dirty="0" smtClean="0"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altLang="zh-TW" sz="1400" i="1" baseline="-25000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endParaRPr lang="zh-TW" altLang="en-US" sz="14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7" name="Object 1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36164075"/>
                </p:ext>
              </p:extLst>
            </p:nvPr>
          </p:nvGraphicFramePr>
          <p:xfrm>
            <a:off x="4468813" y="1177925"/>
            <a:ext cx="301625" cy="277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040" name="方程式" r:id="rId3" imgW="304560" imgH="279360" progId="Equation.3">
                    <p:embed/>
                  </p:oleObj>
                </mc:Choice>
                <mc:Fallback>
                  <p:oleObj name="方程式" r:id="rId3" imgW="304560" imgH="27936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68813" y="1177925"/>
                          <a:ext cx="301625" cy="2778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 Box 138"/>
            <p:cNvSpPr txBox="1">
              <a:spLocks noChangeArrowheads="1"/>
            </p:cNvSpPr>
            <p:nvPr/>
          </p:nvSpPr>
          <p:spPr bwMode="auto">
            <a:xfrm>
              <a:off x="3294435" y="1311887"/>
              <a:ext cx="2712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TW" sz="1200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9" name="Line 109"/>
            <p:cNvSpPr>
              <a:spLocks noChangeShapeType="1"/>
            </p:cNvSpPr>
            <p:nvPr/>
          </p:nvSpPr>
          <p:spPr bwMode="auto">
            <a:xfrm flipV="1">
              <a:off x="3665779" y="1524771"/>
              <a:ext cx="4759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Line 112"/>
            <p:cNvSpPr>
              <a:spLocks noChangeShapeType="1"/>
            </p:cNvSpPr>
            <p:nvPr/>
          </p:nvSpPr>
          <p:spPr bwMode="auto">
            <a:xfrm>
              <a:off x="4259502" y="949805"/>
              <a:ext cx="0" cy="4660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1" name="群組 131"/>
            <p:cNvGrpSpPr/>
            <p:nvPr/>
          </p:nvGrpSpPr>
          <p:grpSpPr>
            <a:xfrm>
              <a:off x="4134812" y="1365444"/>
              <a:ext cx="274434" cy="307777"/>
              <a:chOff x="1738746" y="3054928"/>
              <a:chExt cx="274434" cy="307777"/>
            </a:xfrm>
          </p:grpSpPr>
          <p:sp>
            <p:nvSpPr>
              <p:cNvPr id="117" name="Oval 125"/>
              <p:cNvSpPr>
                <a:spLocks noChangeArrowheads="1"/>
              </p:cNvSpPr>
              <p:nvPr/>
            </p:nvSpPr>
            <p:spPr bwMode="auto">
              <a:xfrm>
                <a:off x="1749848" y="3111197"/>
                <a:ext cx="238279" cy="22082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TW" alt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8" name="文字方塊 117"/>
              <p:cNvSpPr txBox="1"/>
              <p:nvPr/>
            </p:nvSpPr>
            <p:spPr>
              <a:xfrm>
                <a:off x="1738746" y="3054928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smtClean="0">
                    <a:latin typeface="Times New Roman" pitchFamily="18" charset="0"/>
                    <a:cs typeface="Times New Roman" pitchFamily="18" charset="0"/>
                  </a:rPr>
                  <a:t>x</a:t>
                </a:r>
                <a:endParaRPr lang="zh-TW" altLang="en-US" sz="1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2" name="Oval 125"/>
            <p:cNvSpPr>
              <a:spLocks noChangeArrowheads="1"/>
            </p:cNvSpPr>
            <p:nvPr/>
          </p:nvSpPr>
          <p:spPr bwMode="auto">
            <a:xfrm>
              <a:off x="3582061" y="1490984"/>
              <a:ext cx="74613" cy="7461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Oval 125"/>
            <p:cNvSpPr>
              <a:spLocks noChangeArrowheads="1"/>
            </p:cNvSpPr>
            <p:nvPr/>
          </p:nvSpPr>
          <p:spPr bwMode="auto">
            <a:xfrm>
              <a:off x="2439061" y="1470203"/>
              <a:ext cx="74613" cy="7461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Line 126"/>
            <p:cNvSpPr>
              <a:spLocks noChangeShapeType="1"/>
            </p:cNvSpPr>
            <p:nvPr/>
          </p:nvSpPr>
          <p:spPr bwMode="auto">
            <a:xfrm>
              <a:off x="2515261" y="1508303"/>
              <a:ext cx="247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Line 127"/>
            <p:cNvSpPr>
              <a:spLocks noChangeShapeType="1"/>
            </p:cNvSpPr>
            <p:nvPr/>
          </p:nvSpPr>
          <p:spPr bwMode="auto">
            <a:xfrm>
              <a:off x="1938867" y="1507066"/>
              <a:ext cx="490669" cy="12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Line 128"/>
            <p:cNvSpPr>
              <a:spLocks noChangeShapeType="1"/>
            </p:cNvSpPr>
            <p:nvPr/>
          </p:nvSpPr>
          <p:spPr bwMode="auto">
            <a:xfrm flipH="1" flipV="1">
              <a:off x="2477161" y="1546403"/>
              <a:ext cx="0" cy="571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17" name="Object 1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41312673"/>
                </p:ext>
              </p:extLst>
            </p:nvPr>
          </p:nvGraphicFramePr>
          <p:xfrm>
            <a:off x="1681787" y="1367609"/>
            <a:ext cx="265112" cy="2651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041" name="Equation" r:id="rId5" imgW="266400" imgH="266400" progId="Equation.3">
                    <p:embed/>
                  </p:oleObj>
                </mc:Choice>
                <mc:Fallback>
                  <p:oleObj name="Equation" r:id="rId5" imgW="266400" imgH="2664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1787" y="1367609"/>
                          <a:ext cx="265112" cy="2651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Object 1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31947481"/>
                </p:ext>
              </p:extLst>
            </p:nvPr>
          </p:nvGraphicFramePr>
          <p:xfrm>
            <a:off x="2076980" y="1781175"/>
            <a:ext cx="379412" cy="24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042" name="方程式" r:id="rId7" imgW="380880" imgH="241200" progId="Equation.3">
                    <p:embed/>
                  </p:oleObj>
                </mc:Choice>
                <mc:Fallback>
                  <p:oleObj name="方程式" r:id="rId7" imgW="380880" imgH="241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76980" y="1781175"/>
                          <a:ext cx="379412" cy="2413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Text Box 138"/>
            <p:cNvSpPr txBox="1">
              <a:spLocks noChangeArrowheads="1"/>
            </p:cNvSpPr>
            <p:nvPr/>
          </p:nvSpPr>
          <p:spPr bwMode="auto">
            <a:xfrm>
              <a:off x="2204111" y="1249541"/>
              <a:ext cx="2712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20" name="Text Box 139"/>
            <p:cNvSpPr txBox="1">
              <a:spLocks noChangeArrowheads="1"/>
            </p:cNvSpPr>
            <p:nvPr/>
          </p:nvSpPr>
          <p:spPr bwMode="auto">
            <a:xfrm>
              <a:off x="2251736" y="1535291"/>
              <a:ext cx="23596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-</a:t>
              </a:r>
            </a:p>
          </p:txBody>
        </p:sp>
        <p:sp>
          <p:nvSpPr>
            <p:cNvPr id="21" name="Line 155"/>
            <p:cNvSpPr>
              <a:spLocks noChangeShapeType="1"/>
            </p:cNvSpPr>
            <p:nvPr/>
          </p:nvSpPr>
          <p:spPr bwMode="auto">
            <a:xfrm flipH="1" flipV="1">
              <a:off x="2479192" y="2127441"/>
              <a:ext cx="343621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Rectangle 146"/>
            <p:cNvSpPr>
              <a:spLocks noChangeArrowheads="1"/>
            </p:cNvSpPr>
            <p:nvPr/>
          </p:nvSpPr>
          <p:spPr bwMode="auto">
            <a:xfrm>
              <a:off x="2755986" y="1328367"/>
              <a:ext cx="357774" cy="3418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Rectangle 151"/>
            <p:cNvSpPr>
              <a:spLocks noChangeArrowheads="1"/>
            </p:cNvSpPr>
            <p:nvPr/>
          </p:nvSpPr>
          <p:spPr bwMode="auto">
            <a:xfrm>
              <a:off x="2820058" y="2010531"/>
              <a:ext cx="459955" cy="2381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Line 109"/>
            <p:cNvSpPr>
              <a:spLocks noChangeShapeType="1"/>
            </p:cNvSpPr>
            <p:nvPr/>
          </p:nvSpPr>
          <p:spPr bwMode="auto">
            <a:xfrm flipV="1">
              <a:off x="3118525" y="1524771"/>
              <a:ext cx="4759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Line 112"/>
            <p:cNvSpPr>
              <a:spLocks noChangeShapeType="1"/>
            </p:cNvSpPr>
            <p:nvPr/>
          </p:nvSpPr>
          <p:spPr bwMode="auto">
            <a:xfrm>
              <a:off x="3615266" y="1032932"/>
              <a:ext cx="0" cy="4660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Text Box 138"/>
            <p:cNvSpPr txBox="1">
              <a:spLocks noChangeArrowheads="1"/>
            </p:cNvSpPr>
            <p:nvPr/>
          </p:nvSpPr>
          <p:spPr bwMode="auto">
            <a:xfrm>
              <a:off x="3370635" y="1110996"/>
              <a:ext cx="2712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TW" sz="1200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27" name="文字方塊 26"/>
            <p:cNvSpPr txBox="1"/>
            <p:nvPr/>
          </p:nvSpPr>
          <p:spPr>
            <a:xfrm>
              <a:off x="3833089" y="641158"/>
              <a:ext cx="10534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itchFamily="18" charset="0"/>
                  <a:cs typeface="Times New Roman" pitchFamily="18" charset="0"/>
                </a:rPr>
                <a:t>Sin(</a:t>
              </a:r>
              <a:r>
                <a:rPr lang="en-US" altLang="zh-TW" sz="1400" dirty="0" err="1" smtClean="0">
                  <a:latin typeface="Symbol" pitchFamily="18" charset="2"/>
                  <a:cs typeface="Times New Roman" pitchFamily="18" charset="0"/>
                </a:rPr>
                <a:t>w</a:t>
              </a:r>
              <a:r>
                <a:rPr lang="en-US" altLang="zh-TW" sz="1400" dirty="0" err="1" smtClean="0">
                  <a:latin typeface="Times New Roman" pitchFamily="18" charset="0"/>
                  <a:cs typeface="Times New Roman" pitchFamily="18" charset="0"/>
                </a:rPr>
                <a:t>t+</a:t>
              </a:r>
              <a:r>
                <a:rPr lang="en-US" altLang="zh-TW" sz="1400" dirty="0" err="1" smtClean="0">
                  <a:latin typeface="Symbol" panose="05050102010706020507" pitchFamily="18" charset="2"/>
                  <a:cs typeface="Times New Roman" pitchFamily="18" charset="0"/>
                </a:rPr>
                <a:t>p</a:t>
              </a:r>
              <a:r>
                <a:rPr lang="en-US" altLang="zh-TW" sz="1400" dirty="0" smtClean="0">
                  <a:latin typeface="Times New Roman" pitchFamily="18" charset="0"/>
                  <a:cs typeface="Times New Roman" pitchFamily="18" charset="0"/>
                </a:rPr>
                <a:t>/6)</a:t>
              </a:r>
              <a:endParaRPr lang="zh-TW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文字方塊 27"/>
            <p:cNvSpPr txBox="1"/>
            <p:nvPr/>
          </p:nvSpPr>
          <p:spPr>
            <a:xfrm>
              <a:off x="3365884" y="693496"/>
              <a:ext cx="4395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i="1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altLang="zh-TW" sz="1400" i="1" baseline="-25000" dirty="0" smtClean="0">
                  <a:latin typeface="Times New Roman" pitchFamily="18" charset="0"/>
                  <a:cs typeface="Times New Roman" pitchFamily="18" charset="0"/>
                </a:rPr>
                <a:t>m0</a:t>
              </a:r>
              <a:endParaRPr lang="zh-TW" altLang="en-US" sz="14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文字方塊 28"/>
            <p:cNvSpPr txBox="1"/>
            <p:nvPr/>
          </p:nvSpPr>
          <p:spPr>
            <a:xfrm>
              <a:off x="3609878" y="1193029"/>
              <a:ext cx="4988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i="1" dirty="0" err="1" smtClean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altLang="zh-TW" sz="1400" i="1" baseline="-25000" dirty="0" err="1" smtClean="0">
                  <a:latin typeface="Times New Roman" pitchFamily="18" charset="0"/>
                  <a:cs typeface="Times New Roman" pitchFamily="18" charset="0"/>
                </a:rPr>
                <a:t>mab</a:t>
              </a:r>
              <a:endParaRPr lang="zh-TW" altLang="en-US" sz="14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文字方塊 29"/>
            <p:cNvSpPr txBox="1"/>
            <p:nvPr/>
          </p:nvSpPr>
          <p:spPr>
            <a:xfrm>
              <a:off x="3041072" y="1193029"/>
              <a:ext cx="4395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i="1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altLang="zh-TW" sz="1400" i="1" baseline="-25000" dirty="0" smtClean="0">
                  <a:latin typeface="Times New Roman" pitchFamily="18" charset="0"/>
                  <a:cs typeface="Times New Roman" pitchFamily="18" charset="0"/>
                </a:rPr>
                <a:t>m1</a:t>
              </a:r>
              <a:endParaRPr lang="zh-TW" altLang="en-US" sz="14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040467" y="1122988"/>
              <a:ext cx="1969653" cy="117763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" name="文字方塊 31"/>
            <p:cNvSpPr txBox="1"/>
            <p:nvPr/>
          </p:nvSpPr>
          <p:spPr>
            <a:xfrm>
              <a:off x="2118975" y="818188"/>
              <a:ext cx="118173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RMS</a:t>
              </a:r>
              <a:r>
                <a:rPr lang="zh-TW" altLang="en-US" sz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TW" sz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Controller</a:t>
              </a:r>
              <a:endParaRPr lang="zh-TW" altLang="en-US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33" name="Object 1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10909356"/>
                </p:ext>
              </p:extLst>
            </p:nvPr>
          </p:nvGraphicFramePr>
          <p:xfrm>
            <a:off x="4166130" y="1848908"/>
            <a:ext cx="279400" cy="24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043" name="方程式" r:id="rId9" imgW="279360" imgH="241200" progId="Equation.3">
                    <p:embed/>
                  </p:oleObj>
                </mc:Choice>
                <mc:Fallback>
                  <p:oleObj name="方程式" r:id="rId9" imgW="279360" imgH="241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66130" y="1848908"/>
                          <a:ext cx="279400" cy="2413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4" name="文字方塊 33"/>
            <p:cNvSpPr txBox="1"/>
            <p:nvPr/>
          </p:nvSpPr>
          <p:spPr>
            <a:xfrm>
              <a:off x="2810933" y="1981199"/>
              <a:ext cx="5084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RMS</a:t>
              </a:r>
              <a:endParaRPr lang="zh-TW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Line 127"/>
            <p:cNvSpPr>
              <a:spLocks noChangeShapeType="1"/>
            </p:cNvSpPr>
            <p:nvPr/>
          </p:nvSpPr>
          <p:spPr bwMode="auto">
            <a:xfrm flipV="1">
              <a:off x="4368800" y="3274756"/>
              <a:ext cx="528050" cy="26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Line 155"/>
            <p:cNvSpPr>
              <a:spLocks noChangeShapeType="1"/>
            </p:cNvSpPr>
            <p:nvPr/>
          </p:nvSpPr>
          <p:spPr bwMode="auto">
            <a:xfrm flipH="1">
              <a:off x="3267362" y="3886200"/>
              <a:ext cx="1109905" cy="7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文字方塊 36"/>
            <p:cNvSpPr txBox="1"/>
            <p:nvPr/>
          </p:nvSpPr>
          <p:spPr>
            <a:xfrm>
              <a:off x="2736529" y="3097262"/>
              <a:ext cx="4010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i="1" dirty="0" smtClean="0"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altLang="zh-TW" sz="1400" i="1" baseline="-25000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endParaRPr lang="zh-TW" altLang="en-US" sz="14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38" name="Object 1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84867237"/>
                </p:ext>
              </p:extLst>
            </p:nvPr>
          </p:nvGraphicFramePr>
          <p:xfrm>
            <a:off x="4462463" y="2930525"/>
            <a:ext cx="300037" cy="277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044" name="方程式" r:id="rId11" imgW="304560" imgH="279360" progId="Equation.3">
                    <p:embed/>
                  </p:oleObj>
                </mc:Choice>
                <mc:Fallback>
                  <p:oleObj name="方程式" r:id="rId11" imgW="304560" imgH="27936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62463" y="2930525"/>
                          <a:ext cx="300037" cy="2778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9" name="Text Box 138"/>
            <p:cNvSpPr txBox="1">
              <a:spLocks noChangeArrowheads="1"/>
            </p:cNvSpPr>
            <p:nvPr/>
          </p:nvSpPr>
          <p:spPr bwMode="auto">
            <a:xfrm>
              <a:off x="3285969" y="3064487"/>
              <a:ext cx="2712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TW" sz="1200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40" name="Line 109"/>
            <p:cNvSpPr>
              <a:spLocks noChangeShapeType="1"/>
            </p:cNvSpPr>
            <p:nvPr/>
          </p:nvSpPr>
          <p:spPr bwMode="auto">
            <a:xfrm flipV="1">
              <a:off x="3657313" y="3277371"/>
              <a:ext cx="4759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Line 112"/>
            <p:cNvSpPr>
              <a:spLocks noChangeShapeType="1"/>
            </p:cNvSpPr>
            <p:nvPr/>
          </p:nvSpPr>
          <p:spPr bwMode="auto">
            <a:xfrm>
              <a:off x="4251036" y="2702405"/>
              <a:ext cx="0" cy="4660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42" name="群組 131"/>
            <p:cNvGrpSpPr/>
            <p:nvPr/>
          </p:nvGrpSpPr>
          <p:grpSpPr>
            <a:xfrm>
              <a:off x="4126346" y="3118044"/>
              <a:ext cx="274434" cy="307777"/>
              <a:chOff x="1738746" y="3054928"/>
              <a:chExt cx="274434" cy="307777"/>
            </a:xfrm>
          </p:grpSpPr>
          <p:sp>
            <p:nvSpPr>
              <p:cNvPr id="115" name="Oval 125"/>
              <p:cNvSpPr>
                <a:spLocks noChangeArrowheads="1"/>
              </p:cNvSpPr>
              <p:nvPr/>
            </p:nvSpPr>
            <p:spPr bwMode="auto">
              <a:xfrm>
                <a:off x="1749848" y="3111197"/>
                <a:ext cx="238279" cy="22082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TW" alt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6" name="文字方塊 115"/>
              <p:cNvSpPr txBox="1"/>
              <p:nvPr/>
            </p:nvSpPr>
            <p:spPr>
              <a:xfrm>
                <a:off x="1738746" y="3054928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smtClean="0">
                    <a:latin typeface="Times New Roman" pitchFamily="18" charset="0"/>
                    <a:cs typeface="Times New Roman" pitchFamily="18" charset="0"/>
                  </a:rPr>
                  <a:t>x</a:t>
                </a:r>
                <a:endParaRPr lang="zh-TW" altLang="en-US" sz="1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43" name="Oval 125"/>
            <p:cNvSpPr>
              <a:spLocks noChangeArrowheads="1"/>
            </p:cNvSpPr>
            <p:nvPr/>
          </p:nvSpPr>
          <p:spPr bwMode="auto">
            <a:xfrm>
              <a:off x="3573595" y="3243584"/>
              <a:ext cx="74613" cy="7461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Oval 125"/>
            <p:cNvSpPr>
              <a:spLocks noChangeArrowheads="1"/>
            </p:cNvSpPr>
            <p:nvPr/>
          </p:nvSpPr>
          <p:spPr bwMode="auto">
            <a:xfrm>
              <a:off x="2430595" y="3222803"/>
              <a:ext cx="74613" cy="7461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Line 126"/>
            <p:cNvSpPr>
              <a:spLocks noChangeShapeType="1"/>
            </p:cNvSpPr>
            <p:nvPr/>
          </p:nvSpPr>
          <p:spPr bwMode="auto">
            <a:xfrm>
              <a:off x="2506795" y="3260903"/>
              <a:ext cx="247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Line 127"/>
            <p:cNvSpPr>
              <a:spLocks noChangeShapeType="1"/>
            </p:cNvSpPr>
            <p:nvPr/>
          </p:nvSpPr>
          <p:spPr bwMode="auto">
            <a:xfrm>
              <a:off x="1930401" y="3259666"/>
              <a:ext cx="490669" cy="12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Line 128"/>
            <p:cNvSpPr>
              <a:spLocks noChangeShapeType="1"/>
            </p:cNvSpPr>
            <p:nvPr/>
          </p:nvSpPr>
          <p:spPr bwMode="auto">
            <a:xfrm flipH="1" flipV="1">
              <a:off x="2468695" y="3299003"/>
              <a:ext cx="0" cy="571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48" name="Object 1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42355963"/>
                </p:ext>
              </p:extLst>
            </p:nvPr>
          </p:nvGraphicFramePr>
          <p:xfrm>
            <a:off x="1673321" y="3120209"/>
            <a:ext cx="265112" cy="2651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045" name="Equation" r:id="rId13" imgW="266400" imgH="266400" progId="Equation.3">
                    <p:embed/>
                  </p:oleObj>
                </mc:Choice>
                <mc:Fallback>
                  <p:oleObj name="Equation" r:id="rId13" imgW="266400" imgH="2664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73321" y="3120209"/>
                          <a:ext cx="265112" cy="2651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9" name="Object 1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86016106"/>
                </p:ext>
              </p:extLst>
            </p:nvPr>
          </p:nvGraphicFramePr>
          <p:xfrm>
            <a:off x="2075392" y="3533246"/>
            <a:ext cx="366713" cy="24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046" name="方程式" r:id="rId14" imgW="368280" imgH="241200" progId="Equation.3">
                    <p:embed/>
                  </p:oleObj>
                </mc:Choice>
                <mc:Fallback>
                  <p:oleObj name="方程式" r:id="rId14" imgW="368280" imgH="241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75392" y="3533246"/>
                          <a:ext cx="366713" cy="2413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0" name="Text Box 138"/>
            <p:cNvSpPr txBox="1">
              <a:spLocks noChangeArrowheads="1"/>
            </p:cNvSpPr>
            <p:nvPr/>
          </p:nvSpPr>
          <p:spPr bwMode="auto">
            <a:xfrm>
              <a:off x="2195645" y="3002141"/>
              <a:ext cx="2712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51" name="Text Box 139"/>
            <p:cNvSpPr txBox="1">
              <a:spLocks noChangeArrowheads="1"/>
            </p:cNvSpPr>
            <p:nvPr/>
          </p:nvSpPr>
          <p:spPr bwMode="auto">
            <a:xfrm>
              <a:off x="2243270" y="3287891"/>
              <a:ext cx="23596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-</a:t>
              </a:r>
            </a:p>
          </p:txBody>
        </p:sp>
        <p:sp>
          <p:nvSpPr>
            <p:cNvPr id="52" name="Line 155"/>
            <p:cNvSpPr>
              <a:spLocks noChangeShapeType="1"/>
            </p:cNvSpPr>
            <p:nvPr/>
          </p:nvSpPr>
          <p:spPr bwMode="auto">
            <a:xfrm flipH="1" flipV="1">
              <a:off x="2470726" y="3880041"/>
              <a:ext cx="343621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" name="Rectangle 146"/>
            <p:cNvSpPr>
              <a:spLocks noChangeArrowheads="1"/>
            </p:cNvSpPr>
            <p:nvPr/>
          </p:nvSpPr>
          <p:spPr bwMode="auto">
            <a:xfrm>
              <a:off x="2747520" y="3080967"/>
              <a:ext cx="357774" cy="3418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4" name="Rectangle 151"/>
            <p:cNvSpPr>
              <a:spLocks noChangeArrowheads="1"/>
            </p:cNvSpPr>
            <p:nvPr/>
          </p:nvSpPr>
          <p:spPr bwMode="auto">
            <a:xfrm>
              <a:off x="2811592" y="3763131"/>
              <a:ext cx="459955" cy="2381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Line 109"/>
            <p:cNvSpPr>
              <a:spLocks noChangeShapeType="1"/>
            </p:cNvSpPr>
            <p:nvPr/>
          </p:nvSpPr>
          <p:spPr bwMode="auto">
            <a:xfrm flipV="1">
              <a:off x="3110059" y="3277371"/>
              <a:ext cx="4759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Line 112"/>
            <p:cNvSpPr>
              <a:spLocks noChangeShapeType="1"/>
            </p:cNvSpPr>
            <p:nvPr/>
          </p:nvSpPr>
          <p:spPr bwMode="auto">
            <a:xfrm>
              <a:off x="3606800" y="2785532"/>
              <a:ext cx="0" cy="4660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Text Box 138"/>
            <p:cNvSpPr txBox="1">
              <a:spLocks noChangeArrowheads="1"/>
            </p:cNvSpPr>
            <p:nvPr/>
          </p:nvSpPr>
          <p:spPr bwMode="auto">
            <a:xfrm>
              <a:off x="3362169" y="2863596"/>
              <a:ext cx="2712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TW" sz="1200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58" name="文字方塊 57"/>
            <p:cNvSpPr txBox="1"/>
            <p:nvPr/>
          </p:nvSpPr>
          <p:spPr>
            <a:xfrm>
              <a:off x="3824623" y="2393758"/>
              <a:ext cx="10118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itchFamily="18" charset="0"/>
                  <a:cs typeface="Times New Roman" pitchFamily="18" charset="0"/>
                </a:rPr>
                <a:t>Sin(</a:t>
              </a:r>
              <a:r>
                <a:rPr lang="en-US" altLang="zh-TW" sz="1400" dirty="0" err="1" smtClean="0">
                  <a:latin typeface="Symbol" pitchFamily="18" charset="2"/>
                  <a:cs typeface="Times New Roman" pitchFamily="18" charset="0"/>
                </a:rPr>
                <a:t>w</a:t>
              </a:r>
              <a:r>
                <a:rPr lang="en-US" altLang="zh-TW" sz="1400" dirty="0" err="1" smtClean="0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n-US" altLang="zh-TW" sz="1400" dirty="0" smtClean="0"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lang="en-US" altLang="zh-TW" sz="1400" dirty="0" smtClean="0">
                  <a:latin typeface="Symbol" panose="05050102010706020507" pitchFamily="18" charset="2"/>
                  <a:cs typeface="Times New Roman" pitchFamily="18" charset="0"/>
                </a:rPr>
                <a:t>p</a:t>
              </a:r>
              <a:r>
                <a:rPr lang="en-US" altLang="zh-TW" sz="1400" dirty="0" smtClean="0">
                  <a:latin typeface="Times New Roman" pitchFamily="18" charset="0"/>
                  <a:cs typeface="Times New Roman" pitchFamily="18" charset="0"/>
                </a:rPr>
                <a:t>/2)</a:t>
              </a:r>
              <a:endParaRPr lang="zh-TW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文字方塊 58"/>
            <p:cNvSpPr txBox="1"/>
            <p:nvPr/>
          </p:nvSpPr>
          <p:spPr>
            <a:xfrm>
              <a:off x="3357418" y="2446096"/>
              <a:ext cx="4395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i="1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altLang="zh-TW" sz="1400" i="1" baseline="-25000" dirty="0" smtClean="0">
                  <a:latin typeface="Times New Roman" pitchFamily="18" charset="0"/>
                  <a:cs typeface="Times New Roman" pitchFamily="18" charset="0"/>
                </a:rPr>
                <a:t>m0</a:t>
              </a:r>
              <a:endParaRPr lang="zh-TW" altLang="en-US" sz="14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文字方塊 59"/>
            <p:cNvSpPr txBox="1"/>
            <p:nvPr/>
          </p:nvSpPr>
          <p:spPr>
            <a:xfrm>
              <a:off x="3618345" y="2954096"/>
              <a:ext cx="4924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i="1" dirty="0" err="1" smtClean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altLang="zh-TW" sz="1400" i="1" baseline="-25000" dirty="0" err="1" smtClean="0">
                  <a:latin typeface="Times New Roman" pitchFamily="18" charset="0"/>
                  <a:cs typeface="Times New Roman" pitchFamily="18" charset="0"/>
                </a:rPr>
                <a:t>mbc</a:t>
              </a:r>
              <a:endParaRPr lang="zh-TW" altLang="en-US" sz="14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文字方塊 60"/>
            <p:cNvSpPr txBox="1"/>
            <p:nvPr/>
          </p:nvSpPr>
          <p:spPr>
            <a:xfrm>
              <a:off x="3041072" y="2920229"/>
              <a:ext cx="4395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i="1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altLang="zh-TW" sz="1400" i="1" baseline="-25000" dirty="0" smtClean="0">
                  <a:latin typeface="Times New Roman" pitchFamily="18" charset="0"/>
                  <a:cs typeface="Times New Roman" pitchFamily="18" charset="0"/>
                </a:rPr>
                <a:t>m2</a:t>
              </a:r>
              <a:endParaRPr lang="zh-TW" altLang="en-US" sz="14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2032001" y="2875588"/>
              <a:ext cx="1969653" cy="117763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3" name="文字方塊 62"/>
            <p:cNvSpPr txBox="1"/>
            <p:nvPr/>
          </p:nvSpPr>
          <p:spPr>
            <a:xfrm>
              <a:off x="2110509" y="2570788"/>
              <a:ext cx="118173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RMS</a:t>
              </a:r>
              <a:r>
                <a:rPr lang="zh-TW" altLang="en-US" sz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TW" sz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Controller</a:t>
              </a:r>
              <a:endParaRPr lang="zh-TW" altLang="en-US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64" name="Object 1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52338967"/>
                </p:ext>
              </p:extLst>
            </p:nvPr>
          </p:nvGraphicFramePr>
          <p:xfrm>
            <a:off x="4164542" y="3601508"/>
            <a:ext cx="266700" cy="24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047" name="方程式" r:id="rId16" imgW="266400" imgH="241200" progId="Equation.3">
                    <p:embed/>
                  </p:oleObj>
                </mc:Choice>
                <mc:Fallback>
                  <p:oleObj name="方程式" r:id="rId16" imgW="266400" imgH="241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64542" y="3601508"/>
                          <a:ext cx="266700" cy="2413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5" name="文字方塊 64"/>
            <p:cNvSpPr txBox="1"/>
            <p:nvPr/>
          </p:nvSpPr>
          <p:spPr>
            <a:xfrm>
              <a:off x="2802467" y="3733799"/>
              <a:ext cx="5084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RMS</a:t>
              </a:r>
              <a:endParaRPr lang="zh-TW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6" name="Line 127"/>
            <p:cNvSpPr>
              <a:spLocks noChangeShapeType="1"/>
            </p:cNvSpPr>
            <p:nvPr/>
          </p:nvSpPr>
          <p:spPr bwMode="auto">
            <a:xfrm flipV="1">
              <a:off x="4377267" y="5010423"/>
              <a:ext cx="528050" cy="26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7" name="Line 155"/>
            <p:cNvSpPr>
              <a:spLocks noChangeShapeType="1"/>
            </p:cNvSpPr>
            <p:nvPr/>
          </p:nvSpPr>
          <p:spPr bwMode="auto">
            <a:xfrm flipH="1">
              <a:off x="3275829" y="5621867"/>
              <a:ext cx="1109905" cy="7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8" name="文字方塊 67"/>
            <p:cNvSpPr txBox="1"/>
            <p:nvPr/>
          </p:nvSpPr>
          <p:spPr>
            <a:xfrm>
              <a:off x="2744996" y="4832929"/>
              <a:ext cx="4010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i="1" dirty="0" smtClean="0"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altLang="zh-TW" sz="1400" i="1" baseline="-25000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endParaRPr lang="zh-TW" altLang="en-US" sz="14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69" name="Object 1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7187380"/>
                </p:ext>
              </p:extLst>
            </p:nvPr>
          </p:nvGraphicFramePr>
          <p:xfrm>
            <a:off x="4468813" y="4665663"/>
            <a:ext cx="301625" cy="277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048" name="方程式" r:id="rId18" imgW="304560" imgH="279360" progId="Equation.3">
                    <p:embed/>
                  </p:oleObj>
                </mc:Choice>
                <mc:Fallback>
                  <p:oleObj name="方程式" r:id="rId18" imgW="304560" imgH="27936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68813" y="4665663"/>
                          <a:ext cx="301625" cy="2778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" name="Text Box 138"/>
            <p:cNvSpPr txBox="1">
              <a:spLocks noChangeArrowheads="1"/>
            </p:cNvSpPr>
            <p:nvPr/>
          </p:nvSpPr>
          <p:spPr bwMode="auto">
            <a:xfrm>
              <a:off x="3294436" y="4800154"/>
              <a:ext cx="2712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TW" sz="1200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71" name="Line 109"/>
            <p:cNvSpPr>
              <a:spLocks noChangeShapeType="1"/>
            </p:cNvSpPr>
            <p:nvPr/>
          </p:nvSpPr>
          <p:spPr bwMode="auto">
            <a:xfrm flipV="1">
              <a:off x="3665780" y="5013038"/>
              <a:ext cx="4759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" name="Line 112"/>
            <p:cNvSpPr>
              <a:spLocks noChangeShapeType="1"/>
            </p:cNvSpPr>
            <p:nvPr/>
          </p:nvSpPr>
          <p:spPr bwMode="auto">
            <a:xfrm>
              <a:off x="4259503" y="4438072"/>
              <a:ext cx="0" cy="4660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73" name="群組 131"/>
            <p:cNvGrpSpPr/>
            <p:nvPr/>
          </p:nvGrpSpPr>
          <p:grpSpPr>
            <a:xfrm>
              <a:off x="4134813" y="4853711"/>
              <a:ext cx="274434" cy="307777"/>
              <a:chOff x="1738746" y="3054928"/>
              <a:chExt cx="274434" cy="307777"/>
            </a:xfrm>
          </p:grpSpPr>
          <p:sp>
            <p:nvSpPr>
              <p:cNvPr id="113" name="Oval 125"/>
              <p:cNvSpPr>
                <a:spLocks noChangeArrowheads="1"/>
              </p:cNvSpPr>
              <p:nvPr/>
            </p:nvSpPr>
            <p:spPr bwMode="auto">
              <a:xfrm>
                <a:off x="1749848" y="3111197"/>
                <a:ext cx="238279" cy="220821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TW" alt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4" name="文字方塊 113"/>
              <p:cNvSpPr txBox="1"/>
              <p:nvPr/>
            </p:nvSpPr>
            <p:spPr>
              <a:xfrm>
                <a:off x="1738746" y="3054928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smtClean="0">
                    <a:latin typeface="Times New Roman" pitchFamily="18" charset="0"/>
                    <a:cs typeface="Times New Roman" pitchFamily="18" charset="0"/>
                  </a:rPr>
                  <a:t>x</a:t>
                </a:r>
                <a:endParaRPr lang="zh-TW" altLang="en-US" sz="1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74" name="Oval 125"/>
            <p:cNvSpPr>
              <a:spLocks noChangeArrowheads="1"/>
            </p:cNvSpPr>
            <p:nvPr/>
          </p:nvSpPr>
          <p:spPr bwMode="auto">
            <a:xfrm>
              <a:off x="3582062" y="4979251"/>
              <a:ext cx="74613" cy="7461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5" name="Oval 125"/>
            <p:cNvSpPr>
              <a:spLocks noChangeArrowheads="1"/>
            </p:cNvSpPr>
            <p:nvPr/>
          </p:nvSpPr>
          <p:spPr bwMode="auto">
            <a:xfrm>
              <a:off x="2439062" y="4958470"/>
              <a:ext cx="74613" cy="7461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Line 126"/>
            <p:cNvSpPr>
              <a:spLocks noChangeShapeType="1"/>
            </p:cNvSpPr>
            <p:nvPr/>
          </p:nvSpPr>
          <p:spPr bwMode="auto">
            <a:xfrm>
              <a:off x="2515262" y="4996570"/>
              <a:ext cx="247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7" name="Line 127"/>
            <p:cNvSpPr>
              <a:spLocks noChangeShapeType="1"/>
            </p:cNvSpPr>
            <p:nvPr/>
          </p:nvSpPr>
          <p:spPr bwMode="auto">
            <a:xfrm>
              <a:off x="1938868" y="4995333"/>
              <a:ext cx="490669" cy="12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8" name="Line 128"/>
            <p:cNvSpPr>
              <a:spLocks noChangeShapeType="1"/>
            </p:cNvSpPr>
            <p:nvPr/>
          </p:nvSpPr>
          <p:spPr bwMode="auto">
            <a:xfrm flipH="1" flipV="1">
              <a:off x="2477162" y="5034670"/>
              <a:ext cx="0" cy="571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79" name="Object 1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57792865"/>
                </p:ext>
              </p:extLst>
            </p:nvPr>
          </p:nvGraphicFramePr>
          <p:xfrm>
            <a:off x="1681788" y="4855876"/>
            <a:ext cx="265112" cy="2651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049" name="Equation" r:id="rId20" imgW="266400" imgH="266400" progId="Equation.3">
                    <p:embed/>
                  </p:oleObj>
                </mc:Choice>
                <mc:Fallback>
                  <p:oleObj name="Equation" r:id="rId20" imgW="266400" imgH="2664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1788" y="4855876"/>
                          <a:ext cx="265112" cy="2651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0" name="Object 1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35387227"/>
                </p:ext>
              </p:extLst>
            </p:nvPr>
          </p:nvGraphicFramePr>
          <p:xfrm>
            <a:off x="2083330" y="5269971"/>
            <a:ext cx="366712" cy="24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050" name="方程式" r:id="rId21" imgW="368280" imgH="241200" progId="Equation.3">
                    <p:embed/>
                  </p:oleObj>
                </mc:Choice>
                <mc:Fallback>
                  <p:oleObj name="方程式" r:id="rId21" imgW="368280" imgH="241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83330" y="5269971"/>
                          <a:ext cx="366712" cy="2413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1" name="Text Box 138"/>
            <p:cNvSpPr txBox="1">
              <a:spLocks noChangeArrowheads="1"/>
            </p:cNvSpPr>
            <p:nvPr/>
          </p:nvSpPr>
          <p:spPr bwMode="auto">
            <a:xfrm>
              <a:off x="2204112" y="4737808"/>
              <a:ext cx="2712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82" name="Text Box 139"/>
            <p:cNvSpPr txBox="1">
              <a:spLocks noChangeArrowheads="1"/>
            </p:cNvSpPr>
            <p:nvPr/>
          </p:nvSpPr>
          <p:spPr bwMode="auto">
            <a:xfrm>
              <a:off x="2251737" y="5023558"/>
              <a:ext cx="23596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TW" sz="1200">
                  <a:latin typeface="Times New Roman" pitchFamily="18" charset="0"/>
                  <a:cs typeface="Times New Roman" pitchFamily="18" charset="0"/>
                </a:rPr>
                <a:t>-</a:t>
              </a:r>
            </a:p>
          </p:txBody>
        </p:sp>
        <p:sp>
          <p:nvSpPr>
            <p:cNvPr id="83" name="Line 155"/>
            <p:cNvSpPr>
              <a:spLocks noChangeShapeType="1"/>
            </p:cNvSpPr>
            <p:nvPr/>
          </p:nvSpPr>
          <p:spPr bwMode="auto">
            <a:xfrm flipH="1" flipV="1">
              <a:off x="2479193" y="5615708"/>
              <a:ext cx="343621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4" name="Rectangle 146"/>
            <p:cNvSpPr>
              <a:spLocks noChangeArrowheads="1"/>
            </p:cNvSpPr>
            <p:nvPr/>
          </p:nvSpPr>
          <p:spPr bwMode="auto">
            <a:xfrm>
              <a:off x="2755987" y="4816634"/>
              <a:ext cx="357774" cy="3418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5" name="Rectangle 151"/>
            <p:cNvSpPr>
              <a:spLocks noChangeArrowheads="1"/>
            </p:cNvSpPr>
            <p:nvPr/>
          </p:nvSpPr>
          <p:spPr bwMode="auto">
            <a:xfrm>
              <a:off x="2820059" y="5498798"/>
              <a:ext cx="459955" cy="2381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6" name="Line 109"/>
            <p:cNvSpPr>
              <a:spLocks noChangeShapeType="1"/>
            </p:cNvSpPr>
            <p:nvPr/>
          </p:nvSpPr>
          <p:spPr bwMode="auto">
            <a:xfrm flipV="1">
              <a:off x="3118526" y="5013038"/>
              <a:ext cx="4759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7" name="Line 112"/>
            <p:cNvSpPr>
              <a:spLocks noChangeShapeType="1"/>
            </p:cNvSpPr>
            <p:nvPr/>
          </p:nvSpPr>
          <p:spPr bwMode="auto">
            <a:xfrm>
              <a:off x="3615267" y="4521199"/>
              <a:ext cx="0" cy="4660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8" name="Text Box 138"/>
            <p:cNvSpPr txBox="1">
              <a:spLocks noChangeArrowheads="1"/>
            </p:cNvSpPr>
            <p:nvPr/>
          </p:nvSpPr>
          <p:spPr bwMode="auto">
            <a:xfrm>
              <a:off x="3370636" y="4599263"/>
              <a:ext cx="2712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TW" sz="1200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89" name="文字方塊 88"/>
            <p:cNvSpPr txBox="1"/>
            <p:nvPr/>
          </p:nvSpPr>
          <p:spPr>
            <a:xfrm>
              <a:off x="3756890" y="4146358"/>
              <a:ext cx="11432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itchFamily="18" charset="0"/>
                  <a:cs typeface="Times New Roman" pitchFamily="18" charset="0"/>
                </a:rPr>
                <a:t>Sin(</a:t>
              </a:r>
              <a:r>
                <a:rPr lang="en-US" altLang="zh-TW" sz="1400" dirty="0" smtClean="0">
                  <a:latin typeface="Symbol" pitchFamily="18" charset="2"/>
                  <a:cs typeface="Times New Roman" pitchFamily="18" charset="0"/>
                </a:rPr>
                <a:t>w</a:t>
              </a:r>
              <a:r>
                <a:rPr lang="en-US" altLang="zh-TW" sz="1400" dirty="0" smtClean="0">
                  <a:latin typeface="Times New Roman" pitchFamily="18" charset="0"/>
                  <a:cs typeface="Times New Roman" pitchFamily="18" charset="0"/>
                </a:rPr>
                <a:t>t+5</a:t>
              </a:r>
              <a:r>
                <a:rPr lang="en-US" altLang="zh-TW" sz="1400" dirty="0" smtClean="0">
                  <a:latin typeface="Symbol" panose="05050102010706020507" pitchFamily="18" charset="2"/>
                  <a:cs typeface="Times New Roman" pitchFamily="18" charset="0"/>
                </a:rPr>
                <a:t>p</a:t>
              </a:r>
              <a:r>
                <a:rPr lang="en-US" altLang="zh-TW" sz="1400" dirty="0" smtClean="0">
                  <a:latin typeface="Times New Roman" pitchFamily="18" charset="0"/>
                  <a:cs typeface="Times New Roman" pitchFamily="18" charset="0"/>
                </a:rPr>
                <a:t>/6)</a:t>
              </a:r>
              <a:endParaRPr lang="zh-TW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0" name="文字方塊 89"/>
            <p:cNvSpPr txBox="1"/>
            <p:nvPr/>
          </p:nvSpPr>
          <p:spPr>
            <a:xfrm>
              <a:off x="3365885" y="4181763"/>
              <a:ext cx="4395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i="1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altLang="zh-TW" sz="1400" i="1" baseline="-25000" dirty="0" smtClean="0">
                  <a:latin typeface="Times New Roman" pitchFamily="18" charset="0"/>
                  <a:cs typeface="Times New Roman" pitchFamily="18" charset="0"/>
                </a:rPr>
                <a:t>m0</a:t>
              </a:r>
              <a:endParaRPr lang="zh-TW" altLang="en-US" sz="14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1" name="文字方塊 90"/>
            <p:cNvSpPr txBox="1"/>
            <p:nvPr/>
          </p:nvSpPr>
          <p:spPr>
            <a:xfrm>
              <a:off x="3609878" y="4672829"/>
              <a:ext cx="4924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i="1" dirty="0" err="1" smtClean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altLang="zh-TW" sz="1400" i="1" baseline="-25000" dirty="0" err="1" smtClean="0">
                  <a:latin typeface="Times New Roman" pitchFamily="18" charset="0"/>
                  <a:cs typeface="Times New Roman" pitchFamily="18" charset="0"/>
                </a:rPr>
                <a:t>mca</a:t>
              </a:r>
              <a:endParaRPr lang="zh-TW" altLang="en-US" sz="14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" name="文字方塊 91"/>
            <p:cNvSpPr txBox="1"/>
            <p:nvPr/>
          </p:nvSpPr>
          <p:spPr>
            <a:xfrm>
              <a:off x="3049540" y="4630496"/>
              <a:ext cx="4395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i="1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altLang="zh-TW" sz="1400" i="1" baseline="-25000" dirty="0" smtClean="0">
                  <a:latin typeface="Times New Roman" pitchFamily="18" charset="0"/>
                  <a:cs typeface="Times New Roman" pitchFamily="18" charset="0"/>
                </a:rPr>
                <a:t>m3</a:t>
              </a:r>
              <a:endParaRPr lang="zh-TW" altLang="en-US" sz="1400" i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2040468" y="4611255"/>
              <a:ext cx="1969653" cy="117763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4" name="文字方塊 93"/>
            <p:cNvSpPr txBox="1"/>
            <p:nvPr/>
          </p:nvSpPr>
          <p:spPr>
            <a:xfrm>
              <a:off x="2118976" y="4306455"/>
              <a:ext cx="118173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RMS</a:t>
              </a:r>
              <a:r>
                <a:rPr lang="zh-TW" altLang="en-US" sz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TW" sz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Controller</a:t>
              </a:r>
              <a:endParaRPr lang="zh-TW" altLang="en-US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95" name="Object 1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96466317"/>
                </p:ext>
              </p:extLst>
            </p:nvPr>
          </p:nvGraphicFramePr>
          <p:xfrm>
            <a:off x="4172480" y="5336646"/>
            <a:ext cx="266700" cy="24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051" name="方程式" r:id="rId23" imgW="266400" imgH="241200" progId="Equation.3">
                    <p:embed/>
                  </p:oleObj>
                </mc:Choice>
                <mc:Fallback>
                  <p:oleObj name="方程式" r:id="rId23" imgW="266400" imgH="241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72480" y="5336646"/>
                          <a:ext cx="266700" cy="2413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6" name="文字方塊 95"/>
            <p:cNvSpPr txBox="1"/>
            <p:nvPr/>
          </p:nvSpPr>
          <p:spPr>
            <a:xfrm>
              <a:off x="2810934" y="5469466"/>
              <a:ext cx="5084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RMS</a:t>
              </a:r>
              <a:endParaRPr lang="zh-TW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6477000" y="1337734"/>
              <a:ext cx="1049867" cy="3793068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8" name="文字方塊 97"/>
            <p:cNvSpPr txBox="1"/>
            <p:nvPr/>
          </p:nvSpPr>
          <p:spPr>
            <a:xfrm>
              <a:off x="6409267" y="3022601"/>
              <a:ext cx="11357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2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bc-dq</a:t>
              </a:r>
              <a:endParaRPr lang="en-US" altLang="zh-TW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zh-TW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Transformation</a:t>
              </a:r>
              <a:endParaRPr lang="zh-TW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Line 127"/>
            <p:cNvSpPr>
              <a:spLocks noChangeShapeType="1"/>
            </p:cNvSpPr>
            <p:nvPr/>
          </p:nvSpPr>
          <p:spPr bwMode="auto">
            <a:xfrm flipV="1">
              <a:off x="7509933" y="2572024"/>
              <a:ext cx="528050" cy="26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0" name="Line 127"/>
            <p:cNvSpPr>
              <a:spLocks noChangeShapeType="1"/>
            </p:cNvSpPr>
            <p:nvPr/>
          </p:nvSpPr>
          <p:spPr bwMode="auto">
            <a:xfrm flipV="1">
              <a:off x="7518400" y="3833557"/>
              <a:ext cx="528050" cy="26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101" name="物件 10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988812"/>
                </p:ext>
              </p:extLst>
            </p:nvPr>
          </p:nvGraphicFramePr>
          <p:xfrm>
            <a:off x="8061325" y="2456393"/>
            <a:ext cx="227013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052" name="方程式" r:id="rId25" imgW="253800" imgH="279360" progId="Equation.3">
                    <p:embed/>
                  </p:oleObj>
                </mc:Choice>
                <mc:Fallback>
                  <p:oleObj name="方程式" r:id="rId25" imgW="253800" imgH="27936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61325" y="2456393"/>
                          <a:ext cx="227013" cy="2286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" name="Object 10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47569337"/>
                </p:ext>
              </p:extLst>
            </p:nvPr>
          </p:nvGraphicFramePr>
          <p:xfrm>
            <a:off x="8064500" y="3702581"/>
            <a:ext cx="215900" cy="2476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053" name="方程式" r:id="rId27" imgW="241200" imgH="304560" progId="Equation.3">
                    <p:embed/>
                  </p:oleObj>
                </mc:Choice>
                <mc:Fallback>
                  <p:oleObj name="方程式" r:id="rId27" imgW="241200" imgH="30456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64500" y="3702581"/>
                          <a:ext cx="215900" cy="2476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" name="Line 112"/>
            <p:cNvSpPr>
              <a:spLocks noChangeShapeType="1"/>
            </p:cNvSpPr>
            <p:nvPr/>
          </p:nvSpPr>
          <p:spPr bwMode="auto">
            <a:xfrm>
              <a:off x="6985000" y="999068"/>
              <a:ext cx="769" cy="3320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" name="文字方塊 103"/>
            <p:cNvSpPr txBox="1"/>
            <p:nvPr/>
          </p:nvSpPr>
          <p:spPr>
            <a:xfrm>
              <a:off x="6849534" y="719667"/>
              <a:ext cx="26481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smtClean="0">
                  <a:latin typeface="Symbol" panose="05050102010706020507" pitchFamily="18" charset="2"/>
                  <a:cs typeface="Times New Roman" panose="02020603050405020304" pitchFamily="18" charset="0"/>
                </a:rPr>
                <a:t>q</a:t>
              </a:r>
              <a:endParaRPr lang="zh-TW" altLang="en-US" sz="1200" i="1" dirty="0"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4893734" y="1354666"/>
              <a:ext cx="1049867" cy="3793068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6" name="Line 127"/>
            <p:cNvSpPr>
              <a:spLocks noChangeShapeType="1"/>
            </p:cNvSpPr>
            <p:nvPr/>
          </p:nvSpPr>
          <p:spPr bwMode="auto">
            <a:xfrm flipV="1">
              <a:off x="5943599" y="1810023"/>
              <a:ext cx="528050" cy="26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7" name="Line 127"/>
            <p:cNvSpPr>
              <a:spLocks noChangeShapeType="1"/>
            </p:cNvSpPr>
            <p:nvPr/>
          </p:nvSpPr>
          <p:spPr bwMode="auto">
            <a:xfrm flipV="1">
              <a:off x="5935133" y="3257823"/>
              <a:ext cx="528050" cy="26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8" name="Line 127"/>
            <p:cNvSpPr>
              <a:spLocks noChangeShapeType="1"/>
            </p:cNvSpPr>
            <p:nvPr/>
          </p:nvSpPr>
          <p:spPr bwMode="auto">
            <a:xfrm flipV="1">
              <a:off x="5952066" y="4714089"/>
              <a:ext cx="528050" cy="26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TW" altLang="en-US" sz="120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109" name="物件 10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84831604"/>
                </p:ext>
              </p:extLst>
            </p:nvPr>
          </p:nvGraphicFramePr>
          <p:xfrm>
            <a:off x="6083300" y="1457325"/>
            <a:ext cx="238125" cy="277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054" name="方程式" r:id="rId29" imgW="241200" imgH="279360" progId="Equation.3">
                    <p:embed/>
                  </p:oleObj>
                </mc:Choice>
                <mc:Fallback>
                  <p:oleObj name="方程式" r:id="rId29" imgW="241200" imgH="27936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83300" y="1457325"/>
                          <a:ext cx="238125" cy="2778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0" name="物件 10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04600545"/>
                </p:ext>
              </p:extLst>
            </p:nvPr>
          </p:nvGraphicFramePr>
          <p:xfrm>
            <a:off x="6100763" y="2930525"/>
            <a:ext cx="238125" cy="277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055" name="方程式" r:id="rId31" imgW="241200" imgH="279360" progId="Equation.3">
                    <p:embed/>
                  </p:oleObj>
                </mc:Choice>
                <mc:Fallback>
                  <p:oleObj name="方程式" r:id="rId31" imgW="241200" imgH="27936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00763" y="2930525"/>
                          <a:ext cx="238125" cy="2778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1" name="物件 1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40906460"/>
                </p:ext>
              </p:extLst>
            </p:nvPr>
          </p:nvGraphicFramePr>
          <p:xfrm>
            <a:off x="6083300" y="4403725"/>
            <a:ext cx="238125" cy="277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056" name="方程式" r:id="rId33" imgW="241200" imgH="279360" progId="Equation.3">
                    <p:embed/>
                  </p:oleObj>
                </mc:Choice>
                <mc:Fallback>
                  <p:oleObj name="方程式" r:id="rId33" imgW="241200" imgH="27936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83300" y="4403725"/>
                          <a:ext cx="238125" cy="2778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" name="文字方塊 111"/>
            <p:cNvSpPr txBox="1"/>
            <p:nvPr/>
          </p:nvSpPr>
          <p:spPr>
            <a:xfrm>
              <a:off x="4851400" y="2870198"/>
              <a:ext cx="114121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Line-</a:t>
              </a:r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abc</a:t>
              </a:r>
              <a:endParaRPr lang="en-US" altLang="zh-TW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To</a:t>
              </a:r>
            </a:p>
            <a:p>
              <a:pPr algn="ctr"/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Phase-</a:t>
              </a:r>
              <a:r>
                <a:rPr lang="en-US" altLang="zh-TW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abc</a:t>
              </a:r>
              <a:endParaRPr lang="en-US" altLang="zh-TW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zh-TW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Transformation</a:t>
              </a:r>
              <a:endParaRPr lang="zh-TW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0" name="矩形 119"/>
          <p:cNvSpPr/>
          <p:nvPr/>
        </p:nvSpPr>
        <p:spPr>
          <a:xfrm>
            <a:off x="283432" y="236128"/>
            <a:ext cx="4103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RMS Voltage Control Scheme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37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66</a:t>
            </a:fld>
            <a:endParaRPr lang="zh-TW" altLang="en-US"/>
          </a:p>
        </p:txBody>
      </p:sp>
      <p:sp>
        <p:nvSpPr>
          <p:cNvPr id="4" name="Text Box 62"/>
          <p:cNvSpPr txBox="1">
            <a:spLocks noChangeArrowheads="1"/>
          </p:cNvSpPr>
          <p:nvPr/>
        </p:nvSpPr>
        <p:spPr bwMode="auto">
          <a:xfrm>
            <a:off x="4642895" y="819889"/>
            <a:ext cx="26891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b="1" i="1" dirty="0" err="1">
                <a:solidFill>
                  <a:srgbClr val="FF33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k</a:t>
            </a:r>
            <a:r>
              <a:rPr lang="en-US" altLang="zh-TW" b="1" i="1" baseline="-25000" dirty="0" err="1">
                <a:solidFill>
                  <a:srgbClr val="FF33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</a:t>
            </a:r>
            <a:r>
              <a:rPr lang="en-US" altLang="zh-TW" b="1" dirty="0">
                <a:solidFill>
                  <a:srgbClr val="FF33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: Hall sensor gain (V/A</a:t>
            </a:r>
            <a:r>
              <a:rPr lang="en-US" altLang="zh-TW" b="1" dirty="0" smtClean="0">
                <a:solidFill>
                  <a:srgbClr val="FF33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)</a:t>
            </a:r>
          </a:p>
          <a:p>
            <a:r>
              <a:rPr lang="en-US" altLang="zh-TW" b="1" i="1" dirty="0" err="1" smtClean="0">
                <a:solidFill>
                  <a:srgbClr val="FF33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k</a:t>
            </a:r>
            <a:r>
              <a:rPr lang="en-US" altLang="zh-TW" b="1" i="1" baseline="-25000" dirty="0" err="1" smtClean="0">
                <a:solidFill>
                  <a:srgbClr val="FF33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v</a:t>
            </a:r>
            <a:r>
              <a:rPr lang="en-US" altLang="zh-TW" b="1" dirty="0" smtClean="0">
                <a:solidFill>
                  <a:srgbClr val="FF33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: voltage sensor gain </a:t>
            </a:r>
            <a:endParaRPr lang="en-US" altLang="zh-TW" b="1" dirty="0">
              <a:solidFill>
                <a:srgbClr val="FF33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7" name="Text Box 39"/>
          <p:cNvSpPr txBox="1">
            <a:spLocks noChangeArrowheads="1"/>
          </p:cNvSpPr>
          <p:nvPr/>
        </p:nvSpPr>
        <p:spPr bwMode="auto">
          <a:xfrm>
            <a:off x="3980053" y="1632522"/>
            <a:ext cx="509306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Set </a:t>
            </a:r>
            <a:r>
              <a:rPr lang="en-US" altLang="zh-TW" i="1" dirty="0" err="1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to be 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1/8~1/10 </a:t>
            </a: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of the switching frequency</a:t>
            </a:r>
          </a:p>
          <a:p>
            <a:pPr marL="457200" indent="-457200">
              <a:buFontTx/>
              <a:buAutoNum type="arabicPeriod"/>
            </a:pP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Set </a:t>
            </a:r>
            <a:r>
              <a:rPr lang="en-US" altLang="zh-TW" i="1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z</a:t>
            </a: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= </a:t>
            </a:r>
            <a:r>
              <a:rPr lang="en-US" altLang="zh-TW" i="1" dirty="0" err="1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/3</a:t>
            </a:r>
          </a:p>
          <a:p>
            <a:pPr marL="457200" indent="-457200">
              <a:buFontTx/>
              <a:buAutoNum type="arabicPeriod"/>
            </a:pP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Set </a:t>
            </a:r>
            <a:r>
              <a:rPr lang="en-US" altLang="zh-TW" i="1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= </a:t>
            </a:r>
            <a:r>
              <a:rPr lang="en-US" altLang="zh-TW" i="1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LPF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pole</a:t>
            </a:r>
            <a:endParaRPr lang="en-US" altLang="zh-TW" i="1" baseline="-25000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grpSp>
        <p:nvGrpSpPr>
          <p:cNvPr id="8" name="群組 41"/>
          <p:cNvGrpSpPr/>
          <p:nvPr/>
        </p:nvGrpSpPr>
        <p:grpSpPr>
          <a:xfrm>
            <a:off x="565023" y="552768"/>
            <a:ext cx="3565227" cy="2946400"/>
            <a:chOff x="1323975" y="3570288"/>
            <a:chExt cx="3565227" cy="2946400"/>
          </a:xfrm>
        </p:grpSpPr>
        <p:sp>
          <p:nvSpPr>
            <p:cNvPr id="10" name="Line 23"/>
            <p:cNvSpPr>
              <a:spLocks noChangeShapeType="1"/>
            </p:cNvSpPr>
            <p:nvPr/>
          </p:nvSpPr>
          <p:spPr bwMode="auto">
            <a:xfrm flipV="1">
              <a:off x="1323975" y="3863975"/>
              <a:ext cx="0" cy="2627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11" name="Line 24"/>
            <p:cNvSpPr>
              <a:spLocks noChangeShapeType="1"/>
            </p:cNvSpPr>
            <p:nvPr/>
          </p:nvSpPr>
          <p:spPr bwMode="auto">
            <a:xfrm>
              <a:off x="1349375" y="5241925"/>
              <a:ext cx="29495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12" name="Line 25"/>
            <p:cNvSpPr>
              <a:spLocks noChangeShapeType="1"/>
            </p:cNvSpPr>
            <p:nvPr/>
          </p:nvSpPr>
          <p:spPr bwMode="auto">
            <a:xfrm>
              <a:off x="1335088" y="4789488"/>
              <a:ext cx="2098675" cy="157003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13" name="Line 26"/>
            <p:cNvSpPr>
              <a:spLocks noChangeShapeType="1"/>
            </p:cNvSpPr>
            <p:nvPr/>
          </p:nvSpPr>
          <p:spPr bwMode="auto">
            <a:xfrm>
              <a:off x="1349375" y="4327525"/>
              <a:ext cx="708025" cy="501650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14" name="Line 27"/>
            <p:cNvSpPr>
              <a:spLocks noChangeShapeType="1"/>
            </p:cNvSpPr>
            <p:nvPr/>
          </p:nvSpPr>
          <p:spPr bwMode="auto">
            <a:xfrm>
              <a:off x="2057400" y="4830763"/>
              <a:ext cx="1314450" cy="0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15" name="Line 28"/>
            <p:cNvSpPr>
              <a:spLocks noChangeShapeType="1"/>
            </p:cNvSpPr>
            <p:nvPr/>
          </p:nvSpPr>
          <p:spPr bwMode="auto">
            <a:xfrm flipV="1">
              <a:off x="2508250" y="4805363"/>
              <a:ext cx="0" cy="8493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16" name="Line 29"/>
            <p:cNvSpPr>
              <a:spLocks noChangeShapeType="1"/>
            </p:cNvSpPr>
            <p:nvPr/>
          </p:nvSpPr>
          <p:spPr bwMode="auto">
            <a:xfrm>
              <a:off x="3370263" y="4830763"/>
              <a:ext cx="889000" cy="630237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17" name="Line 30"/>
            <p:cNvSpPr>
              <a:spLocks noChangeShapeType="1"/>
            </p:cNvSpPr>
            <p:nvPr/>
          </p:nvSpPr>
          <p:spPr bwMode="auto">
            <a:xfrm>
              <a:off x="1566863" y="3849688"/>
              <a:ext cx="528637" cy="11207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18" name="Line 31"/>
            <p:cNvSpPr>
              <a:spLocks noChangeShapeType="1"/>
            </p:cNvSpPr>
            <p:nvPr/>
          </p:nvSpPr>
          <p:spPr bwMode="auto">
            <a:xfrm>
              <a:off x="2095500" y="4959350"/>
              <a:ext cx="1211263" cy="8509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19" name="Line 32"/>
            <p:cNvSpPr>
              <a:spLocks noChangeShapeType="1"/>
            </p:cNvSpPr>
            <p:nvPr/>
          </p:nvSpPr>
          <p:spPr bwMode="auto">
            <a:xfrm>
              <a:off x="3308350" y="5808663"/>
              <a:ext cx="269875" cy="7080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20" name="Text Box 33"/>
            <p:cNvSpPr txBox="1">
              <a:spLocks noChangeArrowheads="1"/>
            </p:cNvSpPr>
            <p:nvPr/>
          </p:nvSpPr>
          <p:spPr bwMode="auto">
            <a:xfrm>
              <a:off x="2466975" y="4895850"/>
              <a:ext cx="35137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i="1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u</a:t>
              </a:r>
              <a:r>
                <a:rPr lang="en-US" altLang="zh-TW" i="1" baseline="-2500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21" name="Text Box 34"/>
            <p:cNvSpPr txBox="1">
              <a:spLocks noChangeArrowheads="1"/>
            </p:cNvSpPr>
            <p:nvPr/>
          </p:nvSpPr>
          <p:spPr bwMode="auto">
            <a:xfrm>
              <a:off x="1952625" y="4419600"/>
              <a:ext cx="27443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i="1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z</a:t>
              </a:r>
            </a:p>
          </p:txBody>
        </p:sp>
        <p:sp>
          <p:nvSpPr>
            <p:cNvPr id="22" name="Text Box 35"/>
            <p:cNvSpPr txBox="1">
              <a:spLocks noChangeArrowheads="1"/>
            </p:cNvSpPr>
            <p:nvPr/>
          </p:nvSpPr>
          <p:spPr bwMode="auto">
            <a:xfrm>
              <a:off x="3189288" y="4394200"/>
              <a:ext cx="30008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i="1" dirty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p</a:t>
              </a:r>
            </a:p>
          </p:txBody>
        </p:sp>
        <p:sp>
          <p:nvSpPr>
            <p:cNvPr id="23" name="Text Box 36"/>
            <p:cNvSpPr txBox="1">
              <a:spLocks noChangeArrowheads="1"/>
            </p:cNvSpPr>
            <p:nvPr/>
          </p:nvSpPr>
          <p:spPr bwMode="auto">
            <a:xfrm>
              <a:off x="2506663" y="5849938"/>
              <a:ext cx="40267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i="1" dirty="0" smtClean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H</a:t>
              </a:r>
              <a:r>
                <a:rPr lang="en-US" altLang="zh-TW" i="1" baseline="-25000" dirty="0" smtClean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I</a:t>
              </a:r>
              <a:endParaRPr lang="en-US" altLang="zh-TW" i="1" baseline="-25000" dirty="0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24" name="Text Box 37"/>
            <p:cNvSpPr txBox="1">
              <a:spLocks noChangeArrowheads="1"/>
            </p:cNvSpPr>
            <p:nvPr/>
          </p:nvSpPr>
          <p:spPr bwMode="auto">
            <a:xfrm>
              <a:off x="3665538" y="4754563"/>
              <a:ext cx="40267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i="1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G</a:t>
              </a:r>
              <a:r>
                <a:rPr lang="en-US" altLang="zh-TW" i="1" baseline="-2500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25" name="Text Box 38"/>
            <p:cNvSpPr txBox="1">
              <a:spLocks noChangeArrowheads="1"/>
            </p:cNvSpPr>
            <p:nvPr/>
          </p:nvSpPr>
          <p:spPr bwMode="auto">
            <a:xfrm>
              <a:off x="1489075" y="3570288"/>
              <a:ext cx="62068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i="1" dirty="0" smtClean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G</a:t>
              </a:r>
              <a:r>
                <a:rPr lang="en-US" altLang="zh-TW" i="1" baseline="-25000" dirty="0" smtClean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I</a:t>
              </a:r>
              <a:r>
                <a:rPr lang="en-US" altLang="zh-TW" i="1" dirty="0" smtClean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H</a:t>
              </a:r>
              <a:r>
                <a:rPr lang="en-US" altLang="zh-TW" i="1" baseline="-25000" dirty="0" smtClean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I</a:t>
              </a:r>
              <a:endParaRPr lang="en-US" altLang="zh-TW" i="1" baseline="-25000" dirty="0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27" name="文字方塊 37"/>
            <p:cNvSpPr txBox="1">
              <a:spLocks noChangeArrowheads="1"/>
            </p:cNvSpPr>
            <p:nvPr/>
          </p:nvSpPr>
          <p:spPr bwMode="auto">
            <a:xfrm>
              <a:off x="4073017" y="4188143"/>
              <a:ext cx="816185" cy="369332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dirty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Type 2</a:t>
              </a:r>
              <a:endParaRPr lang="zh-TW" altLang="en-US" dirty="0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</p:grpSp>
      <p:sp>
        <p:nvSpPr>
          <p:cNvPr id="31" name="文字方塊 30"/>
          <p:cNvSpPr txBox="1"/>
          <p:nvPr/>
        </p:nvSpPr>
        <p:spPr>
          <a:xfrm>
            <a:off x="402336" y="128016"/>
            <a:ext cx="36720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Current Controller Design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 Box 43"/>
          <p:cNvSpPr txBox="1">
            <a:spLocks noChangeArrowheads="1"/>
          </p:cNvSpPr>
          <p:nvPr/>
        </p:nvSpPr>
        <p:spPr bwMode="auto">
          <a:xfrm>
            <a:off x="4748276" y="4934458"/>
            <a:ext cx="2225289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Set </a:t>
            </a:r>
            <a:r>
              <a:rPr lang="en-US" altLang="zh-TW" i="1" dirty="0" err="1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v</a:t>
            </a: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to be </a:t>
            </a:r>
            <a:r>
              <a:rPr lang="en-US" altLang="zh-TW" i="1" dirty="0" err="1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u</a:t>
            </a:r>
            <a:r>
              <a:rPr lang="en-US" altLang="zh-TW" i="1" baseline="-25000" dirty="0" err="1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I</a:t>
            </a: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/4</a:t>
            </a:r>
          </a:p>
          <a:p>
            <a:pPr marL="457200" indent="-457200">
              <a:buFontTx/>
              <a:buAutoNum type="arabicPeriod"/>
            </a:pP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Set </a:t>
            </a:r>
            <a:r>
              <a:rPr lang="en-US" altLang="zh-TW" i="1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z</a:t>
            </a: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= </a:t>
            </a:r>
            <a:r>
              <a:rPr lang="en-US" altLang="zh-TW" i="1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u</a:t>
            </a:r>
            <a:r>
              <a:rPr lang="en-US" altLang="zh-TW" i="1" baseline="-25000" dirty="0" err="1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v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/3</a:t>
            </a:r>
          </a:p>
          <a:p>
            <a:pPr marL="457200" indent="-457200">
              <a:buFontTx/>
              <a:buAutoNum type="arabicPeriod"/>
            </a:pP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Set </a:t>
            </a:r>
            <a:r>
              <a:rPr lang="en-US" altLang="zh-TW" i="1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p</a:t>
            </a: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= </a:t>
            </a:r>
            <a:r>
              <a:rPr lang="en-US" altLang="zh-TW" i="1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LPF</a:t>
            </a:r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pole</a:t>
            </a:r>
            <a:endParaRPr lang="en-US" altLang="zh-TW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457200" indent="-457200"/>
            <a:endParaRPr lang="en-US" altLang="zh-TW" i="1" baseline="-25000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grpSp>
        <p:nvGrpSpPr>
          <p:cNvPr id="48" name="群組 47"/>
          <p:cNvGrpSpPr/>
          <p:nvPr/>
        </p:nvGrpSpPr>
        <p:grpSpPr>
          <a:xfrm>
            <a:off x="899316" y="3864495"/>
            <a:ext cx="2963862" cy="2789238"/>
            <a:chOff x="931736" y="3884168"/>
            <a:chExt cx="2963862" cy="2789238"/>
          </a:xfrm>
        </p:grpSpPr>
        <p:sp>
          <p:nvSpPr>
            <p:cNvPr id="32" name="Line 28"/>
            <p:cNvSpPr>
              <a:spLocks noChangeShapeType="1"/>
            </p:cNvSpPr>
            <p:nvPr/>
          </p:nvSpPr>
          <p:spPr bwMode="auto">
            <a:xfrm>
              <a:off x="946023" y="5555806"/>
              <a:ext cx="29495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33" name="Line 29"/>
            <p:cNvSpPr>
              <a:spLocks noChangeShapeType="1"/>
            </p:cNvSpPr>
            <p:nvPr/>
          </p:nvSpPr>
          <p:spPr bwMode="auto">
            <a:xfrm>
              <a:off x="931736" y="5103368"/>
              <a:ext cx="2098675" cy="157003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34" name="Line 30"/>
            <p:cNvSpPr>
              <a:spLocks noChangeShapeType="1"/>
            </p:cNvSpPr>
            <p:nvPr/>
          </p:nvSpPr>
          <p:spPr bwMode="auto">
            <a:xfrm>
              <a:off x="946023" y="4641406"/>
              <a:ext cx="708025" cy="501650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35" name="Line 31"/>
            <p:cNvSpPr>
              <a:spLocks noChangeShapeType="1"/>
            </p:cNvSpPr>
            <p:nvPr/>
          </p:nvSpPr>
          <p:spPr bwMode="auto">
            <a:xfrm>
              <a:off x="1654048" y="5144643"/>
              <a:ext cx="1314450" cy="0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36" name="Line 32"/>
            <p:cNvSpPr>
              <a:spLocks noChangeShapeType="1"/>
            </p:cNvSpPr>
            <p:nvPr/>
          </p:nvSpPr>
          <p:spPr bwMode="auto">
            <a:xfrm flipV="1">
              <a:off x="2104898" y="5119243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37" name="Line 34"/>
            <p:cNvSpPr>
              <a:spLocks noChangeShapeType="1"/>
            </p:cNvSpPr>
            <p:nvPr/>
          </p:nvSpPr>
          <p:spPr bwMode="auto">
            <a:xfrm>
              <a:off x="1163511" y="4163568"/>
              <a:ext cx="528637" cy="11207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38" name="Line 35"/>
            <p:cNvSpPr>
              <a:spLocks noChangeShapeType="1"/>
            </p:cNvSpPr>
            <p:nvPr/>
          </p:nvSpPr>
          <p:spPr bwMode="auto">
            <a:xfrm>
              <a:off x="1692148" y="5273231"/>
              <a:ext cx="1211263" cy="8509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39" name="Text Box 37"/>
            <p:cNvSpPr txBox="1">
              <a:spLocks noChangeArrowheads="1"/>
            </p:cNvSpPr>
            <p:nvPr/>
          </p:nvSpPr>
          <p:spPr bwMode="auto">
            <a:xfrm>
              <a:off x="2063623" y="5209731"/>
              <a:ext cx="37702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i="1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u</a:t>
              </a:r>
              <a:r>
                <a:rPr lang="en-US" altLang="zh-TW" i="1" baseline="-2500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v</a:t>
              </a:r>
            </a:p>
          </p:txBody>
        </p:sp>
        <p:sp>
          <p:nvSpPr>
            <p:cNvPr id="40" name="Text Box 38"/>
            <p:cNvSpPr txBox="1">
              <a:spLocks noChangeArrowheads="1"/>
            </p:cNvSpPr>
            <p:nvPr/>
          </p:nvSpPr>
          <p:spPr bwMode="auto">
            <a:xfrm>
              <a:off x="1549273" y="4733481"/>
              <a:ext cx="27443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i="1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z</a:t>
              </a:r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2103311" y="6163818"/>
              <a:ext cx="42832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i="1" dirty="0" err="1" smtClean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H</a:t>
              </a:r>
              <a:r>
                <a:rPr lang="en-US" altLang="zh-TW" i="1" baseline="-25000" dirty="0" err="1" smtClean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v</a:t>
              </a:r>
              <a:endParaRPr lang="en-US" altLang="zh-TW" i="1" baseline="-25000" dirty="0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42" name="Text Box 41"/>
            <p:cNvSpPr txBox="1">
              <a:spLocks noChangeArrowheads="1"/>
            </p:cNvSpPr>
            <p:nvPr/>
          </p:nvSpPr>
          <p:spPr bwMode="auto">
            <a:xfrm>
              <a:off x="2296986" y="4720781"/>
              <a:ext cx="42030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i="1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G</a:t>
              </a:r>
              <a:r>
                <a:rPr lang="en-US" altLang="zh-TW" i="1" baseline="-2500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v</a:t>
              </a:r>
            </a:p>
          </p:txBody>
        </p:sp>
        <p:sp>
          <p:nvSpPr>
            <p:cNvPr id="43" name="Text Box 42"/>
            <p:cNvSpPr txBox="1">
              <a:spLocks noChangeArrowheads="1"/>
            </p:cNvSpPr>
            <p:nvPr/>
          </p:nvSpPr>
          <p:spPr bwMode="auto">
            <a:xfrm>
              <a:off x="1085723" y="3884168"/>
              <a:ext cx="67197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i="1" dirty="0" err="1" smtClean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G</a:t>
              </a:r>
              <a:r>
                <a:rPr lang="en-US" altLang="zh-TW" i="1" baseline="-25000" dirty="0" err="1" smtClean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v</a:t>
              </a:r>
              <a:r>
                <a:rPr lang="en-US" altLang="zh-TW" i="1" dirty="0" err="1" smtClean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H</a:t>
              </a:r>
              <a:r>
                <a:rPr lang="en-US" altLang="zh-TW" i="1" baseline="-25000" dirty="0" err="1" smtClean="0">
                  <a:latin typeface="Times New Roman" pitchFamily="18" charset="0"/>
                  <a:ea typeface="標楷體" pitchFamily="65" charset="-120"/>
                  <a:cs typeface="Times New Roman" pitchFamily="18" charset="0"/>
                </a:rPr>
                <a:t>v</a:t>
              </a:r>
              <a:endParaRPr lang="en-US" altLang="zh-TW" i="1" baseline="-25000" dirty="0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  <p:sp>
          <p:nvSpPr>
            <p:cNvPr id="46" name="Line 23"/>
            <p:cNvSpPr>
              <a:spLocks noChangeShapeType="1"/>
            </p:cNvSpPr>
            <p:nvPr/>
          </p:nvSpPr>
          <p:spPr bwMode="auto">
            <a:xfrm flipV="1">
              <a:off x="936879" y="3906647"/>
              <a:ext cx="0" cy="2627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TW" altLang="en-US">
                <a:latin typeface="Times New Roman" pitchFamily="18" charset="0"/>
                <a:ea typeface="標楷體" pitchFamily="65" charset="-120"/>
                <a:cs typeface="Times New Roman" pitchFamily="18" charset="0"/>
              </a:endParaRPr>
            </a:p>
          </p:txBody>
        </p:sp>
      </p:grpSp>
      <p:sp>
        <p:nvSpPr>
          <p:cNvPr id="47" name="文字方塊 46"/>
          <p:cNvSpPr txBox="1"/>
          <p:nvPr/>
        </p:nvSpPr>
        <p:spPr>
          <a:xfrm>
            <a:off x="433093" y="3480261"/>
            <a:ext cx="35804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Voltage Controller Design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Line 29"/>
          <p:cNvSpPr>
            <a:spLocks noChangeShapeType="1"/>
          </p:cNvSpPr>
          <p:nvPr/>
        </p:nvSpPr>
        <p:spPr bwMode="auto">
          <a:xfrm>
            <a:off x="2916110" y="5124480"/>
            <a:ext cx="889000" cy="630237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50" name="Text Box 35"/>
          <p:cNvSpPr txBox="1">
            <a:spLocks noChangeArrowheads="1"/>
          </p:cNvSpPr>
          <p:nvPr/>
        </p:nvSpPr>
        <p:spPr bwMode="auto">
          <a:xfrm>
            <a:off x="2790554" y="4757189"/>
            <a:ext cx="3000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i="1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p</a:t>
            </a:r>
          </a:p>
        </p:txBody>
      </p:sp>
      <p:sp>
        <p:nvSpPr>
          <p:cNvPr id="51" name="Line 32"/>
          <p:cNvSpPr>
            <a:spLocks noChangeShapeType="1"/>
          </p:cNvSpPr>
          <p:nvPr/>
        </p:nvSpPr>
        <p:spPr bwMode="auto">
          <a:xfrm>
            <a:off x="2874980" y="6081598"/>
            <a:ext cx="269875" cy="7080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TW" altLang="en-US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52" name="文字方塊 37"/>
          <p:cNvSpPr txBox="1">
            <a:spLocks noChangeArrowheads="1"/>
          </p:cNvSpPr>
          <p:nvPr/>
        </p:nvSpPr>
        <p:spPr bwMode="auto">
          <a:xfrm>
            <a:off x="4235392" y="4433368"/>
            <a:ext cx="816185" cy="36933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Type 2</a:t>
            </a:r>
            <a:endParaRPr lang="zh-TW" altLang="en-US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1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67</a:t>
            </a:fld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699654" y="-66973"/>
            <a:ext cx="2895600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Three-phase inductor current control Inverter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clear;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clc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PI=3.1416;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Vd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=100;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L=0.6e-3;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C=10e-6;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vtm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=5;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kpwm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Vd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/2)/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vtm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ks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1/3.375;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=1/100;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fs=18e3;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Current Loop Design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k1(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s+z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)/s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LPF = p/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s+p</a:t>
            </a:r>
            <a:endParaRPr lang="en-US" altLang="zh-TW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ui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2 * PI * fs/10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 =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ui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/3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= 7.23e3 * 2 * PI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tui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1/z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numHi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kpwm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ks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/L;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denHi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=[1 0];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Hi=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tf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numHi,denHi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Hir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freqresp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(Hi,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ui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Gc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1/abs(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Hir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numGi1= [1 z];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denGi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[1 p 0];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Gi1 =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tf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(numGi1,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denGi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Gi1r =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freqresp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(Gi1,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ui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K1r = 1 /(abs(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Hir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* abs(Gi1r));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K1 = K1r/p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numGi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K1r * numGi1;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tf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numGi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denGi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GiHi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series(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Hi);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figure(1);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bode(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Hi,Gi,GiHi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grid;</a:t>
            </a:r>
          </a:p>
        </p:txBody>
      </p:sp>
      <p:sp>
        <p:nvSpPr>
          <p:cNvPr id="4" name="矩形 3"/>
          <p:cNvSpPr/>
          <p:nvPr/>
        </p:nvSpPr>
        <p:spPr>
          <a:xfrm>
            <a:off x="3512127" y="533400"/>
            <a:ext cx="259772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Voltage Loop Design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k2(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s+z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)/s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LPF = p/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s+p</a:t>
            </a:r>
            <a:endParaRPr lang="en-US" altLang="zh-TW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ui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/4;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 =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/3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= 7.23e3 * 2 * PI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1/z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numHv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/(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ks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*C);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denHv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=[1 0];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tf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numHv,denHv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Hvr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freqresp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Gc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1/abs(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Hvr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numGv1= [1 z];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[1 p 0];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Gv1 =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tf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(numGv1,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Gv1r =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freqresp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(Gv1,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K2r = 1 /(abs(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Hvr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* abs(Gv1r));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K2 = K2r/p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numGv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K2r * numGv1;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tf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numGv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GvHv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series(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figure(2);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bode(</a:t>
            </a:r>
            <a:r>
              <a:rPr lang="en-US" altLang="zh-TW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Hv,Gv,GvHv</a:t>
            </a:r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grid;</a:t>
            </a:r>
          </a:p>
        </p:txBody>
      </p:sp>
      <p:sp>
        <p:nvSpPr>
          <p:cNvPr id="5" name="矩形 4"/>
          <p:cNvSpPr/>
          <p:nvPr/>
        </p:nvSpPr>
        <p:spPr>
          <a:xfrm>
            <a:off x="6754090" y="1937932"/>
            <a:ext cx="148936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kpwm</a:t>
            </a:r>
            <a:r>
              <a:rPr lang="en-US" altLang="zh-TW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TW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  <a:p>
            <a:r>
              <a:rPr lang="en-US" altLang="zh-TW" sz="1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ks</a:t>
            </a:r>
            <a:r>
              <a:rPr lang="en-US" altLang="zh-TW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0.2963</a:t>
            </a:r>
          </a:p>
          <a:p>
            <a:r>
              <a:rPr lang="en-US" altLang="zh-TW" sz="1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kv</a:t>
            </a:r>
            <a:r>
              <a:rPr lang="en-US" altLang="zh-TW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0.0100</a:t>
            </a:r>
          </a:p>
          <a:p>
            <a:r>
              <a:rPr lang="en-US" altLang="zh-TW" sz="1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ui</a:t>
            </a:r>
            <a:r>
              <a:rPr lang="en-US" altLang="zh-TW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1.1310e+004</a:t>
            </a:r>
          </a:p>
          <a:p>
            <a:r>
              <a:rPr lang="en-US" altLang="zh-TW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 = </a:t>
            </a:r>
            <a:r>
              <a:rPr lang="en-US" altLang="zh-TW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3.7699e+003</a:t>
            </a:r>
          </a:p>
          <a:p>
            <a:r>
              <a:rPr lang="en-US" altLang="zh-TW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 = </a:t>
            </a:r>
            <a:r>
              <a:rPr lang="en-US" altLang="zh-TW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4.5428e+004</a:t>
            </a:r>
          </a:p>
          <a:p>
            <a:r>
              <a:rPr lang="en-US" altLang="zh-TW" sz="1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tui</a:t>
            </a:r>
            <a:r>
              <a:rPr lang="en-US" altLang="zh-TW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2.6526e-004</a:t>
            </a:r>
          </a:p>
          <a:p>
            <a:r>
              <a:rPr lang="en-US" altLang="zh-TW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K1 =  </a:t>
            </a:r>
            <a:r>
              <a:rPr lang="en-US" altLang="zh-TW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2.2390</a:t>
            </a:r>
          </a:p>
          <a:p>
            <a:r>
              <a:rPr lang="en-US" altLang="zh-TW" sz="1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uv</a:t>
            </a:r>
            <a:r>
              <a:rPr lang="en-US" altLang="zh-TW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 </a:t>
            </a:r>
            <a:r>
              <a:rPr lang="en-US" altLang="zh-TW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2.8274e+003</a:t>
            </a:r>
          </a:p>
          <a:p>
            <a:r>
              <a:rPr lang="en-US" altLang="zh-TW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 =  </a:t>
            </a:r>
            <a:r>
              <a:rPr lang="en-US" altLang="zh-TW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942.4800</a:t>
            </a:r>
          </a:p>
          <a:p>
            <a:r>
              <a:rPr lang="en-US" altLang="zh-TW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 =  </a:t>
            </a:r>
            <a:r>
              <a:rPr lang="en-US" altLang="zh-TW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4.5428e+004</a:t>
            </a:r>
          </a:p>
          <a:p>
            <a:r>
              <a:rPr lang="en-US" altLang="zh-TW" sz="1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tuv</a:t>
            </a:r>
            <a:r>
              <a:rPr lang="en-US" altLang="zh-TW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 </a:t>
            </a:r>
            <a:r>
              <a:rPr lang="en-US" altLang="zh-TW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0.0011</a:t>
            </a:r>
          </a:p>
          <a:p>
            <a:r>
              <a:rPr lang="en-US" altLang="zh-TW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K2 =  </a:t>
            </a:r>
            <a:r>
              <a:rPr lang="en-US" altLang="zh-TW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0.7963</a:t>
            </a:r>
            <a:endParaRPr lang="zh-TW" altLang="en-US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向右箭號 5"/>
          <p:cNvSpPr/>
          <p:nvPr/>
        </p:nvSpPr>
        <p:spPr>
          <a:xfrm>
            <a:off x="6033654" y="2930237"/>
            <a:ext cx="339437" cy="4849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4449003" y="0"/>
            <a:ext cx="47436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Matlab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Inverter Parameter Design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21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68</a:t>
            </a:fld>
            <a:endParaRPr lang="zh-TW" altLang="en-US"/>
          </a:p>
        </p:txBody>
      </p:sp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99" y="863599"/>
            <a:ext cx="8435976" cy="5099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542925" y="323850"/>
            <a:ext cx="3700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Bode Plot of Current Loop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18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69</a:t>
            </a:fld>
            <a:endParaRPr lang="zh-TW" altLang="en-US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49" y="720724"/>
            <a:ext cx="8429625" cy="535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542925" y="323850"/>
            <a:ext cx="36036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Bode Plot of Voltage Loop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52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7</a:t>
            </a:fld>
            <a:endParaRPr lang="zh-TW" altLang="en-US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2838"/>
            <a:ext cx="4468283" cy="309723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4656666" y="529316"/>
            <a:ext cx="4572000" cy="607089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TW" sz="10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include&lt;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math.h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b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include"PS_bios.h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b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typedef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float 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DefaultType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defineGetCurTime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PS_GetSysTimer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b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interrupt void Task();</a:t>
            </a:r>
            <a:b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DefaultTypefGbliref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0;</a:t>
            </a:r>
            <a:b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DefaultTypefGblU2 = 0;</a:t>
            </a:r>
            <a:b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sz="105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interrupt void Task()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b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DefaultTypefU2, fSUMP1, fSUMP3, fk3, fk1, fSUM1, fZ1, fTI_ADC1, fVDC2;</a:t>
            </a:r>
            <a:b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PS_EnableIntr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  <a:b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fU2 = fGblU2</a:t>
            </a:r>
            <a:r>
              <a:rPr lang="en-US" altLang="zh-TW" sz="10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fTI_ADC1 = 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PS_GetDcAdc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(0);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fVDC2 = 2;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fZ1 = fTI_ADC1;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fSUM1 = fVDC2 - fZ1;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fk1 = fSUM1 * 0.4;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fk3 = fSUM1 * (1000.0/20000);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fSUMP3 = fk3 + fU2;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fSUMP1 = fk1 + fSUMP3;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PS_SetPwm1RateSH(fSUMP1);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ifdef_DEBUG</a:t>
            </a:r>
            <a:endParaRPr lang="en-US" altLang="zh-TW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fGbliref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fVDC2;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endif</a:t>
            </a:r>
            <a:endParaRPr lang="en-US" altLang="zh-TW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fGblU2 = fSUMP3;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PS_ExitPwm1General();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Initialize(void)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PS_SysInit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(30, 10);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PS_StartStopPwmClock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(0);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PS_InitTimer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(0, 0xffffffff);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PS_InitPwm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(1, 0, 20000*1, (4e-6)*1e6, PWM_POSI_ONLY, 42822);// 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pwnNo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waveType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frequency, 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deadtime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outtype</a:t>
            </a:r>
            <a:endParaRPr lang="en-US" altLang="zh-TW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PS_SetPwmPeakOffset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(1, 10, 0, 1.0/10);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PS_SetPwmIntrType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(1, ePwmIntrAdc0, 1, 0</a:t>
            </a:r>
            <a:r>
              <a:rPr lang="en-US" altLang="zh-TW" sz="10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altLang="zh-TW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1133" y="4018761"/>
            <a:ext cx="3327401" cy="2839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PS_SetPwmVector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(1, ePwmIntrAdc0, Task);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PS_SetPwmTzAct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(1, </a:t>
            </a:r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eTZHighImpedance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PS_SetPwm1RateSH(0);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PS_StartPwm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(1);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PS_ResetAdcConvSeq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PS_SetAdcConvSeq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(eAdc0Intr, 0, 1.0);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PS_AdcInit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(1, !1);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PS_StartStopPwmClock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main()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Initialize();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PS_EnableIntr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 // Enable Global interrupt INTM</a:t>
            </a:r>
          </a:p>
          <a:p>
            <a:r>
              <a:rPr lang="en-US" altLang="zh-TW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PS_EnableDbgm</a:t>
            </a:r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(;;) {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r>
              <a:rPr lang="en-US" altLang="zh-TW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zh-TW" altLang="en-US" sz="1050" dirty="0"/>
          </a:p>
        </p:txBody>
      </p:sp>
      <p:sp>
        <p:nvSpPr>
          <p:cNvPr id="6" name="手繪多邊形 5"/>
          <p:cNvSpPr/>
          <p:nvPr/>
        </p:nvSpPr>
        <p:spPr>
          <a:xfrm>
            <a:off x="-3212" y="1614791"/>
            <a:ext cx="4558279" cy="2406876"/>
          </a:xfrm>
          <a:custGeom>
            <a:avLst/>
            <a:gdLst>
              <a:gd name="connsiteX0" fmla="*/ 37079 w 4558279"/>
              <a:gd name="connsiteY0" fmla="*/ 595009 h 2406876"/>
              <a:gd name="connsiteX1" fmla="*/ 113279 w 4558279"/>
              <a:gd name="connsiteY1" fmla="*/ 611942 h 2406876"/>
              <a:gd name="connsiteX2" fmla="*/ 155612 w 4558279"/>
              <a:gd name="connsiteY2" fmla="*/ 628876 h 2406876"/>
              <a:gd name="connsiteX3" fmla="*/ 231812 w 4558279"/>
              <a:gd name="connsiteY3" fmla="*/ 637342 h 2406876"/>
              <a:gd name="connsiteX4" fmla="*/ 282612 w 4558279"/>
              <a:gd name="connsiteY4" fmla="*/ 654276 h 2406876"/>
              <a:gd name="connsiteX5" fmla="*/ 435012 w 4558279"/>
              <a:gd name="connsiteY5" fmla="*/ 671209 h 2406876"/>
              <a:gd name="connsiteX6" fmla="*/ 714412 w 4558279"/>
              <a:gd name="connsiteY6" fmla="*/ 679676 h 2406876"/>
              <a:gd name="connsiteX7" fmla="*/ 959945 w 4558279"/>
              <a:gd name="connsiteY7" fmla="*/ 688142 h 2406876"/>
              <a:gd name="connsiteX8" fmla="*/ 2026745 w 4558279"/>
              <a:gd name="connsiteY8" fmla="*/ 671209 h 2406876"/>
              <a:gd name="connsiteX9" fmla="*/ 2086012 w 4558279"/>
              <a:gd name="connsiteY9" fmla="*/ 662742 h 2406876"/>
              <a:gd name="connsiteX10" fmla="*/ 2153745 w 4558279"/>
              <a:gd name="connsiteY10" fmla="*/ 654276 h 2406876"/>
              <a:gd name="connsiteX11" fmla="*/ 2390812 w 4558279"/>
              <a:gd name="connsiteY11" fmla="*/ 637342 h 2406876"/>
              <a:gd name="connsiteX12" fmla="*/ 2450079 w 4558279"/>
              <a:gd name="connsiteY12" fmla="*/ 628876 h 2406876"/>
              <a:gd name="connsiteX13" fmla="*/ 2594012 w 4558279"/>
              <a:gd name="connsiteY13" fmla="*/ 603476 h 2406876"/>
              <a:gd name="connsiteX14" fmla="*/ 2627879 w 4558279"/>
              <a:gd name="connsiteY14" fmla="*/ 595009 h 2406876"/>
              <a:gd name="connsiteX15" fmla="*/ 3118945 w 4558279"/>
              <a:gd name="connsiteY15" fmla="*/ 586542 h 2406876"/>
              <a:gd name="connsiteX16" fmla="*/ 3127412 w 4558279"/>
              <a:gd name="connsiteY16" fmla="*/ 552676 h 2406876"/>
              <a:gd name="connsiteX17" fmla="*/ 3135879 w 4558279"/>
              <a:gd name="connsiteY17" fmla="*/ 484942 h 2406876"/>
              <a:gd name="connsiteX18" fmla="*/ 3169745 w 4558279"/>
              <a:gd name="connsiteY18" fmla="*/ 425676 h 2406876"/>
              <a:gd name="connsiteX19" fmla="*/ 3178212 w 4558279"/>
              <a:gd name="connsiteY19" fmla="*/ 400276 h 2406876"/>
              <a:gd name="connsiteX20" fmla="*/ 3186679 w 4558279"/>
              <a:gd name="connsiteY20" fmla="*/ 129342 h 2406876"/>
              <a:gd name="connsiteX21" fmla="*/ 3813212 w 4558279"/>
              <a:gd name="connsiteY21" fmla="*/ 70076 h 2406876"/>
              <a:gd name="connsiteX22" fmla="*/ 4355079 w 4558279"/>
              <a:gd name="connsiteY22" fmla="*/ 78542 h 2406876"/>
              <a:gd name="connsiteX23" fmla="*/ 4380479 w 4558279"/>
              <a:gd name="connsiteY23" fmla="*/ 87009 h 2406876"/>
              <a:gd name="connsiteX24" fmla="*/ 4388945 w 4558279"/>
              <a:gd name="connsiteY24" fmla="*/ 112409 h 2406876"/>
              <a:gd name="connsiteX25" fmla="*/ 4405879 w 4558279"/>
              <a:gd name="connsiteY25" fmla="*/ 137809 h 2406876"/>
              <a:gd name="connsiteX26" fmla="*/ 4431279 w 4558279"/>
              <a:gd name="connsiteY26" fmla="*/ 298676 h 2406876"/>
              <a:gd name="connsiteX27" fmla="*/ 4439745 w 4558279"/>
              <a:gd name="connsiteY27" fmla="*/ 341009 h 2406876"/>
              <a:gd name="connsiteX28" fmla="*/ 4448212 w 4558279"/>
              <a:gd name="connsiteY28" fmla="*/ 434142 h 2406876"/>
              <a:gd name="connsiteX29" fmla="*/ 4465145 w 4558279"/>
              <a:gd name="connsiteY29" fmla="*/ 535742 h 2406876"/>
              <a:gd name="connsiteX30" fmla="*/ 4456679 w 4558279"/>
              <a:gd name="connsiteY30" fmla="*/ 1069142 h 2406876"/>
              <a:gd name="connsiteX31" fmla="*/ 4465145 w 4558279"/>
              <a:gd name="connsiteY31" fmla="*/ 1187676 h 2406876"/>
              <a:gd name="connsiteX32" fmla="*/ 4482079 w 4558279"/>
              <a:gd name="connsiteY32" fmla="*/ 1289276 h 2406876"/>
              <a:gd name="connsiteX33" fmla="*/ 4499012 w 4558279"/>
              <a:gd name="connsiteY33" fmla="*/ 1416276 h 2406876"/>
              <a:gd name="connsiteX34" fmla="*/ 4515945 w 4558279"/>
              <a:gd name="connsiteY34" fmla="*/ 1441676 h 2406876"/>
              <a:gd name="connsiteX35" fmla="*/ 4541345 w 4558279"/>
              <a:gd name="connsiteY35" fmla="*/ 1602542 h 2406876"/>
              <a:gd name="connsiteX36" fmla="*/ 4558279 w 4558279"/>
              <a:gd name="connsiteY36" fmla="*/ 1653342 h 2406876"/>
              <a:gd name="connsiteX37" fmla="*/ 4549812 w 4558279"/>
              <a:gd name="connsiteY37" fmla="*/ 1907342 h 2406876"/>
              <a:gd name="connsiteX38" fmla="*/ 4541345 w 4558279"/>
              <a:gd name="connsiteY38" fmla="*/ 1932742 h 2406876"/>
              <a:gd name="connsiteX39" fmla="*/ 4532879 w 4558279"/>
              <a:gd name="connsiteY39" fmla="*/ 1966609 h 2406876"/>
              <a:gd name="connsiteX40" fmla="*/ 4515945 w 4558279"/>
              <a:gd name="connsiteY40" fmla="*/ 2195209 h 2406876"/>
              <a:gd name="connsiteX41" fmla="*/ 4507479 w 4558279"/>
              <a:gd name="connsiteY41" fmla="*/ 2229076 h 2406876"/>
              <a:gd name="connsiteX42" fmla="*/ 4490545 w 4558279"/>
              <a:gd name="connsiteY42" fmla="*/ 2246009 h 2406876"/>
              <a:gd name="connsiteX43" fmla="*/ 4439745 w 4558279"/>
              <a:gd name="connsiteY43" fmla="*/ 2296809 h 2406876"/>
              <a:gd name="connsiteX44" fmla="*/ 4431279 w 4558279"/>
              <a:gd name="connsiteY44" fmla="*/ 2330676 h 2406876"/>
              <a:gd name="connsiteX45" fmla="*/ 4380479 w 4558279"/>
              <a:gd name="connsiteY45" fmla="*/ 2373009 h 2406876"/>
              <a:gd name="connsiteX46" fmla="*/ 4363545 w 4558279"/>
              <a:gd name="connsiteY46" fmla="*/ 2389942 h 2406876"/>
              <a:gd name="connsiteX47" fmla="*/ 4329679 w 4558279"/>
              <a:gd name="connsiteY47" fmla="*/ 2398409 h 2406876"/>
              <a:gd name="connsiteX48" fmla="*/ 4304279 w 4558279"/>
              <a:gd name="connsiteY48" fmla="*/ 2406876 h 2406876"/>
              <a:gd name="connsiteX49" fmla="*/ 3923279 w 4558279"/>
              <a:gd name="connsiteY49" fmla="*/ 2389942 h 2406876"/>
              <a:gd name="connsiteX50" fmla="*/ 3847079 w 4558279"/>
              <a:gd name="connsiteY50" fmla="*/ 2373009 h 2406876"/>
              <a:gd name="connsiteX51" fmla="*/ 3745479 w 4558279"/>
              <a:gd name="connsiteY51" fmla="*/ 2356076 h 2406876"/>
              <a:gd name="connsiteX52" fmla="*/ 3313679 w 4558279"/>
              <a:gd name="connsiteY52" fmla="*/ 2373009 h 2406876"/>
              <a:gd name="connsiteX53" fmla="*/ 3279812 w 4558279"/>
              <a:gd name="connsiteY53" fmla="*/ 2381476 h 2406876"/>
              <a:gd name="connsiteX54" fmla="*/ 3203612 w 4558279"/>
              <a:gd name="connsiteY54" fmla="*/ 2389942 h 2406876"/>
              <a:gd name="connsiteX55" fmla="*/ 2932679 w 4558279"/>
              <a:gd name="connsiteY55" fmla="*/ 2373009 h 2406876"/>
              <a:gd name="connsiteX56" fmla="*/ 2848012 w 4558279"/>
              <a:gd name="connsiteY56" fmla="*/ 2356076 h 2406876"/>
              <a:gd name="connsiteX57" fmla="*/ 2822612 w 4558279"/>
              <a:gd name="connsiteY57" fmla="*/ 2347609 h 2406876"/>
              <a:gd name="connsiteX58" fmla="*/ 2729479 w 4558279"/>
              <a:gd name="connsiteY58" fmla="*/ 2330676 h 2406876"/>
              <a:gd name="connsiteX59" fmla="*/ 2704079 w 4558279"/>
              <a:gd name="connsiteY59" fmla="*/ 2322209 h 2406876"/>
              <a:gd name="connsiteX60" fmla="*/ 2551679 w 4558279"/>
              <a:gd name="connsiteY60" fmla="*/ 2305276 h 2406876"/>
              <a:gd name="connsiteX61" fmla="*/ 2356945 w 4558279"/>
              <a:gd name="connsiteY61" fmla="*/ 2305276 h 2406876"/>
              <a:gd name="connsiteX62" fmla="*/ 2153745 w 4558279"/>
              <a:gd name="connsiteY62" fmla="*/ 2322209 h 2406876"/>
              <a:gd name="connsiteX63" fmla="*/ 2077545 w 4558279"/>
              <a:gd name="connsiteY63" fmla="*/ 2330676 h 2406876"/>
              <a:gd name="connsiteX64" fmla="*/ 2018279 w 4558279"/>
              <a:gd name="connsiteY64" fmla="*/ 2339142 h 2406876"/>
              <a:gd name="connsiteX65" fmla="*/ 1815079 w 4558279"/>
              <a:gd name="connsiteY65" fmla="*/ 2347609 h 2406876"/>
              <a:gd name="connsiteX66" fmla="*/ 1180079 w 4558279"/>
              <a:gd name="connsiteY66" fmla="*/ 2347609 h 2406876"/>
              <a:gd name="connsiteX67" fmla="*/ 1044612 w 4558279"/>
              <a:gd name="connsiteY67" fmla="*/ 2322209 h 2406876"/>
              <a:gd name="connsiteX68" fmla="*/ 943012 w 4558279"/>
              <a:gd name="connsiteY68" fmla="*/ 2305276 h 2406876"/>
              <a:gd name="connsiteX69" fmla="*/ 909145 w 4558279"/>
              <a:gd name="connsiteY69" fmla="*/ 2296809 h 2406876"/>
              <a:gd name="connsiteX70" fmla="*/ 858345 w 4558279"/>
              <a:gd name="connsiteY70" fmla="*/ 2279876 h 2406876"/>
              <a:gd name="connsiteX71" fmla="*/ 807545 w 4558279"/>
              <a:gd name="connsiteY71" fmla="*/ 2262942 h 2406876"/>
              <a:gd name="connsiteX72" fmla="*/ 680545 w 4558279"/>
              <a:gd name="connsiteY72" fmla="*/ 2229076 h 2406876"/>
              <a:gd name="connsiteX73" fmla="*/ 638212 w 4558279"/>
              <a:gd name="connsiteY73" fmla="*/ 2220609 h 2406876"/>
              <a:gd name="connsiteX74" fmla="*/ 545079 w 4558279"/>
              <a:gd name="connsiteY74" fmla="*/ 2195209 h 2406876"/>
              <a:gd name="connsiteX75" fmla="*/ 511212 w 4558279"/>
              <a:gd name="connsiteY75" fmla="*/ 2186742 h 2406876"/>
              <a:gd name="connsiteX76" fmla="*/ 485812 w 4558279"/>
              <a:gd name="connsiteY76" fmla="*/ 2178276 h 2406876"/>
              <a:gd name="connsiteX77" fmla="*/ 435012 w 4558279"/>
              <a:gd name="connsiteY77" fmla="*/ 2169809 h 2406876"/>
              <a:gd name="connsiteX78" fmla="*/ 265679 w 4558279"/>
              <a:gd name="connsiteY78" fmla="*/ 2152876 h 2406876"/>
              <a:gd name="connsiteX79" fmla="*/ 197945 w 4558279"/>
              <a:gd name="connsiteY79" fmla="*/ 2119009 h 2406876"/>
              <a:gd name="connsiteX80" fmla="*/ 172545 w 4558279"/>
              <a:gd name="connsiteY80" fmla="*/ 2042809 h 2406876"/>
              <a:gd name="connsiteX81" fmla="*/ 147145 w 4558279"/>
              <a:gd name="connsiteY81" fmla="*/ 2000476 h 2406876"/>
              <a:gd name="connsiteX82" fmla="*/ 96345 w 4558279"/>
              <a:gd name="connsiteY82" fmla="*/ 1966609 h 2406876"/>
              <a:gd name="connsiteX83" fmla="*/ 70945 w 4558279"/>
              <a:gd name="connsiteY83" fmla="*/ 1881942 h 2406876"/>
              <a:gd name="connsiteX84" fmla="*/ 62479 w 4558279"/>
              <a:gd name="connsiteY84" fmla="*/ 1839609 h 2406876"/>
              <a:gd name="connsiteX85" fmla="*/ 45545 w 4558279"/>
              <a:gd name="connsiteY85" fmla="*/ 1788809 h 2406876"/>
              <a:gd name="connsiteX86" fmla="*/ 28612 w 4558279"/>
              <a:gd name="connsiteY86" fmla="*/ 1738009 h 2406876"/>
              <a:gd name="connsiteX87" fmla="*/ 20145 w 4558279"/>
              <a:gd name="connsiteY87" fmla="*/ 1687209 h 2406876"/>
              <a:gd name="connsiteX88" fmla="*/ 11679 w 4558279"/>
              <a:gd name="connsiteY88" fmla="*/ 1577142 h 2406876"/>
              <a:gd name="connsiteX89" fmla="*/ 3212 w 4558279"/>
              <a:gd name="connsiteY89" fmla="*/ 1492476 h 2406876"/>
              <a:gd name="connsiteX90" fmla="*/ 20145 w 4558279"/>
              <a:gd name="connsiteY90" fmla="*/ 1009876 h 2406876"/>
              <a:gd name="connsiteX91" fmla="*/ 28612 w 4558279"/>
              <a:gd name="connsiteY91" fmla="*/ 899809 h 2406876"/>
              <a:gd name="connsiteX92" fmla="*/ 37079 w 4558279"/>
              <a:gd name="connsiteY92" fmla="*/ 874409 h 2406876"/>
              <a:gd name="connsiteX93" fmla="*/ 45545 w 4558279"/>
              <a:gd name="connsiteY93" fmla="*/ 806676 h 2406876"/>
              <a:gd name="connsiteX94" fmla="*/ 45545 w 4558279"/>
              <a:gd name="connsiteY94" fmla="*/ 654276 h 240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4558279" h="2406876">
                <a:moveTo>
                  <a:pt x="37079" y="595009"/>
                </a:moveTo>
                <a:cubicBezTo>
                  <a:pt x="80634" y="602268"/>
                  <a:pt x="79936" y="599438"/>
                  <a:pt x="113279" y="611942"/>
                </a:cubicBezTo>
                <a:cubicBezTo>
                  <a:pt x="127509" y="617278"/>
                  <a:pt x="140751" y="625692"/>
                  <a:pt x="155612" y="628876"/>
                </a:cubicBezTo>
                <a:cubicBezTo>
                  <a:pt x="180601" y="634231"/>
                  <a:pt x="206412" y="634520"/>
                  <a:pt x="231812" y="637342"/>
                </a:cubicBezTo>
                <a:lnTo>
                  <a:pt x="282612" y="654276"/>
                </a:lnTo>
                <a:cubicBezTo>
                  <a:pt x="310209" y="663475"/>
                  <a:pt x="428599" y="670924"/>
                  <a:pt x="435012" y="671209"/>
                </a:cubicBezTo>
                <a:cubicBezTo>
                  <a:pt x="528096" y="675346"/>
                  <a:pt x="621284" y="676672"/>
                  <a:pt x="714412" y="679676"/>
                </a:cubicBezTo>
                <a:lnTo>
                  <a:pt x="959945" y="688142"/>
                </a:lnTo>
                <a:lnTo>
                  <a:pt x="2026745" y="671209"/>
                </a:lnTo>
                <a:cubicBezTo>
                  <a:pt x="2046696" y="670759"/>
                  <a:pt x="2066231" y="665379"/>
                  <a:pt x="2086012" y="662742"/>
                </a:cubicBezTo>
                <a:cubicBezTo>
                  <a:pt x="2108566" y="659735"/>
                  <a:pt x="2131070" y="656166"/>
                  <a:pt x="2153745" y="654276"/>
                </a:cubicBezTo>
                <a:cubicBezTo>
                  <a:pt x="2288775" y="643024"/>
                  <a:pt x="2269929" y="650066"/>
                  <a:pt x="2390812" y="637342"/>
                </a:cubicBezTo>
                <a:cubicBezTo>
                  <a:pt x="2410659" y="635253"/>
                  <a:pt x="2430323" y="631698"/>
                  <a:pt x="2450079" y="628876"/>
                </a:cubicBezTo>
                <a:cubicBezTo>
                  <a:pt x="2559459" y="597623"/>
                  <a:pt x="2457368" y="622996"/>
                  <a:pt x="2594012" y="603476"/>
                </a:cubicBezTo>
                <a:cubicBezTo>
                  <a:pt x="2605532" y="601830"/>
                  <a:pt x="2616249" y="595384"/>
                  <a:pt x="2627879" y="595009"/>
                </a:cubicBezTo>
                <a:cubicBezTo>
                  <a:pt x="2791507" y="589730"/>
                  <a:pt x="2955256" y="589364"/>
                  <a:pt x="3118945" y="586542"/>
                </a:cubicBezTo>
                <a:cubicBezTo>
                  <a:pt x="3121767" y="575253"/>
                  <a:pt x="3125499" y="564154"/>
                  <a:pt x="3127412" y="552676"/>
                </a:cubicBezTo>
                <a:cubicBezTo>
                  <a:pt x="3131153" y="530232"/>
                  <a:pt x="3130360" y="507016"/>
                  <a:pt x="3135879" y="484942"/>
                </a:cubicBezTo>
                <a:cubicBezTo>
                  <a:pt x="3143300" y="455258"/>
                  <a:pt x="3157149" y="450868"/>
                  <a:pt x="3169745" y="425676"/>
                </a:cubicBezTo>
                <a:cubicBezTo>
                  <a:pt x="3173736" y="417694"/>
                  <a:pt x="3175390" y="408743"/>
                  <a:pt x="3178212" y="400276"/>
                </a:cubicBezTo>
                <a:cubicBezTo>
                  <a:pt x="3181034" y="309965"/>
                  <a:pt x="3181930" y="219573"/>
                  <a:pt x="3186679" y="129342"/>
                </a:cubicBezTo>
                <a:cubicBezTo>
                  <a:pt x="3200028" y="-124300"/>
                  <a:pt x="3525892" y="74012"/>
                  <a:pt x="3813212" y="70076"/>
                </a:cubicBezTo>
                <a:lnTo>
                  <a:pt x="4355079" y="78542"/>
                </a:lnTo>
                <a:cubicBezTo>
                  <a:pt x="4364000" y="78808"/>
                  <a:pt x="4374168" y="80698"/>
                  <a:pt x="4380479" y="87009"/>
                </a:cubicBezTo>
                <a:cubicBezTo>
                  <a:pt x="4386790" y="93320"/>
                  <a:pt x="4384954" y="104427"/>
                  <a:pt x="4388945" y="112409"/>
                </a:cubicBezTo>
                <a:cubicBezTo>
                  <a:pt x="4393496" y="121511"/>
                  <a:pt x="4400234" y="129342"/>
                  <a:pt x="4405879" y="137809"/>
                </a:cubicBezTo>
                <a:cubicBezTo>
                  <a:pt x="4428735" y="206381"/>
                  <a:pt x="4413238" y="154353"/>
                  <a:pt x="4431279" y="298676"/>
                </a:cubicBezTo>
                <a:cubicBezTo>
                  <a:pt x="4433064" y="312955"/>
                  <a:pt x="4436923" y="326898"/>
                  <a:pt x="4439745" y="341009"/>
                </a:cubicBezTo>
                <a:cubicBezTo>
                  <a:pt x="4442567" y="372053"/>
                  <a:pt x="4445110" y="403124"/>
                  <a:pt x="4448212" y="434142"/>
                </a:cubicBezTo>
                <a:cubicBezTo>
                  <a:pt x="4456314" y="515160"/>
                  <a:pt x="4449070" y="487512"/>
                  <a:pt x="4465145" y="535742"/>
                </a:cubicBezTo>
                <a:cubicBezTo>
                  <a:pt x="4462323" y="713542"/>
                  <a:pt x="4456679" y="891320"/>
                  <a:pt x="4456679" y="1069142"/>
                </a:cubicBezTo>
                <a:cubicBezTo>
                  <a:pt x="4456679" y="1108754"/>
                  <a:pt x="4461559" y="1148227"/>
                  <a:pt x="4465145" y="1187676"/>
                </a:cubicBezTo>
                <a:cubicBezTo>
                  <a:pt x="4470807" y="1249964"/>
                  <a:pt x="4470266" y="1242025"/>
                  <a:pt x="4482079" y="1289276"/>
                </a:cubicBezTo>
                <a:cubicBezTo>
                  <a:pt x="4483013" y="1297680"/>
                  <a:pt x="4492676" y="1397269"/>
                  <a:pt x="4499012" y="1416276"/>
                </a:cubicBezTo>
                <a:cubicBezTo>
                  <a:pt x="4502230" y="1425929"/>
                  <a:pt x="4510301" y="1433209"/>
                  <a:pt x="4515945" y="1441676"/>
                </a:cubicBezTo>
                <a:cubicBezTo>
                  <a:pt x="4521094" y="1488017"/>
                  <a:pt x="4526716" y="1558657"/>
                  <a:pt x="4541345" y="1602542"/>
                </a:cubicBezTo>
                <a:lnTo>
                  <a:pt x="4558279" y="1653342"/>
                </a:lnTo>
                <a:cubicBezTo>
                  <a:pt x="4555457" y="1738009"/>
                  <a:pt x="4554937" y="1822783"/>
                  <a:pt x="4549812" y="1907342"/>
                </a:cubicBezTo>
                <a:cubicBezTo>
                  <a:pt x="4549272" y="1916250"/>
                  <a:pt x="4543797" y="1924161"/>
                  <a:pt x="4541345" y="1932742"/>
                </a:cubicBezTo>
                <a:cubicBezTo>
                  <a:pt x="4538148" y="1943931"/>
                  <a:pt x="4535701" y="1955320"/>
                  <a:pt x="4532879" y="1966609"/>
                </a:cubicBezTo>
                <a:cubicBezTo>
                  <a:pt x="4529090" y="2034813"/>
                  <a:pt x="4526969" y="2123551"/>
                  <a:pt x="4515945" y="2195209"/>
                </a:cubicBezTo>
                <a:cubicBezTo>
                  <a:pt x="4514176" y="2206710"/>
                  <a:pt x="4512683" y="2218668"/>
                  <a:pt x="4507479" y="2229076"/>
                </a:cubicBezTo>
                <a:cubicBezTo>
                  <a:pt x="4503909" y="2236216"/>
                  <a:pt x="4495655" y="2239877"/>
                  <a:pt x="4490545" y="2246009"/>
                </a:cubicBezTo>
                <a:cubicBezTo>
                  <a:pt x="4451161" y="2293269"/>
                  <a:pt x="4482567" y="2268261"/>
                  <a:pt x="4439745" y="2296809"/>
                </a:cubicBezTo>
                <a:cubicBezTo>
                  <a:pt x="4436923" y="2308098"/>
                  <a:pt x="4436483" y="2320268"/>
                  <a:pt x="4431279" y="2330676"/>
                </a:cubicBezTo>
                <a:cubicBezTo>
                  <a:pt x="4425810" y="2341615"/>
                  <a:pt x="4382826" y="2371053"/>
                  <a:pt x="4380479" y="2373009"/>
                </a:cubicBezTo>
                <a:cubicBezTo>
                  <a:pt x="4374347" y="2378119"/>
                  <a:pt x="4370685" y="2386372"/>
                  <a:pt x="4363545" y="2389942"/>
                </a:cubicBezTo>
                <a:cubicBezTo>
                  <a:pt x="4353137" y="2395146"/>
                  <a:pt x="4340867" y="2395212"/>
                  <a:pt x="4329679" y="2398409"/>
                </a:cubicBezTo>
                <a:cubicBezTo>
                  <a:pt x="4321098" y="2400861"/>
                  <a:pt x="4312746" y="2404054"/>
                  <a:pt x="4304279" y="2406876"/>
                </a:cubicBezTo>
                <a:cubicBezTo>
                  <a:pt x="4168321" y="2403099"/>
                  <a:pt x="4051619" y="2408276"/>
                  <a:pt x="3923279" y="2389942"/>
                </a:cubicBezTo>
                <a:cubicBezTo>
                  <a:pt x="3855483" y="2380257"/>
                  <a:pt x="3906268" y="2384107"/>
                  <a:pt x="3847079" y="2373009"/>
                </a:cubicBezTo>
                <a:cubicBezTo>
                  <a:pt x="3813333" y="2366682"/>
                  <a:pt x="3745479" y="2356076"/>
                  <a:pt x="3745479" y="2356076"/>
                </a:cubicBezTo>
                <a:lnTo>
                  <a:pt x="3313679" y="2373009"/>
                </a:lnTo>
                <a:cubicBezTo>
                  <a:pt x="3302077" y="2373902"/>
                  <a:pt x="3291313" y="2379707"/>
                  <a:pt x="3279812" y="2381476"/>
                </a:cubicBezTo>
                <a:cubicBezTo>
                  <a:pt x="3254553" y="2385362"/>
                  <a:pt x="3229012" y="2387120"/>
                  <a:pt x="3203612" y="2389942"/>
                </a:cubicBezTo>
                <a:lnTo>
                  <a:pt x="2932679" y="2373009"/>
                </a:lnTo>
                <a:cubicBezTo>
                  <a:pt x="2909705" y="2371195"/>
                  <a:pt x="2871892" y="2362899"/>
                  <a:pt x="2848012" y="2356076"/>
                </a:cubicBezTo>
                <a:cubicBezTo>
                  <a:pt x="2839431" y="2353624"/>
                  <a:pt x="2831193" y="2350061"/>
                  <a:pt x="2822612" y="2347609"/>
                </a:cubicBezTo>
                <a:cubicBezTo>
                  <a:pt x="2782691" y="2336203"/>
                  <a:pt x="2777446" y="2337528"/>
                  <a:pt x="2729479" y="2330676"/>
                </a:cubicBezTo>
                <a:cubicBezTo>
                  <a:pt x="2721012" y="2327854"/>
                  <a:pt x="2712830" y="2323959"/>
                  <a:pt x="2704079" y="2322209"/>
                </a:cubicBezTo>
                <a:cubicBezTo>
                  <a:pt x="2661158" y="2313624"/>
                  <a:pt x="2590951" y="2308846"/>
                  <a:pt x="2551679" y="2305276"/>
                </a:cubicBezTo>
                <a:cubicBezTo>
                  <a:pt x="2460702" y="2287080"/>
                  <a:pt x="2519304" y="2295129"/>
                  <a:pt x="2356945" y="2305276"/>
                </a:cubicBezTo>
                <a:cubicBezTo>
                  <a:pt x="2262085" y="2311205"/>
                  <a:pt x="2240619" y="2313064"/>
                  <a:pt x="2153745" y="2322209"/>
                </a:cubicBezTo>
                <a:lnTo>
                  <a:pt x="2077545" y="2330676"/>
                </a:lnTo>
                <a:cubicBezTo>
                  <a:pt x="2057743" y="2333151"/>
                  <a:pt x="2038193" y="2337857"/>
                  <a:pt x="2018279" y="2339142"/>
                </a:cubicBezTo>
                <a:cubicBezTo>
                  <a:pt x="1950628" y="2343507"/>
                  <a:pt x="1882812" y="2344787"/>
                  <a:pt x="1815079" y="2347609"/>
                </a:cubicBezTo>
                <a:cubicBezTo>
                  <a:pt x="1578041" y="2387117"/>
                  <a:pt x="1714894" y="2367417"/>
                  <a:pt x="1180079" y="2347609"/>
                </a:cubicBezTo>
                <a:cubicBezTo>
                  <a:pt x="1082078" y="2343979"/>
                  <a:pt x="1106678" y="2333846"/>
                  <a:pt x="1044612" y="2322209"/>
                </a:cubicBezTo>
                <a:cubicBezTo>
                  <a:pt x="1010866" y="2315882"/>
                  <a:pt x="976321" y="2313603"/>
                  <a:pt x="943012" y="2305276"/>
                </a:cubicBezTo>
                <a:cubicBezTo>
                  <a:pt x="931723" y="2302454"/>
                  <a:pt x="920291" y="2300153"/>
                  <a:pt x="909145" y="2296809"/>
                </a:cubicBezTo>
                <a:cubicBezTo>
                  <a:pt x="892048" y="2291680"/>
                  <a:pt x="875278" y="2285520"/>
                  <a:pt x="858345" y="2279876"/>
                </a:cubicBezTo>
                <a:lnTo>
                  <a:pt x="807545" y="2262942"/>
                </a:lnTo>
                <a:cubicBezTo>
                  <a:pt x="778319" y="2253200"/>
                  <a:pt x="708837" y="2235605"/>
                  <a:pt x="680545" y="2229076"/>
                </a:cubicBezTo>
                <a:cubicBezTo>
                  <a:pt x="666523" y="2225840"/>
                  <a:pt x="652234" y="2223845"/>
                  <a:pt x="638212" y="2220609"/>
                </a:cubicBezTo>
                <a:cubicBezTo>
                  <a:pt x="481256" y="2184388"/>
                  <a:pt x="623453" y="2217602"/>
                  <a:pt x="545079" y="2195209"/>
                </a:cubicBezTo>
                <a:cubicBezTo>
                  <a:pt x="533890" y="2192012"/>
                  <a:pt x="522401" y="2189939"/>
                  <a:pt x="511212" y="2186742"/>
                </a:cubicBezTo>
                <a:cubicBezTo>
                  <a:pt x="502631" y="2184290"/>
                  <a:pt x="494524" y="2180212"/>
                  <a:pt x="485812" y="2178276"/>
                </a:cubicBezTo>
                <a:cubicBezTo>
                  <a:pt x="469054" y="2174552"/>
                  <a:pt x="452006" y="2172237"/>
                  <a:pt x="435012" y="2169809"/>
                </a:cubicBezTo>
                <a:cubicBezTo>
                  <a:pt x="363988" y="2159662"/>
                  <a:pt x="344503" y="2159444"/>
                  <a:pt x="265679" y="2152876"/>
                </a:cubicBezTo>
                <a:cubicBezTo>
                  <a:pt x="207306" y="2133418"/>
                  <a:pt x="227501" y="2148563"/>
                  <a:pt x="197945" y="2119009"/>
                </a:cubicBezTo>
                <a:cubicBezTo>
                  <a:pt x="183673" y="2047644"/>
                  <a:pt x="198836" y="2104156"/>
                  <a:pt x="172545" y="2042809"/>
                </a:cubicBezTo>
                <a:cubicBezTo>
                  <a:pt x="161028" y="2015937"/>
                  <a:pt x="170861" y="2018263"/>
                  <a:pt x="147145" y="2000476"/>
                </a:cubicBezTo>
                <a:cubicBezTo>
                  <a:pt x="130864" y="1988265"/>
                  <a:pt x="96345" y="1966609"/>
                  <a:pt x="96345" y="1966609"/>
                </a:cubicBezTo>
                <a:cubicBezTo>
                  <a:pt x="82278" y="1924406"/>
                  <a:pt x="79474" y="1920324"/>
                  <a:pt x="70945" y="1881942"/>
                </a:cubicBezTo>
                <a:cubicBezTo>
                  <a:pt x="67823" y="1867894"/>
                  <a:pt x="66265" y="1853492"/>
                  <a:pt x="62479" y="1839609"/>
                </a:cubicBezTo>
                <a:cubicBezTo>
                  <a:pt x="57783" y="1822389"/>
                  <a:pt x="51189" y="1805742"/>
                  <a:pt x="45545" y="1788809"/>
                </a:cubicBezTo>
                <a:lnTo>
                  <a:pt x="28612" y="1738009"/>
                </a:lnTo>
                <a:cubicBezTo>
                  <a:pt x="23183" y="1721723"/>
                  <a:pt x="22967" y="1704142"/>
                  <a:pt x="20145" y="1687209"/>
                </a:cubicBezTo>
                <a:cubicBezTo>
                  <a:pt x="17323" y="1650520"/>
                  <a:pt x="14867" y="1613801"/>
                  <a:pt x="11679" y="1577142"/>
                </a:cubicBezTo>
                <a:cubicBezTo>
                  <a:pt x="9222" y="1548886"/>
                  <a:pt x="3212" y="1520839"/>
                  <a:pt x="3212" y="1492476"/>
                </a:cubicBezTo>
                <a:cubicBezTo>
                  <a:pt x="3212" y="1096338"/>
                  <a:pt x="-10936" y="1196379"/>
                  <a:pt x="20145" y="1009876"/>
                </a:cubicBezTo>
                <a:cubicBezTo>
                  <a:pt x="22967" y="973187"/>
                  <a:pt x="24048" y="936322"/>
                  <a:pt x="28612" y="899809"/>
                </a:cubicBezTo>
                <a:cubicBezTo>
                  <a:pt x="29719" y="890953"/>
                  <a:pt x="35483" y="883190"/>
                  <a:pt x="37079" y="874409"/>
                </a:cubicBezTo>
                <a:cubicBezTo>
                  <a:pt x="41149" y="852023"/>
                  <a:pt x="44671" y="829413"/>
                  <a:pt x="45545" y="806676"/>
                </a:cubicBezTo>
                <a:cubicBezTo>
                  <a:pt x="47497" y="755914"/>
                  <a:pt x="45545" y="705076"/>
                  <a:pt x="45545" y="654276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397934" y="211668"/>
            <a:ext cx="2432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Code Generation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向下箭號 7"/>
          <p:cNvSpPr/>
          <p:nvPr/>
        </p:nvSpPr>
        <p:spPr>
          <a:xfrm rot="19157006">
            <a:off x="3378199" y="3818467"/>
            <a:ext cx="601133" cy="88900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/>
          <p:cNvSpPr txBox="1"/>
          <p:nvPr/>
        </p:nvSpPr>
        <p:spPr>
          <a:xfrm>
            <a:off x="3293534" y="4597401"/>
            <a:ext cx="13631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</a:rPr>
              <a:t>The control in this block will be transferred to be C code</a:t>
            </a:r>
            <a:endParaRPr lang="zh-TW" alt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55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90525"/>
            <a:ext cx="7934325" cy="632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70</a:t>
            </a:fld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0" y="0"/>
            <a:ext cx="5077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Circuit (unbalanced load)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4526" y="5139809"/>
            <a:ext cx="3057247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n-US" altLang="zh-TW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Stand_alone_LL_SVPWM_1</a:t>
            </a:r>
            <a:endParaRPr lang="zh-TW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79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71</a:t>
            </a:fld>
            <a:endParaRPr lang="zh-TW" altLang="en-US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2350"/>
            <a:ext cx="9099550" cy="480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733425" y="333375"/>
            <a:ext cx="2656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58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72</a:t>
            </a:fld>
            <a:endParaRPr lang="zh-TW" altLang="en-US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" y="942974"/>
            <a:ext cx="8696325" cy="509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733425" y="333375"/>
            <a:ext cx="2656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36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8" y="152400"/>
            <a:ext cx="7496172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837142" y="5832475"/>
            <a:ext cx="697627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Lab2</a:t>
            </a:r>
            <a:endParaRPr lang="zh-TW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548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Control 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endParaRPr lang="en-US" altLang="zh-TW" sz="2400" b="1" dirty="0" smtClean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92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17" y="1500717"/>
            <a:ext cx="8240183" cy="434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2929467" y="1337734"/>
            <a:ext cx="271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Inductor current tracking</a:t>
            </a:r>
            <a:endParaRPr lang="zh-TW" altLang="en-US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4927601" y="1634068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Q-axis</a:t>
            </a:r>
            <a:endParaRPr lang="zh-TW" altLang="en-US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5418666" y="2142067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D-axis</a:t>
            </a:r>
            <a:endParaRPr lang="zh-TW" altLang="en-US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2929467" y="2844800"/>
            <a:ext cx="1811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Voltage tracking</a:t>
            </a:r>
            <a:endParaRPr lang="zh-TW" altLang="en-US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2785533" y="4174068"/>
            <a:ext cx="2422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RMS of output voltage</a:t>
            </a:r>
            <a:endParaRPr lang="zh-TW" altLang="en-US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5486400" y="3031068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Q-axis</a:t>
            </a:r>
            <a:endParaRPr lang="zh-TW" altLang="en-US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6163733" y="3513667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D-axis</a:t>
            </a:r>
            <a:endParaRPr lang="zh-TW" altLang="en-US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9600" y="474133"/>
            <a:ext cx="81228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Simulation Result (Control </a:t>
            </a:r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0677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75</a:t>
            </a:fld>
            <a:endParaRPr lang="zh-TW" altLang="en-US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09" y="1285875"/>
            <a:ext cx="8192558" cy="4674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字方塊 12"/>
          <p:cNvSpPr txBox="1"/>
          <p:nvPr/>
        </p:nvSpPr>
        <p:spPr>
          <a:xfrm>
            <a:off x="2547038" y="1185333"/>
            <a:ext cx="25886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Three-phase output voltage</a:t>
            </a:r>
            <a:endParaRPr lang="zh-TW" altLang="en-US" sz="16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2516333" y="2743200"/>
            <a:ext cx="2786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Three-phase inductor current</a:t>
            </a:r>
            <a:endParaRPr lang="zh-TW" altLang="en-US" sz="16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2616125" y="4275666"/>
            <a:ext cx="4005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Control voltage of the three-phase SVPWM</a:t>
            </a:r>
            <a:endParaRPr lang="zh-TW" altLang="en-US" sz="16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9600" y="474133"/>
            <a:ext cx="81228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Simulation Result (Control </a:t>
            </a:r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25114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76</a:t>
            </a:fld>
            <a:endParaRPr lang="zh-TW" altLang="en-US"/>
          </a:p>
        </p:txBody>
      </p:sp>
      <p:pic>
        <p:nvPicPr>
          <p:cNvPr id="4" name="圖片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77399" y="1440881"/>
            <a:ext cx="5273675" cy="3969888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5570070" y="741891"/>
            <a:ext cx="23507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RS232 on-line waveform measurement and tuning of control parameters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5518035" y="2519891"/>
            <a:ext cx="32788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Waveform measure with digital scope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5561869" y="4475693"/>
            <a:ext cx="18777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Experimental circuit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447675" y="142875"/>
            <a:ext cx="3592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Verification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39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/>
        </p:nvGrpSpPr>
        <p:grpSpPr>
          <a:xfrm>
            <a:off x="1423458" y="589491"/>
            <a:ext cx="6010275" cy="5784323"/>
            <a:chOff x="1194858" y="694266"/>
            <a:chExt cx="6010275" cy="5784323"/>
          </a:xfrm>
        </p:grpSpPr>
        <p:grpSp>
          <p:nvGrpSpPr>
            <p:cNvPr id="7" name="群組 6"/>
            <p:cNvGrpSpPr/>
            <p:nvPr/>
          </p:nvGrpSpPr>
          <p:grpSpPr>
            <a:xfrm>
              <a:off x="1194858" y="694266"/>
              <a:ext cx="6010275" cy="5784323"/>
              <a:chOff x="1287992" y="694266"/>
              <a:chExt cx="6010275" cy="5784323"/>
            </a:xfrm>
          </p:grpSpPr>
          <p:pic>
            <p:nvPicPr>
              <p:cNvPr id="16" name="Picture 6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87992" y="694266"/>
                <a:ext cx="5959475" cy="16933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" name="Picture 7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28738" y="2435225"/>
                <a:ext cx="5961062" cy="1747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" name="Picture 8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5466" y="4073523"/>
                <a:ext cx="5892801" cy="2405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" name="文字方塊 7"/>
            <p:cNvSpPr txBox="1"/>
            <p:nvPr/>
          </p:nvSpPr>
          <p:spPr>
            <a:xfrm>
              <a:off x="3293533" y="778935"/>
              <a:ext cx="26811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DQ-axis current tracking</a:t>
              </a:r>
              <a:endParaRPr lang="zh-TW" altLang="en-US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sp>
          <p:nvSpPr>
            <p:cNvPr id="9" name="文字方塊 8"/>
            <p:cNvSpPr txBox="1"/>
            <p:nvPr/>
          </p:nvSpPr>
          <p:spPr>
            <a:xfrm>
              <a:off x="5334000" y="1016001"/>
              <a:ext cx="8002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Q-axis</a:t>
              </a:r>
              <a:endPara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5452533" y="1938867"/>
              <a:ext cx="8002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D-axis</a:t>
              </a:r>
              <a:endPara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sp>
          <p:nvSpPr>
            <p:cNvPr id="12" name="文字方塊 11"/>
            <p:cNvSpPr txBox="1"/>
            <p:nvPr/>
          </p:nvSpPr>
          <p:spPr>
            <a:xfrm>
              <a:off x="3098799" y="4292600"/>
              <a:ext cx="3153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RMS output voltage (20V/div</a:t>
              </a:r>
              <a:r>
                <a:rPr lang="en-US" altLang="zh-TW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)</a:t>
              </a:r>
              <a:endParaRPr lang="zh-TW" altLang="en-US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sp>
          <p:nvSpPr>
            <p:cNvPr id="13" name="文字方塊 12"/>
            <p:cNvSpPr txBox="1"/>
            <p:nvPr/>
          </p:nvSpPr>
          <p:spPr>
            <a:xfrm>
              <a:off x="5240866" y="2667001"/>
              <a:ext cx="8002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Q-axis</a:t>
              </a:r>
              <a:endPara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5698066" y="3293533"/>
              <a:ext cx="8002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D-axis</a:t>
              </a:r>
              <a:endPara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sp>
          <p:nvSpPr>
            <p:cNvPr id="15" name="文字方塊 14"/>
            <p:cNvSpPr txBox="1"/>
            <p:nvPr/>
          </p:nvSpPr>
          <p:spPr>
            <a:xfrm>
              <a:off x="4927600" y="5715000"/>
              <a:ext cx="9444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5ms/div</a:t>
              </a:r>
              <a:endPara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415653" y="91559"/>
            <a:ext cx="46040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Measured Waveform from RS232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9" name="文字方塊 18"/>
          <p:cNvSpPr txBox="1"/>
          <p:nvPr/>
        </p:nvSpPr>
        <p:spPr>
          <a:xfrm>
            <a:off x="2988733" y="2384427"/>
            <a:ext cx="264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DQ-axis voltage tracking</a:t>
            </a:r>
            <a:endParaRPr lang="zh-TW" altLang="en-US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29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78</a:t>
            </a:fld>
            <a:endParaRPr lang="zh-TW" altLang="en-US"/>
          </a:p>
        </p:txBody>
      </p:sp>
      <p:grpSp>
        <p:nvGrpSpPr>
          <p:cNvPr id="3" name="群組 2"/>
          <p:cNvGrpSpPr/>
          <p:nvPr/>
        </p:nvGrpSpPr>
        <p:grpSpPr>
          <a:xfrm>
            <a:off x="1636183" y="330199"/>
            <a:ext cx="5904441" cy="6256868"/>
            <a:chOff x="902758" y="253999"/>
            <a:chExt cx="5904441" cy="6256868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4348" y="2675467"/>
              <a:ext cx="5767386" cy="1964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9691" y="293160"/>
              <a:ext cx="5887508" cy="2331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2758" y="4664076"/>
              <a:ext cx="5819774" cy="1846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文字方塊 6"/>
            <p:cNvSpPr txBox="1"/>
            <p:nvPr/>
          </p:nvSpPr>
          <p:spPr>
            <a:xfrm>
              <a:off x="2479305" y="253999"/>
              <a:ext cx="25886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Three-phase output voltage</a:t>
              </a:r>
              <a:endParaRPr lang="zh-TW" altLang="en-US" sz="16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2414732" y="2624667"/>
              <a:ext cx="278640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Three-phase inductor current</a:t>
              </a:r>
              <a:endParaRPr lang="zh-TW" altLang="en-US" sz="16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sp>
          <p:nvSpPr>
            <p:cNvPr id="9" name="文字方塊 8"/>
            <p:cNvSpPr txBox="1"/>
            <p:nvPr/>
          </p:nvSpPr>
          <p:spPr>
            <a:xfrm>
              <a:off x="2446791" y="4428066"/>
              <a:ext cx="260468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dirty="0" smtClean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Control voltage of SVPWM</a:t>
              </a:r>
              <a:endParaRPr lang="zh-TW" altLang="en-US" sz="16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5494867" y="4428067"/>
              <a:ext cx="84830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5ms/div</a:t>
              </a:r>
              <a:endParaRPr lang="zh-TW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47920" y="0"/>
            <a:ext cx="46040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Measured Waveform from RS232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63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A7C693-D3C5-4B9A-9F3A-434F24C34255}" type="slidenum">
              <a:rPr lang="en-US" altLang="zh-TW"/>
              <a:pPr>
                <a:defRPr/>
              </a:pPr>
              <a:t>79</a:t>
            </a:fld>
            <a:endParaRPr lang="en-US" altLang="zh-TW"/>
          </a:p>
        </p:txBody>
      </p:sp>
      <p:sp>
        <p:nvSpPr>
          <p:cNvPr id="24582" name="Rectangle 232"/>
          <p:cNvSpPr>
            <a:spLocks noChangeArrowheads="1"/>
          </p:cNvSpPr>
          <p:nvPr/>
        </p:nvSpPr>
        <p:spPr bwMode="auto">
          <a:xfrm>
            <a:off x="432308" y="0"/>
            <a:ext cx="7529513" cy="69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lang="en-US" altLang="zh-TW" sz="2800" b="1" dirty="0" smtClean="0">
                <a:solidFill>
                  <a:srgbClr val="FF0000"/>
                </a:solidFill>
                <a:ea typeface="標楷體" pitchFamily="65" charset="-120"/>
              </a:rPr>
              <a:t>Lab</a:t>
            </a:r>
            <a:r>
              <a:rPr lang="zh-TW" altLang="en-US" sz="2800" b="1" dirty="0" smtClean="0">
                <a:solidFill>
                  <a:srgbClr val="FF0000"/>
                </a:solidFill>
                <a:ea typeface="標楷體" pitchFamily="65" charset="-120"/>
              </a:rPr>
              <a:t> </a:t>
            </a:r>
            <a:r>
              <a:rPr lang="en-US" altLang="zh-TW" sz="2800" b="1" dirty="0" smtClean="0">
                <a:solidFill>
                  <a:srgbClr val="FF0000"/>
                </a:solidFill>
                <a:ea typeface="標楷體" pitchFamily="65" charset="-120"/>
              </a:rPr>
              <a:t>3: Three-phase Grid-connected </a:t>
            </a:r>
            <a:r>
              <a:rPr lang="en-US" altLang="zh-TW" sz="2800" b="1" dirty="0">
                <a:solidFill>
                  <a:srgbClr val="FF0000"/>
                </a:solidFill>
                <a:ea typeface="標楷體" pitchFamily="65" charset="-120"/>
              </a:rPr>
              <a:t>Inverter </a:t>
            </a:r>
          </a:p>
        </p:txBody>
      </p:sp>
      <p:grpSp>
        <p:nvGrpSpPr>
          <p:cNvPr id="5" name="群組 4"/>
          <p:cNvGrpSpPr/>
          <p:nvPr/>
        </p:nvGrpSpPr>
        <p:grpSpPr>
          <a:xfrm>
            <a:off x="1647825" y="787400"/>
            <a:ext cx="5243514" cy="5818188"/>
            <a:chOff x="1647825" y="787400"/>
            <a:chExt cx="5243514" cy="5818188"/>
          </a:xfrm>
        </p:grpSpPr>
        <p:sp>
          <p:nvSpPr>
            <p:cNvPr id="24583" name="Line 3"/>
            <p:cNvSpPr>
              <a:spLocks noChangeShapeType="1"/>
            </p:cNvSpPr>
            <p:nvPr/>
          </p:nvSpPr>
          <p:spPr bwMode="auto">
            <a:xfrm flipV="1">
              <a:off x="3484563" y="2533650"/>
              <a:ext cx="0" cy="2952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584" name="Text Box 4"/>
            <p:cNvSpPr txBox="1">
              <a:spLocks noChangeArrowheads="1"/>
            </p:cNvSpPr>
            <p:nvPr/>
          </p:nvSpPr>
          <p:spPr bwMode="auto">
            <a:xfrm>
              <a:off x="3525838" y="2584450"/>
              <a:ext cx="53498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>
                  <a:ea typeface="標楷體" pitchFamily="65" charset="-120"/>
                </a:rPr>
                <a:t>T1~T6</a:t>
              </a:r>
            </a:p>
          </p:txBody>
        </p:sp>
        <p:sp>
          <p:nvSpPr>
            <p:cNvPr id="24585" name="Text Box 5"/>
            <p:cNvSpPr txBox="1">
              <a:spLocks noChangeArrowheads="1"/>
            </p:cNvSpPr>
            <p:nvPr/>
          </p:nvSpPr>
          <p:spPr bwMode="auto">
            <a:xfrm>
              <a:off x="2963863" y="2827338"/>
              <a:ext cx="1096963" cy="2841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algn="ctr" eaLnBrk="1" hangingPunct="1"/>
              <a:r>
                <a:rPr lang="en-US" altLang="zh-TW" sz="1200">
                  <a:ea typeface="標楷體" pitchFamily="65" charset="-120"/>
                </a:rPr>
                <a:t>Drive circuit</a:t>
              </a:r>
            </a:p>
          </p:txBody>
        </p:sp>
        <p:sp>
          <p:nvSpPr>
            <p:cNvPr id="24587" name="Line 7"/>
            <p:cNvSpPr>
              <a:spLocks noChangeShapeType="1"/>
            </p:cNvSpPr>
            <p:nvPr/>
          </p:nvSpPr>
          <p:spPr bwMode="auto">
            <a:xfrm flipV="1">
              <a:off x="3484563" y="3105150"/>
              <a:ext cx="0" cy="276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588" name="Text Box 8"/>
            <p:cNvSpPr txBox="1">
              <a:spLocks noChangeArrowheads="1"/>
            </p:cNvSpPr>
            <p:nvPr/>
          </p:nvSpPr>
          <p:spPr bwMode="auto">
            <a:xfrm>
              <a:off x="3544888" y="3127375"/>
              <a:ext cx="519113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>
                  <a:ea typeface="標楷體" pitchFamily="65" charset="-120"/>
                </a:rPr>
                <a:t>S1~S6</a:t>
              </a:r>
            </a:p>
          </p:txBody>
        </p:sp>
        <p:sp>
          <p:nvSpPr>
            <p:cNvPr id="24589" name="Line 9"/>
            <p:cNvSpPr>
              <a:spLocks noChangeShapeType="1"/>
            </p:cNvSpPr>
            <p:nvPr/>
          </p:nvSpPr>
          <p:spPr bwMode="auto">
            <a:xfrm flipV="1">
              <a:off x="3511551" y="3775075"/>
              <a:ext cx="0" cy="4000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590" name="Text Box 10"/>
            <p:cNvSpPr txBox="1">
              <a:spLocks noChangeArrowheads="1"/>
            </p:cNvSpPr>
            <p:nvPr/>
          </p:nvSpPr>
          <p:spPr bwMode="auto">
            <a:xfrm>
              <a:off x="3095625" y="3897313"/>
              <a:ext cx="460375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ea typeface="標楷體" pitchFamily="65" charset="-120"/>
                </a:rPr>
                <a:t>v</a:t>
              </a:r>
              <a:r>
                <a:rPr lang="en-US" altLang="zh-TW" sz="1200" i="1" baseline="-25000">
                  <a:ea typeface="標楷體" pitchFamily="65" charset="-120"/>
                </a:rPr>
                <a:t>conA</a:t>
              </a:r>
            </a:p>
          </p:txBody>
        </p:sp>
        <p:sp>
          <p:nvSpPr>
            <p:cNvPr id="24591" name="Line 11"/>
            <p:cNvSpPr>
              <a:spLocks noChangeShapeType="1"/>
            </p:cNvSpPr>
            <p:nvPr/>
          </p:nvSpPr>
          <p:spPr bwMode="auto">
            <a:xfrm flipV="1">
              <a:off x="3159125" y="3775075"/>
              <a:ext cx="0" cy="4000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592" name="Line 12"/>
            <p:cNvSpPr>
              <a:spLocks noChangeShapeType="1"/>
            </p:cNvSpPr>
            <p:nvPr/>
          </p:nvSpPr>
          <p:spPr bwMode="auto">
            <a:xfrm flipV="1">
              <a:off x="3854451" y="3775075"/>
              <a:ext cx="0" cy="4000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593" name="Text Box 13"/>
            <p:cNvSpPr txBox="1">
              <a:spLocks noChangeArrowheads="1"/>
            </p:cNvSpPr>
            <p:nvPr/>
          </p:nvSpPr>
          <p:spPr bwMode="auto">
            <a:xfrm>
              <a:off x="3438526" y="3897313"/>
              <a:ext cx="460375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ea typeface="標楷體" pitchFamily="65" charset="-120"/>
                </a:rPr>
                <a:t>v</a:t>
              </a:r>
              <a:r>
                <a:rPr lang="en-US" altLang="zh-TW" sz="1200" i="1" baseline="-25000">
                  <a:ea typeface="標楷體" pitchFamily="65" charset="-120"/>
                </a:rPr>
                <a:t>conB</a:t>
              </a:r>
            </a:p>
          </p:txBody>
        </p:sp>
        <p:sp>
          <p:nvSpPr>
            <p:cNvPr id="24594" name="Text Box 14"/>
            <p:cNvSpPr txBox="1">
              <a:spLocks noChangeArrowheads="1"/>
            </p:cNvSpPr>
            <p:nvPr/>
          </p:nvSpPr>
          <p:spPr bwMode="auto">
            <a:xfrm>
              <a:off x="3790951" y="3892550"/>
              <a:ext cx="466725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ea typeface="標楷體" pitchFamily="65" charset="-120"/>
                </a:rPr>
                <a:t>v</a:t>
              </a:r>
              <a:r>
                <a:rPr lang="en-US" altLang="zh-TW" sz="1200" i="1" baseline="-25000">
                  <a:ea typeface="標楷體" pitchFamily="65" charset="-120"/>
                </a:rPr>
                <a:t>conC</a:t>
              </a:r>
            </a:p>
          </p:txBody>
        </p:sp>
        <p:sp>
          <p:nvSpPr>
            <p:cNvPr id="24595" name="Text Box 15"/>
            <p:cNvSpPr txBox="1">
              <a:spLocks noChangeArrowheads="1"/>
            </p:cNvSpPr>
            <p:nvPr/>
          </p:nvSpPr>
          <p:spPr bwMode="auto">
            <a:xfrm>
              <a:off x="4713288" y="4314825"/>
              <a:ext cx="942975" cy="4064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algn="ctr" eaLnBrk="1" hangingPunct="1"/>
              <a:r>
                <a:rPr lang="en-US" altLang="zh-TW" sz="1000">
                  <a:ea typeface="標楷體" pitchFamily="65" charset="-120"/>
                </a:rPr>
                <a:t>abc-to-dq</a:t>
              </a:r>
            </a:p>
            <a:p>
              <a:pPr algn="ctr" eaLnBrk="1" hangingPunct="1"/>
              <a:r>
                <a:rPr lang="en-US" altLang="zh-TW" sz="1000">
                  <a:ea typeface="標楷體" pitchFamily="65" charset="-120"/>
                </a:rPr>
                <a:t>transformation</a:t>
              </a:r>
            </a:p>
          </p:txBody>
        </p:sp>
        <p:sp>
          <p:nvSpPr>
            <p:cNvPr id="24596" name="Line 16"/>
            <p:cNvSpPr>
              <a:spLocks noChangeShapeType="1"/>
            </p:cNvSpPr>
            <p:nvPr/>
          </p:nvSpPr>
          <p:spPr bwMode="auto">
            <a:xfrm>
              <a:off x="2779713" y="6013450"/>
              <a:ext cx="3238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597" name="Text Box 17"/>
            <p:cNvSpPr txBox="1">
              <a:spLocks noChangeArrowheads="1"/>
            </p:cNvSpPr>
            <p:nvPr/>
          </p:nvSpPr>
          <p:spPr bwMode="auto">
            <a:xfrm>
              <a:off x="3111500" y="5789613"/>
              <a:ext cx="822325" cy="4667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algn="ctr" eaLnBrk="1" hangingPunct="1"/>
              <a:r>
                <a:rPr lang="en-US" altLang="zh-TW" sz="1200">
                  <a:ea typeface="標楷體" pitchFamily="65" charset="-120"/>
                </a:rPr>
                <a:t>Voltage</a:t>
              </a:r>
            </a:p>
            <a:p>
              <a:pPr algn="ctr" eaLnBrk="1" hangingPunct="1"/>
              <a:r>
                <a:rPr lang="en-US" altLang="zh-TW" sz="1200">
                  <a:ea typeface="標楷體" pitchFamily="65" charset="-120"/>
                </a:rPr>
                <a:t>Controller</a:t>
              </a:r>
            </a:p>
          </p:txBody>
        </p:sp>
        <p:sp>
          <p:nvSpPr>
            <p:cNvPr id="24598" name="Text Box 18"/>
            <p:cNvSpPr txBox="1">
              <a:spLocks noChangeArrowheads="1"/>
            </p:cNvSpPr>
            <p:nvPr/>
          </p:nvSpPr>
          <p:spPr bwMode="auto">
            <a:xfrm>
              <a:off x="3036888" y="4179888"/>
              <a:ext cx="942975" cy="4064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algn="ctr" eaLnBrk="1" hangingPunct="1"/>
              <a:r>
                <a:rPr lang="en-US" altLang="zh-TW" sz="1000">
                  <a:ea typeface="標楷體" pitchFamily="65" charset="-120"/>
                </a:rPr>
                <a:t>dq-to-abc</a:t>
              </a:r>
            </a:p>
            <a:p>
              <a:pPr algn="ctr" eaLnBrk="1" hangingPunct="1"/>
              <a:r>
                <a:rPr lang="en-US" altLang="zh-TW" sz="1000">
                  <a:ea typeface="標楷體" pitchFamily="65" charset="-120"/>
                </a:rPr>
                <a:t>transformation</a:t>
              </a:r>
            </a:p>
          </p:txBody>
        </p:sp>
        <p:sp>
          <p:nvSpPr>
            <p:cNvPr id="24599" name="Text Box 19"/>
            <p:cNvSpPr txBox="1">
              <a:spLocks noChangeArrowheads="1"/>
            </p:cNvSpPr>
            <p:nvPr/>
          </p:nvSpPr>
          <p:spPr bwMode="auto">
            <a:xfrm>
              <a:off x="3259138" y="4686300"/>
              <a:ext cx="866775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ea typeface="標楷體" pitchFamily="65" charset="-120"/>
                </a:rPr>
                <a:t>v</a:t>
              </a:r>
              <a:r>
                <a:rPr lang="en-US" altLang="zh-TW" sz="1200" i="1" baseline="-25000">
                  <a:ea typeface="標楷體" pitchFamily="65" charset="-120"/>
                </a:rPr>
                <a:t>conq      </a:t>
              </a:r>
              <a:r>
                <a:rPr lang="en-US" altLang="zh-TW" sz="1200" i="1">
                  <a:ea typeface="標楷體" pitchFamily="65" charset="-120"/>
                </a:rPr>
                <a:t>v</a:t>
              </a:r>
              <a:r>
                <a:rPr lang="en-US" altLang="zh-TW" sz="1200" i="1" baseline="-25000">
                  <a:ea typeface="標楷體" pitchFamily="65" charset="-120"/>
                </a:rPr>
                <a:t>cond</a:t>
              </a:r>
            </a:p>
          </p:txBody>
        </p:sp>
        <p:sp>
          <p:nvSpPr>
            <p:cNvPr id="24600" name="Rectangle 20"/>
            <p:cNvSpPr>
              <a:spLocks noChangeArrowheads="1"/>
            </p:cNvSpPr>
            <p:nvPr/>
          </p:nvSpPr>
          <p:spPr bwMode="auto">
            <a:xfrm>
              <a:off x="4802188" y="3260725"/>
              <a:ext cx="750888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TW" sz="1200" i="1">
                  <a:ea typeface="標楷體" pitchFamily="65" charset="-120"/>
                </a:rPr>
                <a:t>I</a:t>
              </a:r>
              <a:r>
                <a:rPr lang="en-US" altLang="zh-TW" sz="1200" i="1" baseline="-25000">
                  <a:ea typeface="標楷體" pitchFamily="65" charset="-120"/>
                </a:rPr>
                <a:t>oa</a:t>
              </a:r>
              <a:r>
                <a:rPr lang="en-US" altLang="zh-TW" sz="1200" i="1">
                  <a:ea typeface="標楷體" pitchFamily="65" charset="-120"/>
                </a:rPr>
                <a:t> I</a:t>
              </a:r>
              <a:r>
                <a:rPr lang="en-US" altLang="zh-TW" sz="1200" i="1" baseline="-25000">
                  <a:ea typeface="標楷體" pitchFamily="65" charset="-120"/>
                </a:rPr>
                <a:t>ob</a:t>
              </a:r>
              <a:r>
                <a:rPr lang="en-US" altLang="zh-TW" sz="1200" i="1">
                  <a:ea typeface="標楷體" pitchFamily="65" charset="-120"/>
                </a:rPr>
                <a:t> I</a:t>
              </a:r>
              <a:r>
                <a:rPr lang="en-US" altLang="zh-TW" sz="1200" i="1" baseline="-25000">
                  <a:ea typeface="標楷體" pitchFamily="65" charset="-120"/>
                </a:rPr>
                <a:t>oc</a:t>
              </a:r>
            </a:p>
          </p:txBody>
        </p:sp>
        <p:sp>
          <p:nvSpPr>
            <p:cNvPr id="24601" name="Text Box 21"/>
            <p:cNvSpPr txBox="1">
              <a:spLocks noChangeArrowheads="1"/>
            </p:cNvSpPr>
            <p:nvPr/>
          </p:nvSpPr>
          <p:spPr bwMode="auto">
            <a:xfrm>
              <a:off x="5032376" y="3768725"/>
              <a:ext cx="301625" cy="2841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ea typeface="標楷體" pitchFamily="65" charset="-120"/>
                </a:rPr>
                <a:t>k</a:t>
              </a:r>
              <a:r>
                <a:rPr lang="en-US" altLang="zh-TW" sz="1200" i="1" baseline="-25000">
                  <a:ea typeface="標楷體" pitchFamily="65" charset="-120"/>
                </a:rPr>
                <a:t>s</a:t>
              </a:r>
            </a:p>
          </p:txBody>
        </p:sp>
        <p:sp>
          <p:nvSpPr>
            <p:cNvPr id="24602" name="Line 22"/>
            <p:cNvSpPr>
              <a:spLocks noChangeShapeType="1"/>
            </p:cNvSpPr>
            <p:nvPr/>
          </p:nvSpPr>
          <p:spPr bwMode="auto">
            <a:xfrm>
              <a:off x="5191126" y="4051300"/>
              <a:ext cx="0" cy="271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03" name="Line 23"/>
            <p:cNvSpPr>
              <a:spLocks noChangeShapeType="1"/>
            </p:cNvSpPr>
            <p:nvPr/>
          </p:nvSpPr>
          <p:spPr bwMode="auto">
            <a:xfrm>
              <a:off x="5181601" y="3540125"/>
              <a:ext cx="0" cy="238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04" name="Text Box 24"/>
            <p:cNvSpPr txBox="1">
              <a:spLocks noChangeArrowheads="1"/>
            </p:cNvSpPr>
            <p:nvPr/>
          </p:nvSpPr>
          <p:spPr bwMode="auto">
            <a:xfrm>
              <a:off x="3113088" y="4968875"/>
              <a:ext cx="822325" cy="4318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lang="en-US" altLang="zh-TW" sz="1200">
                  <a:ea typeface="標楷體" pitchFamily="65" charset="-120"/>
                </a:rPr>
                <a:t>Current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lang="en-US" altLang="zh-TW" sz="1200">
                  <a:ea typeface="標楷體" pitchFamily="65" charset="-120"/>
                </a:rPr>
                <a:t>Controller</a:t>
              </a:r>
            </a:p>
          </p:txBody>
        </p:sp>
        <p:sp>
          <p:nvSpPr>
            <p:cNvPr id="24605" name="Line 25"/>
            <p:cNvSpPr>
              <a:spLocks noChangeShapeType="1"/>
            </p:cNvSpPr>
            <p:nvPr/>
          </p:nvSpPr>
          <p:spPr bwMode="auto">
            <a:xfrm flipV="1">
              <a:off x="3286125" y="4579938"/>
              <a:ext cx="0" cy="377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06" name="Line 26"/>
            <p:cNvSpPr>
              <a:spLocks noChangeShapeType="1"/>
            </p:cNvSpPr>
            <p:nvPr/>
          </p:nvSpPr>
          <p:spPr bwMode="auto">
            <a:xfrm flipV="1">
              <a:off x="3711576" y="4583113"/>
              <a:ext cx="0" cy="377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07" name="Line 27"/>
            <p:cNvSpPr>
              <a:spLocks noChangeShapeType="1"/>
            </p:cNvSpPr>
            <p:nvPr/>
          </p:nvSpPr>
          <p:spPr bwMode="auto">
            <a:xfrm flipH="1">
              <a:off x="3949701" y="5199063"/>
              <a:ext cx="12366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08" name="Line 28"/>
            <p:cNvSpPr>
              <a:spLocks noChangeShapeType="1"/>
            </p:cNvSpPr>
            <p:nvPr/>
          </p:nvSpPr>
          <p:spPr bwMode="auto">
            <a:xfrm>
              <a:off x="5191126" y="4737100"/>
              <a:ext cx="0" cy="4619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09" name="Line 29"/>
            <p:cNvSpPr>
              <a:spLocks noChangeShapeType="1"/>
            </p:cNvSpPr>
            <p:nvPr/>
          </p:nvSpPr>
          <p:spPr bwMode="auto">
            <a:xfrm flipV="1">
              <a:off x="3311525" y="5394325"/>
              <a:ext cx="0" cy="395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10" name="Line 30"/>
            <p:cNvSpPr>
              <a:spLocks noChangeShapeType="1"/>
            </p:cNvSpPr>
            <p:nvPr/>
          </p:nvSpPr>
          <p:spPr bwMode="auto">
            <a:xfrm flipV="1">
              <a:off x="3748088" y="5394325"/>
              <a:ext cx="0" cy="387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11" name="Text Box 31"/>
            <p:cNvSpPr txBox="1">
              <a:spLocks noChangeArrowheads="1"/>
            </p:cNvSpPr>
            <p:nvPr/>
          </p:nvSpPr>
          <p:spPr bwMode="auto">
            <a:xfrm>
              <a:off x="4543426" y="4906963"/>
              <a:ext cx="328613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ea typeface="標楷體" pitchFamily="65" charset="-120"/>
                </a:rPr>
                <a:t>i</a:t>
              </a:r>
              <a:r>
                <a:rPr lang="en-US" altLang="zh-TW" sz="1200" i="1" baseline="-25000">
                  <a:ea typeface="標楷體" pitchFamily="65" charset="-120"/>
                </a:rPr>
                <a:t>od</a:t>
              </a:r>
            </a:p>
          </p:txBody>
        </p:sp>
        <p:sp>
          <p:nvSpPr>
            <p:cNvPr id="24612" name="Text Box 32"/>
            <p:cNvSpPr txBox="1">
              <a:spLocks noChangeArrowheads="1"/>
            </p:cNvSpPr>
            <p:nvPr/>
          </p:nvSpPr>
          <p:spPr bwMode="auto">
            <a:xfrm>
              <a:off x="4267201" y="4903788"/>
              <a:ext cx="322263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ea typeface="標楷體" pitchFamily="65" charset="-120"/>
                </a:rPr>
                <a:t>i</a:t>
              </a:r>
              <a:r>
                <a:rPr lang="en-US" altLang="zh-TW" sz="1200" i="1" baseline="-25000">
                  <a:ea typeface="標楷體" pitchFamily="65" charset="-120"/>
                </a:rPr>
                <a:t>cq</a:t>
              </a:r>
            </a:p>
          </p:txBody>
        </p:sp>
        <p:graphicFrame>
          <p:nvGraphicFramePr>
            <p:cNvPr id="24578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99091217"/>
                </p:ext>
              </p:extLst>
            </p:nvPr>
          </p:nvGraphicFramePr>
          <p:xfrm>
            <a:off x="3348038" y="5502275"/>
            <a:ext cx="190500" cy="266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928" name="Equation" r:id="rId3" imgW="190440" imgH="266400" progId="Equation.3">
                    <p:embed/>
                  </p:oleObj>
                </mc:Choice>
                <mc:Fallback>
                  <p:oleObj name="Equation" r:id="rId3" imgW="190440" imgH="2664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48038" y="5502275"/>
                          <a:ext cx="190500" cy="2667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579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20465786"/>
                </p:ext>
              </p:extLst>
            </p:nvPr>
          </p:nvGraphicFramePr>
          <p:xfrm>
            <a:off x="3789363" y="5499100"/>
            <a:ext cx="203200" cy="254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929" name="Equation" r:id="rId5" imgW="203040" imgH="253800" progId="Equation.3">
                    <p:embed/>
                  </p:oleObj>
                </mc:Choice>
                <mc:Fallback>
                  <p:oleObj name="Equation" r:id="rId5" imgW="203040" imgH="253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89363" y="5499100"/>
                          <a:ext cx="203200" cy="254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613" name="Line 35"/>
            <p:cNvSpPr>
              <a:spLocks noChangeShapeType="1"/>
            </p:cNvSpPr>
            <p:nvPr/>
          </p:nvSpPr>
          <p:spPr bwMode="auto">
            <a:xfrm flipV="1">
              <a:off x="2144713" y="990600"/>
              <a:ext cx="23018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grpSp>
          <p:nvGrpSpPr>
            <p:cNvPr id="24614" name="Group 36"/>
            <p:cNvGrpSpPr>
              <a:grpSpLocks/>
            </p:cNvGrpSpPr>
            <p:nvPr/>
          </p:nvGrpSpPr>
          <p:grpSpPr bwMode="auto">
            <a:xfrm>
              <a:off x="4230688" y="1000125"/>
              <a:ext cx="371475" cy="1411288"/>
              <a:chOff x="1146" y="2796"/>
              <a:chExt cx="336" cy="1158"/>
            </a:xfrm>
          </p:grpSpPr>
          <p:sp>
            <p:nvSpPr>
              <p:cNvPr id="24785" name="Line 37"/>
              <p:cNvSpPr>
                <a:spLocks noChangeShapeType="1"/>
              </p:cNvSpPr>
              <p:nvPr/>
            </p:nvSpPr>
            <p:spPr bwMode="auto">
              <a:xfrm>
                <a:off x="1332" y="2796"/>
                <a:ext cx="0" cy="17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4786" name="Line 38"/>
              <p:cNvSpPr>
                <a:spLocks noChangeShapeType="1"/>
              </p:cNvSpPr>
              <p:nvPr/>
            </p:nvSpPr>
            <p:spPr bwMode="auto">
              <a:xfrm>
                <a:off x="1332" y="3192"/>
                <a:ext cx="0" cy="3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grpSp>
            <p:nvGrpSpPr>
              <p:cNvPr id="24787" name="Group 39"/>
              <p:cNvGrpSpPr>
                <a:grpSpLocks/>
              </p:cNvGrpSpPr>
              <p:nvPr/>
            </p:nvGrpSpPr>
            <p:grpSpPr bwMode="auto">
              <a:xfrm>
                <a:off x="1146" y="2898"/>
                <a:ext cx="336" cy="366"/>
                <a:chOff x="1146" y="2898"/>
                <a:chExt cx="336" cy="366"/>
              </a:xfrm>
            </p:grpSpPr>
            <p:sp>
              <p:nvSpPr>
                <p:cNvPr id="24800" name="Line 40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801" name="Line 41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802" name="Line 42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803" name="Line 43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804" name="Line 44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805" name="Line 45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806" name="Line 46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807" name="AutoShape 47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endParaRPr lang="zh-TW" altLang="en-US">
                    <a:ea typeface="標楷體" pitchFamily="65" charset="-120"/>
                  </a:endParaRPr>
                </a:p>
              </p:txBody>
            </p:sp>
            <p:sp>
              <p:nvSpPr>
                <p:cNvPr id="24808" name="Line 48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809" name="Line 49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  <p:grpSp>
            <p:nvGrpSpPr>
              <p:cNvPr id="24788" name="Group 50"/>
              <p:cNvGrpSpPr>
                <a:grpSpLocks/>
              </p:cNvGrpSpPr>
              <p:nvPr/>
            </p:nvGrpSpPr>
            <p:grpSpPr bwMode="auto">
              <a:xfrm>
                <a:off x="1146" y="3474"/>
                <a:ext cx="336" cy="366"/>
                <a:chOff x="1146" y="2898"/>
                <a:chExt cx="336" cy="366"/>
              </a:xfrm>
            </p:grpSpPr>
            <p:sp>
              <p:nvSpPr>
                <p:cNvPr id="24790" name="Line 51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91" name="Line 52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92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93" name="Line 54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94" name="Line 55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95" name="Line 56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96" name="Line 57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97" name="AutoShape 58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endParaRPr lang="zh-TW" altLang="en-US">
                    <a:ea typeface="標楷體" pitchFamily="65" charset="-120"/>
                  </a:endParaRPr>
                </a:p>
              </p:txBody>
            </p:sp>
            <p:sp>
              <p:nvSpPr>
                <p:cNvPr id="24798" name="Line 59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99" name="Line 60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  <p:sp>
            <p:nvSpPr>
              <p:cNvPr id="24789" name="Line 61"/>
              <p:cNvSpPr>
                <a:spLocks noChangeShapeType="1"/>
              </p:cNvSpPr>
              <p:nvPr/>
            </p:nvSpPr>
            <p:spPr bwMode="auto">
              <a:xfrm>
                <a:off x="1326" y="3774"/>
                <a:ext cx="0" cy="1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</p:grpSp>
        <p:sp>
          <p:nvSpPr>
            <p:cNvPr id="24615" name="Line 62"/>
            <p:cNvSpPr>
              <a:spLocks noChangeShapeType="1"/>
            </p:cNvSpPr>
            <p:nvPr/>
          </p:nvSpPr>
          <p:spPr bwMode="auto">
            <a:xfrm>
              <a:off x="2146300" y="2400300"/>
              <a:ext cx="22907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16" name="Text Box 63"/>
            <p:cNvSpPr txBox="1">
              <a:spLocks noChangeArrowheads="1"/>
            </p:cNvSpPr>
            <p:nvPr/>
          </p:nvSpPr>
          <p:spPr bwMode="auto">
            <a:xfrm>
              <a:off x="3963988" y="1241425"/>
              <a:ext cx="32543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>
                  <a:ea typeface="標楷體" pitchFamily="65" charset="-120"/>
                </a:rPr>
                <a:t>T5</a:t>
              </a:r>
            </a:p>
          </p:txBody>
        </p:sp>
        <p:sp>
          <p:nvSpPr>
            <p:cNvPr id="24617" name="Text Box 64"/>
            <p:cNvSpPr txBox="1">
              <a:spLocks noChangeArrowheads="1"/>
            </p:cNvSpPr>
            <p:nvPr/>
          </p:nvSpPr>
          <p:spPr bwMode="auto">
            <a:xfrm>
              <a:off x="3973513" y="1946275"/>
              <a:ext cx="32543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>
                  <a:ea typeface="標楷體" pitchFamily="65" charset="-120"/>
                </a:rPr>
                <a:t>T6</a:t>
              </a:r>
            </a:p>
          </p:txBody>
        </p:sp>
        <p:sp>
          <p:nvSpPr>
            <p:cNvPr id="24618" name="Oval 65"/>
            <p:cNvSpPr>
              <a:spLocks noChangeArrowheads="1"/>
            </p:cNvSpPr>
            <p:nvPr/>
          </p:nvSpPr>
          <p:spPr bwMode="auto">
            <a:xfrm>
              <a:off x="4408488" y="1733550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>
                <a:ea typeface="標楷體" pitchFamily="65" charset="-120"/>
              </a:endParaRPr>
            </a:p>
          </p:txBody>
        </p:sp>
        <p:sp>
          <p:nvSpPr>
            <p:cNvPr id="24619" name="Text Box 66"/>
            <p:cNvSpPr txBox="1">
              <a:spLocks noChangeArrowheads="1"/>
            </p:cNvSpPr>
            <p:nvPr/>
          </p:nvSpPr>
          <p:spPr bwMode="auto">
            <a:xfrm>
              <a:off x="4192588" y="1689100"/>
              <a:ext cx="26828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>
                  <a:ea typeface="標楷體" pitchFamily="65" charset="-120"/>
                </a:rPr>
                <a:t>C</a:t>
              </a:r>
            </a:p>
          </p:txBody>
        </p:sp>
        <p:sp>
          <p:nvSpPr>
            <p:cNvPr id="24620" name="Line 67"/>
            <p:cNvSpPr>
              <a:spLocks noChangeShapeType="1"/>
            </p:cNvSpPr>
            <p:nvPr/>
          </p:nvSpPr>
          <p:spPr bwMode="auto">
            <a:xfrm>
              <a:off x="3313113" y="1619250"/>
              <a:ext cx="14097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21" name="Line 68"/>
            <p:cNvSpPr>
              <a:spLocks noChangeShapeType="1"/>
            </p:cNvSpPr>
            <p:nvPr/>
          </p:nvSpPr>
          <p:spPr bwMode="auto">
            <a:xfrm flipV="1">
              <a:off x="4722813" y="1200150"/>
              <a:ext cx="0" cy="4191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22" name="Line 69"/>
            <p:cNvSpPr>
              <a:spLocks noChangeShapeType="1"/>
            </p:cNvSpPr>
            <p:nvPr/>
          </p:nvSpPr>
          <p:spPr bwMode="auto">
            <a:xfrm>
              <a:off x="4722813" y="1200150"/>
              <a:ext cx="1809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23" name="Line 70"/>
            <p:cNvSpPr>
              <a:spLocks noChangeShapeType="1"/>
            </p:cNvSpPr>
            <p:nvPr/>
          </p:nvSpPr>
          <p:spPr bwMode="auto">
            <a:xfrm>
              <a:off x="5180014" y="1190625"/>
              <a:ext cx="7302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24" name="Line 71"/>
            <p:cNvSpPr>
              <a:spLocks noChangeShapeType="1"/>
            </p:cNvSpPr>
            <p:nvPr/>
          </p:nvSpPr>
          <p:spPr bwMode="auto">
            <a:xfrm>
              <a:off x="4437063" y="1771650"/>
              <a:ext cx="2857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25" name="Line 72"/>
            <p:cNvSpPr>
              <a:spLocks noChangeShapeType="1"/>
            </p:cNvSpPr>
            <p:nvPr/>
          </p:nvSpPr>
          <p:spPr bwMode="auto">
            <a:xfrm>
              <a:off x="4722813" y="1771650"/>
              <a:ext cx="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26" name="Line 73"/>
            <p:cNvSpPr>
              <a:spLocks noChangeShapeType="1"/>
            </p:cNvSpPr>
            <p:nvPr/>
          </p:nvSpPr>
          <p:spPr bwMode="auto">
            <a:xfrm flipV="1">
              <a:off x="4722813" y="2152650"/>
              <a:ext cx="1809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grpSp>
          <p:nvGrpSpPr>
            <p:cNvPr id="24627" name="Group 74"/>
            <p:cNvGrpSpPr>
              <a:grpSpLocks/>
            </p:cNvGrpSpPr>
            <p:nvPr/>
          </p:nvGrpSpPr>
          <p:grpSpPr bwMode="auto">
            <a:xfrm>
              <a:off x="3078163" y="1000125"/>
              <a:ext cx="371475" cy="1411288"/>
              <a:chOff x="1146" y="2796"/>
              <a:chExt cx="336" cy="1158"/>
            </a:xfrm>
          </p:grpSpPr>
          <p:sp>
            <p:nvSpPr>
              <p:cNvPr id="24760" name="Line 75"/>
              <p:cNvSpPr>
                <a:spLocks noChangeShapeType="1"/>
              </p:cNvSpPr>
              <p:nvPr/>
            </p:nvSpPr>
            <p:spPr bwMode="auto">
              <a:xfrm>
                <a:off x="1332" y="2796"/>
                <a:ext cx="0" cy="17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4761" name="Line 76"/>
              <p:cNvSpPr>
                <a:spLocks noChangeShapeType="1"/>
              </p:cNvSpPr>
              <p:nvPr/>
            </p:nvSpPr>
            <p:spPr bwMode="auto">
              <a:xfrm>
                <a:off x="1332" y="3192"/>
                <a:ext cx="0" cy="3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grpSp>
            <p:nvGrpSpPr>
              <p:cNvPr id="24762" name="Group 77"/>
              <p:cNvGrpSpPr>
                <a:grpSpLocks/>
              </p:cNvGrpSpPr>
              <p:nvPr/>
            </p:nvGrpSpPr>
            <p:grpSpPr bwMode="auto">
              <a:xfrm>
                <a:off x="1146" y="2898"/>
                <a:ext cx="336" cy="366"/>
                <a:chOff x="1146" y="2898"/>
                <a:chExt cx="336" cy="366"/>
              </a:xfrm>
            </p:grpSpPr>
            <p:sp>
              <p:nvSpPr>
                <p:cNvPr id="24775" name="Line 78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76" name="Line 79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77" name="Line 80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78" name="Line 81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79" name="Line 82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80" name="Line 83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81" name="Line 84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82" name="AutoShape 85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endParaRPr lang="zh-TW" altLang="en-US">
                    <a:ea typeface="標楷體" pitchFamily="65" charset="-120"/>
                  </a:endParaRPr>
                </a:p>
              </p:txBody>
            </p:sp>
            <p:sp>
              <p:nvSpPr>
                <p:cNvPr id="24783" name="Line 86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84" name="Line 87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  <p:grpSp>
            <p:nvGrpSpPr>
              <p:cNvPr id="24763" name="Group 88"/>
              <p:cNvGrpSpPr>
                <a:grpSpLocks/>
              </p:cNvGrpSpPr>
              <p:nvPr/>
            </p:nvGrpSpPr>
            <p:grpSpPr bwMode="auto">
              <a:xfrm>
                <a:off x="1146" y="3474"/>
                <a:ext cx="336" cy="366"/>
                <a:chOff x="1146" y="2898"/>
                <a:chExt cx="336" cy="366"/>
              </a:xfrm>
            </p:grpSpPr>
            <p:sp>
              <p:nvSpPr>
                <p:cNvPr id="24765" name="Line 89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66" name="Line 90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67" name="Line 91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68" name="Line 92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69" name="Line 93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70" name="Line 94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71" name="Line 95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72" name="AutoShape 96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endParaRPr lang="zh-TW" altLang="en-US">
                    <a:ea typeface="標楷體" pitchFamily="65" charset="-120"/>
                  </a:endParaRPr>
                </a:p>
              </p:txBody>
            </p:sp>
            <p:sp>
              <p:nvSpPr>
                <p:cNvPr id="24773" name="Line 97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74" name="Line 98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  <p:sp>
            <p:nvSpPr>
              <p:cNvPr id="24764" name="Line 99"/>
              <p:cNvSpPr>
                <a:spLocks noChangeShapeType="1"/>
              </p:cNvSpPr>
              <p:nvPr/>
            </p:nvSpPr>
            <p:spPr bwMode="auto">
              <a:xfrm>
                <a:off x="1326" y="3774"/>
                <a:ext cx="0" cy="1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</p:grpSp>
        <p:sp>
          <p:nvSpPr>
            <p:cNvPr id="24628" name="Text Box 100"/>
            <p:cNvSpPr txBox="1">
              <a:spLocks noChangeArrowheads="1"/>
            </p:cNvSpPr>
            <p:nvPr/>
          </p:nvSpPr>
          <p:spPr bwMode="auto">
            <a:xfrm>
              <a:off x="2840038" y="1241425"/>
              <a:ext cx="32543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>
                  <a:ea typeface="標楷體" pitchFamily="65" charset="-120"/>
                </a:rPr>
                <a:t>T1</a:t>
              </a:r>
            </a:p>
          </p:txBody>
        </p:sp>
        <p:sp>
          <p:nvSpPr>
            <p:cNvPr id="24629" name="Text Box 101"/>
            <p:cNvSpPr txBox="1">
              <a:spLocks noChangeArrowheads="1"/>
            </p:cNvSpPr>
            <p:nvPr/>
          </p:nvSpPr>
          <p:spPr bwMode="auto">
            <a:xfrm>
              <a:off x="2820988" y="1936750"/>
              <a:ext cx="32543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>
                  <a:ea typeface="標楷體" pitchFamily="65" charset="-120"/>
                </a:rPr>
                <a:t>T2</a:t>
              </a:r>
            </a:p>
          </p:txBody>
        </p:sp>
        <p:sp>
          <p:nvSpPr>
            <p:cNvPr id="24630" name="Oval 102"/>
            <p:cNvSpPr>
              <a:spLocks noChangeArrowheads="1"/>
            </p:cNvSpPr>
            <p:nvPr/>
          </p:nvSpPr>
          <p:spPr bwMode="auto">
            <a:xfrm>
              <a:off x="3246438" y="1600200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>
                <a:ea typeface="標楷體" pitchFamily="65" charset="-120"/>
              </a:endParaRPr>
            </a:p>
          </p:txBody>
        </p:sp>
        <p:sp>
          <p:nvSpPr>
            <p:cNvPr id="24631" name="Text Box 103"/>
            <p:cNvSpPr txBox="1">
              <a:spLocks noChangeArrowheads="1"/>
            </p:cNvSpPr>
            <p:nvPr/>
          </p:nvSpPr>
          <p:spPr bwMode="auto">
            <a:xfrm>
              <a:off x="3001963" y="1517650"/>
              <a:ext cx="276225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>
                  <a:ea typeface="標楷體" pitchFamily="65" charset="-120"/>
                </a:rPr>
                <a:t>A</a:t>
              </a:r>
            </a:p>
          </p:txBody>
        </p:sp>
        <p:sp>
          <p:nvSpPr>
            <p:cNvPr id="24632" name="Line 104"/>
            <p:cNvSpPr>
              <a:spLocks noChangeShapeType="1"/>
            </p:cNvSpPr>
            <p:nvPr/>
          </p:nvSpPr>
          <p:spPr bwMode="auto">
            <a:xfrm flipV="1">
              <a:off x="2732088" y="990600"/>
              <a:ext cx="0" cy="6572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grpSp>
          <p:nvGrpSpPr>
            <p:cNvPr id="24633" name="Group 105"/>
            <p:cNvGrpSpPr>
              <a:grpSpLocks/>
            </p:cNvGrpSpPr>
            <p:nvPr/>
          </p:nvGrpSpPr>
          <p:grpSpPr bwMode="auto">
            <a:xfrm>
              <a:off x="2611438" y="1647825"/>
              <a:ext cx="238125" cy="69850"/>
              <a:chOff x="2970" y="3222"/>
              <a:chExt cx="150" cy="48"/>
            </a:xfrm>
          </p:grpSpPr>
          <p:sp>
            <p:nvSpPr>
              <p:cNvPr id="24758" name="Line 106"/>
              <p:cNvSpPr>
                <a:spLocks noChangeShapeType="1"/>
              </p:cNvSpPr>
              <p:nvPr/>
            </p:nvSpPr>
            <p:spPr bwMode="auto">
              <a:xfrm>
                <a:off x="2970" y="3222"/>
                <a:ext cx="15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4759" name="Line 107"/>
              <p:cNvSpPr>
                <a:spLocks noChangeShapeType="1"/>
              </p:cNvSpPr>
              <p:nvPr/>
            </p:nvSpPr>
            <p:spPr bwMode="auto">
              <a:xfrm>
                <a:off x="2970" y="3270"/>
                <a:ext cx="15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</p:grpSp>
        <p:sp>
          <p:nvSpPr>
            <p:cNvPr id="24634" name="Line 108"/>
            <p:cNvSpPr>
              <a:spLocks noChangeShapeType="1"/>
            </p:cNvSpPr>
            <p:nvPr/>
          </p:nvSpPr>
          <p:spPr bwMode="auto">
            <a:xfrm>
              <a:off x="2732088" y="1724025"/>
              <a:ext cx="0" cy="685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35" name="Text Box 109"/>
            <p:cNvSpPr txBox="1">
              <a:spLocks noChangeArrowheads="1"/>
            </p:cNvSpPr>
            <p:nvPr/>
          </p:nvSpPr>
          <p:spPr bwMode="auto">
            <a:xfrm>
              <a:off x="2239963" y="1560513"/>
              <a:ext cx="328613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ea typeface="標楷體" pitchFamily="65" charset="-120"/>
                </a:rPr>
                <a:t>V</a:t>
              </a:r>
              <a:r>
                <a:rPr lang="en-US" altLang="zh-TW" sz="1200" i="1" baseline="-25000">
                  <a:ea typeface="標楷體" pitchFamily="65" charset="-120"/>
                </a:rPr>
                <a:t>d</a:t>
              </a:r>
            </a:p>
          </p:txBody>
        </p:sp>
        <p:sp>
          <p:nvSpPr>
            <p:cNvPr id="24636" name="Text Box 110"/>
            <p:cNvSpPr txBox="1">
              <a:spLocks noChangeArrowheads="1"/>
            </p:cNvSpPr>
            <p:nvPr/>
          </p:nvSpPr>
          <p:spPr bwMode="auto">
            <a:xfrm>
              <a:off x="2276475" y="1339850"/>
              <a:ext cx="25558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>
                  <a:ea typeface="標楷體" pitchFamily="65" charset="-120"/>
                </a:rPr>
                <a:t>+</a:t>
              </a:r>
            </a:p>
          </p:txBody>
        </p:sp>
        <p:sp>
          <p:nvSpPr>
            <p:cNvPr id="24637" name="Text Box 111"/>
            <p:cNvSpPr txBox="1">
              <a:spLocks noChangeArrowheads="1"/>
            </p:cNvSpPr>
            <p:nvPr/>
          </p:nvSpPr>
          <p:spPr bwMode="auto">
            <a:xfrm>
              <a:off x="2271713" y="1858963"/>
              <a:ext cx="247650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>
                  <a:ea typeface="標楷體" pitchFamily="65" charset="-120"/>
                </a:rPr>
                <a:t>_</a:t>
              </a:r>
            </a:p>
          </p:txBody>
        </p:sp>
        <p:sp>
          <p:nvSpPr>
            <p:cNvPr id="24638" name="Text Box 112"/>
            <p:cNvSpPr txBox="1">
              <a:spLocks noChangeArrowheads="1"/>
            </p:cNvSpPr>
            <p:nvPr/>
          </p:nvSpPr>
          <p:spPr bwMode="auto">
            <a:xfrm>
              <a:off x="2478088" y="1722438"/>
              <a:ext cx="28575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ea typeface="標楷體" pitchFamily="65" charset="-120"/>
                </a:rPr>
                <a:t>C</a:t>
              </a:r>
            </a:p>
          </p:txBody>
        </p:sp>
        <p:sp>
          <p:nvSpPr>
            <p:cNvPr id="24639" name="Text Box 113"/>
            <p:cNvSpPr txBox="1">
              <a:spLocks noChangeArrowheads="1"/>
            </p:cNvSpPr>
            <p:nvPr/>
          </p:nvSpPr>
          <p:spPr bwMode="auto">
            <a:xfrm>
              <a:off x="4906963" y="1165225"/>
              <a:ext cx="254000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 i="1">
                  <a:ea typeface="標楷體" pitchFamily="65" charset="-120"/>
                </a:rPr>
                <a:t>L</a:t>
              </a:r>
            </a:p>
          </p:txBody>
        </p:sp>
        <p:sp>
          <p:nvSpPr>
            <p:cNvPr id="24640" name="Line 114"/>
            <p:cNvSpPr>
              <a:spLocks noChangeShapeType="1"/>
            </p:cNvSpPr>
            <p:nvPr/>
          </p:nvSpPr>
          <p:spPr bwMode="auto">
            <a:xfrm>
              <a:off x="5018088" y="1076325"/>
              <a:ext cx="247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41" name="Text Box 115"/>
            <p:cNvSpPr txBox="1">
              <a:spLocks noChangeArrowheads="1"/>
            </p:cNvSpPr>
            <p:nvPr/>
          </p:nvSpPr>
          <p:spPr bwMode="auto">
            <a:xfrm>
              <a:off x="4649788" y="884238"/>
              <a:ext cx="347663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ea typeface="標楷體" pitchFamily="65" charset="-120"/>
                </a:rPr>
                <a:t>I</a:t>
              </a:r>
              <a:r>
                <a:rPr lang="en-US" altLang="zh-TW" sz="1200" i="1" baseline="-25000">
                  <a:ea typeface="標楷體" pitchFamily="65" charset="-120"/>
                </a:rPr>
                <a:t>oA</a:t>
              </a:r>
            </a:p>
          </p:txBody>
        </p:sp>
        <p:sp>
          <p:nvSpPr>
            <p:cNvPr id="24642" name="Rectangle 116"/>
            <p:cNvSpPr>
              <a:spLocks noChangeArrowheads="1"/>
            </p:cNvSpPr>
            <p:nvPr/>
          </p:nvSpPr>
          <p:spPr bwMode="auto">
            <a:xfrm>
              <a:off x="2874963" y="876300"/>
              <a:ext cx="1752601" cy="1666875"/>
            </a:xfrm>
            <a:prstGeom prst="rect">
              <a:avLst/>
            </a:prstGeom>
            <a:noFill/>
            <a:ln w="9525" cap="rnd">
              <a:solidFill>
                <a:schemeClr val="tx1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>
                <a:ea typeface="標楷體" pitchFamily="65" charset="-120"/>
              </a:endParaRPr>
            </a:p>
          </p:txBody>
        </p:sp>
        <p:sp>
          <p:nvSpPr>
            <p:cNvPr id="24643" name="Oval 117"/>
            <p:cNvSpPr>
              <a:spLocks noChangeArrowheads="1"/>
            </p:cNvSpPr>
            <p:nvPr/>
          </p:nvSpPr>
          <p:spPr bwMode="auto">
            <a:xfrm>
              <a:off x="6465889" y="1638300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>
                <a:ea typeface="標楷體" pitchFamily="65" charset="-120"/>
              </a:endParaRPr>
            </a:p>
          </p:txBody>
        </p:sp>
        <p:sp>
          <p:nvSpPr>
            <p:cNvPr id="24644" name="Oval 118"/>
            <p:cNvSpPr>
              <a:spLocks noChangeArrowheads="1"/>
            </p:cNvSpPr>
            <p:nvPr/>
          </p:nvSpPr>
          <p:spPr bwMode="auto">
            <a:xfrm>
              <a:off x="3798888" y="2371725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>
                <a:ea typeface="標楷體" pitchFamily="65" charset="-120"/>
              </a:endParaRPr>
            </a:p>
          </p:txBody>
        </p:sp>
        <p:grpSp>
          <p:nvGrpSpPr>
            <p:cNvPr id="24645" name="Group 119"/>
            <p:cNvGrpSpPr>
              <a:grpSpLocks/>
            </p:cNvGrpSpPr>
            <p:nvPr/>
          </p:nvGrpSpPr>
          <p:grpSpPr bwMode="auto">
            <a:xfrm>
              <a:off x="3640138" y="1000125"/>
              <a:ext cx="371475" cy="1411288"/>
              <a:chOff x="1146" y="2796"/>
              <a:chExt cx="336" cy="1158"/>
            </a:xfrm>
          </p:grpSpPr>
          <p:sp>
            <p:nvSpPr>
              <p:cNvPr id="24733" name="Line 120"/>
              <p:cNvSpPr>
                <a:spLocks noChangeShapeType="1"/>
              </p:cNvSpPr>
              <p:nvPr/>
            </p:nvSpPr>
            <p:spPr bwMode="auto">
              <a:xfrm>
                <a:off x="1332" y="2796"/>
                <a:ext cx="0" cy="17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4734" name="Line 121"/>
              <p:cNvSpPr>
                <a:spLocks noChangeShapeType="1"/>
              </p:cNvSpPr>
              <p:nvPr/>
            </p:nvSpPr>
            <p:spPr bwMode="auto">
              <a:xfrm>
                <a:off x="1332" y="3192"/>
                <a:ext cx="0" cy="3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grpSp>
            <p:nvGrpSpPr>
              <p:cNvPr id="24735" name="Group 122"/>
              <p:cNvGrpSpPr>
                <a:grpSpLocks/>
              </p:cNvGrpSpPr>
              <p:nvPr/>
            </p:nvGrpSpPr>
            <p:grpSpPr bwMode="auto">
              <a:xfrm>
                <a:off x="1146" y="2898"/>
                <a:ext cx="336" cy="366"/>
                <a:chOff x="1146" y="2898"/>
                <a:chExt cx="336" cy="366"/>
              </a:xfrm>
            </p:grpSpPr>
            <p:sp>
              <p:nvSpPr>
                <p:cNvPr id="24748" name="Line 123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49" name="Line 124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50" name="Line 125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51" name="Line 126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52" name="Line 127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53" name="Line 128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54" name="Line 129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55" name="AutoShape 130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endParaRPr lang="zh-TW" altLang="en-US">
                    <a:ea typeface="標楷體" pitchFamily="65" charset="-120"/>
                  </a:endParaRPr>
                </a:p>
              </p:txBody>
            </p:sp>
            <p:sp>
              <p:nvSpPr>
                <p:cNvPr id="24756" name="Line 131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57" name="Line 132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  <p:grpSp>
            <p:nvGrpSpPr>
              <p:cNvPr id="24736" name="Group 133"/>
              <p:cNvGrpSpPr>
                <a:grpSpLocks/>
              </p:cNvGrpSpPr>
              <p:nvPr/>
            </p:nvGrpSpPr>
            <p:grpSpPr bwMode="auto">
              <a:xfrm>
                <a:off x="1146" y="3474"/>
                <a:ext cx="336" cy="366"/>
                <a:chOff x="1146" y="2898"/>
                <a:chExt cx="336" cy="366"/>
              </a:xfrm>
            </p:grpSpPr>
            <p:sp>
              <p:nvSpPr>
                <p:cNvPr id="24738" name="Line 134"/>
                <p:cNvSpPr>
                  <a:spLocks noChangeShapeType="1"/>
                </p:cNvSpPr>
                <p:nvPr/>
              </p:nvSpPr>
              <p:spPr bwMode="auto">
                <a:xfrm>
                  <a:off x="1236" y="2976"/>
                  <a:ext cx="0" cy="21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39" name="Line 135"/>
                <p:cNvSpPr>
                  <a:spLocks noChangeShapeType="1"/>
                </p:cNvSpPr>
                <p:nvPr/>
              </p:nvSpPr>
              <p:spPr bwMode="auto">
                <a:xfrm>
                  <a:off x="1236" y="311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stealth" w="med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40" name="Line 136"/>
                <p:cNvSpPr>
                  <a:spLocks noChangeShapeType="1"/>
                </p:cNvSpPr>
                <p:nvPr/>
              </p:nvSpPr>
              <p:spPr bwMode="auto">
                <a:xfrm flipV="1">
                  <a:off x="1242" y="2964"/>
                  <a:ext cx="96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41" name="Line 137"/>
                <p:cNvSpPr>
                  <a:spLocks noChangeShapeType="1"/>
                </p:cNvSpPr>
                <p:nvPr/>
              </p:nvSpPr>
              <p:spPr bwMode="auto">
                <a:xfrm>
                  <a:off x="1194" y="3036"/>
                  <a:ext cx="0" cy="10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42" name="Line 138"/>
                <p:cNvSpPr>
                  <a:spLocks noChangeShapeType="1"/>
                </p:cNvSpPr>
                <p:nvPr/>
              </p:nvSpPr>
              <p:spPr bwMode="auto">
                <a:xfrm>
                  <a:off x="1146" y="3102"/>
                  <a:ext cx="4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43" name="Line 139"/>
                <p:cNvSpPr>
                  <a:spLocks noChangeShapeType="1"/>
                </p:cNvSpPr>
                <p:nvPr/>
              </p:nvSpPr>
              <p:spPr bwMode="auto">
                <a:xfrm>
                  <a:off x="1332" y="2898"/>
                  <a:ext cx="11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44" name="Line 140"/>
                <p:cNvSpPr>
                  <a:spLocks noChangeShapeType="1"/>
                </p:cNvSpPr>
                <p:nvPr/>
              </p:nvSpPr>
              <p:spPr bwMode="auto">
                <a:xfrm>
                  <a:off x="1440" y="2904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45" name="AutoShape 141"/>
                <p:cNvSpPr>
                  <a:spLocks noChangeArrowheads="1"/>
                </p:cNvSpPr>
                <p:nvPr/>
              </p:nvSpPr>
              <p:spPr bwMode="auto">
                <a:xfrm>
                  <a:off x="1404" y="3066"/>
                  <a:ext cx="78" cy="48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endParaRPr lang="zh-TW" altLang="en-US">
                    <a:ea typeface="標楷體" pitchFamily="65" charset="-120"/>
                  </a:endParaRPr>
                </a:p>
              </p:txBody>
            </p:sp>
            <p:sp>
              <p:nvSpPr>
                <p:cNvPr id="24746" name="Line 142"/>
                <p:cNvSpPr>
                  <a:spLocks noChangeShapeType="1"/>
                </p:cNvSpPr>
                <p:nvPr/>
              </p:nvSpPr>
              <p:spPr bwMode="auto">
                <a:xfrm>
                  <a:off x="1398" y="3072"/>
                  <a:ext cx="8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4747" name="Line 143"/>
                <p:cNvSpPr>
                  <a:spLocks noChangeShapeType="1"/>
                </p:cNvSpPr>
                <p:nvPr/>
              </p:nvSpPr>
              <p:spPr bwMode="auto">
                <a:xfrm>
                  <a:off x="1332" y="3264"/>
                  <a:ext cx="1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  <p:sp>
            <p:nvSpPr>
              <p:cNvPr id="24737" name="Line 144"/>
              <p:cNvSpPr>
                <a:spLocks noChangeShapeType="1"/>
              </p:cNvSpPr>
              <p:nvPr/>
            </p:nvSpPr>
            <p:spPr bwMode="auto">
              <a:xfrm>
                <a:off x="1326" y="3774"/>
                <a:ext cx="0" cy="1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</p:grpSp>
        <p:sp>
          <p:nvSpPr>
            <p:cNvPr id="24646" name="Text Box 145"/>
            <p:cNvSpPr txBox="1">
              <a:spLocks noChangeArrowheads="1"/>
            </p:cNvSpPr>
            <p:nvPr/>
          </p:nvSpPr>
          <p:spPr bwMode="auto">
            <a:xfrm>
              <a:off x="3402013" y="1241425"/>
              <a:ext cx="32543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>
                  <a:ea typeface="標楷體" pitchFamily="65" charset="-120"/>
                </a:rPr>
                <a:t>T3</a:t>
              </a:r>
            </a:p>
          </p:txBody>
        </p:sp>
        <p:sp>
          <p:nvSpPr>
            <p:cNvPr id="24647" name="Text Box 146"/>
            <p:cNvSpPr txBox="1">
              <a:spLocks noChangeArrowheads="1"/>
            </p:cNvSpPr>
            <p:nvPr/>
          </p:nvSpPr>
          <p:spPr bwMode="auto">
            <a:xfrm>
              <a:off x="3382963" y="1936750"/>
              <a:ext cx="32543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>
                  <a:ea typeface="標楷體" pitchFamily="65" charset="-120"/>
                </a:rPr>
                <a:t>T4</a:t>
              </a:r>
            </a:p>
          </p:txBody>
        </p:sp>
        <p:sp>
          <p:nvSpPr>
            <p:cNvPr id="24648" name="Oval 147"/>
            <p:cNvSpPr>
              <a:spLocks noChangeArrowheads="1"/>
            </p:cNvSpPr>
            <p:nvPr/>
          </p:nvSpPr>
          <p:spPr bwMode="auto">
            <a:xfrm>
              <a:off x="3808413" y="1666875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>
                <a:ea typeface="標楷體" pitchFamily="65" charset="-120"/>
              </a:endParaRPr>
            </a:p>
          </p:txBody>
        </p:sp>
        <p:sp>
          <p:nvSpPr>
            <p:cNvPr id="24649" name="Text Box 148"/>
            <p:cNvSpPr txBox="1">
              <a:spLocks noChangeArrowheads="1"/>
            </p:cNvSpPr>
            <p:nvPr/>
          </p:nvSpPr>
          <p:spPr bwMode="auto">
            <a:xfrm>
              <a:off x="3563938" y="1593850"/>
              <a:ext cx="26828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>
                  <a:ea typeface="標楷體" pitchFamily="65" charset="-120"/>
                </a:rPr>
                <a:t>B</a:t>
              </a:r>
            </a:p>
          </p:txBody>
        </p:sp>
        <p:sp>
          <p:nvSpPr>
            <p:cNvPr id="24650" name="Text Box 149"/>
            <p:cNvSpPr txBox="1">
              <a:spLocks noChangeArrowheads="1"/>
            </p:cNvSpPr>
            <p:nvPr/>
          </p:nvSpPr>
          <p:spPr bwMode="auto">
            <a:xfrm>
              <a:off x="3544888" y="2193925"/>
              <a:ext cx="276225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>
                  <a:ea typeface="標楷體" pitchFamily="65" charset="-120"/>
                </a:rPr>
                <a:t>N</a:t>
              </a:r>
            </a:p>
          </p:txBody>
        </p:sp>
        <p:sp>
          <p:nvSpPr>
            <p:cNvPr id="24651" name="Line 150"/>
            <p:cNvSpPr>
              <a:spLocks noChangeShapeType="1"/>
            </p:cNvSpPr>
            <p:nvPr/>
          </p:nvSpPr>
          <p:spPr bwMode="auto">
            <a:xfrm>
              <a:off x="3856038" y="1695450"/>
              <a:ext cx="1038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grpSp>
          <p:nvGrpSpPr>
            <p:cNvPr id="24652" name="Group 151"/>
            <p:cNvGrpSpPr>
              <a:grpSpLocks/>
            </p:cNvGrpSpPr>
            <p:nvPr/>
          </p:nvGrpSpPr>
          <p:grpSpPr bwMode="auto">
            <a:xfrm>
              <a:off x="4897438" y="1128713"/>
              <a:ext cx="285750" cy="1020763"/>
              <a:chOff x="2930" y="1257"/>
              <a:chExt cx="234" cy="643"/>
            </a:xfrm>
          </p:grpSpPr>
          <p:grpSp>
            <p:nvGrpSpPr>
              <p:cNvPr id="24703" name="Group 152"/>
              <p:cNvGrpSpPr>
                <a:grpSpLocks/>
              </p:cNvGrpSpPr>
              <p:nvPr/>
            </p:nvGrpSpPr>
            <p:grpSpPr bwMode="auto">
              <a:xfrm>
                <a:off x="2930" y="1257"/>
                <a:ext cx="228" cy="49"/>
                <a:chOff x="1332" y="601"/>
                <a:chExt cx="228" cy="53"/>
              </a:xfrm>
            </p:grpSpPr>
            <p:grpSp>
              <p:nvGrpSpPr>
                <p:cNvPr id="24724" name="Group 153"/>
                <p:cNvGrpSpPr>
                  <a:grpSpLocks/>
                </p:cNvGrpSpPr>
                <p:nvPr/>
              </p:nvGrpSpPr>
              <p:grpSpPr bwMode="auto">
                <a:xfrm>
                  <a:off x="1332" y="607"/>
                  <a:ext cx="72" cy="47"/>
                  <a:chOff x="654" y="714"/>
                  <a:chExt cx="306" cy="96"/>
                </a:xfrm>
              </p:grpSpPr>
              <p:sp>
                <p:nvSpPr>
                  <p:cNvPr id="24731" name="Arc 154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TW" altLang="en-US"/>
                  </a:p>
                </p:txBody>
              </p:sp>
              <p:sp>
                <p:nvSpPr>
                  <p:cNvPr id="24732" name="Arc 155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TW" altLang="en-US"/>
                  </a:p>
                </p:txBody>
              </p:sp>
            </p:grpSp>
            <p:grpSp>
              <p:nvGrpSpPr>
                <p:cNvPr id="24725" name="Group 156"/>
                <p:cNvGrpSpPr>
                  <a:grpSpLocks/>
                </p:cNvGrpSpPr>
                <p:nvPr/>
              </p:nvGrpSpPr>
              <p:grpSpPr bwMode="auto">
                <a:xfrm>
                  <a:off x="1410" y="607"/>
                  <a:ext cx="72" cy="47"/>
                  <a:chOff x="654" y="714"/>
                  <a:chExt cx="306" cy="96"/>
                </a:xfrm>
              </p:grpSpPr>
              <p:sp>
                <p:nvSpPr>
                  <p:cNvPr id="24729" name="Arc 157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TW" altLang="en-US"/>
                  </a:p>
                </p:txBody>
              </p:sp>
              <p:sp>
                <p:nvSpPr>
                  <p:cNvPr id="24730" name="Arc 158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TW" altLang="en-US"/>
                  </a:p>
                </p:txBody>
              </p:sp>
            </p:grpSp>
            <p:grpSp>
              <p:nvGrpSpPr>
                <p:cNvPr id="24726" name="Group 159"/>
                <p:cNvGrpSpPr>
                  <a:grpSpLocks/>
                </p:cNvGrpSpPr>
                <p:nvPr/>
              </p:nvGrpSpPr>
              <p:grpSpPr bwMode="auto">
                <a:xfrm>
                  <a:off x="1488" y="601"/>
                  <a:ext cx="72" cy="47"/>
                  <a:chOff x="654" y="714"/>
                  <a:chExt cx="306" cy="96"/>
                </a:xfrm>
              </p:grpSpPr>
              <p:sp>
                <p:nvSpPr>
                  <p:cNvPr id="24727" name="Arc 160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TW" altLang="en-US"/>
                  </a:p>
                </p:txBody>
              </p:sp>
              <p:sp>
                <p:nvSpPr>
                  <p:cNvPr id="24728" name="Arc 161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TW" altLang="en-US"/>
                  </a:p>
                </p:txBody>
              </p:sp>
            </p:grpSp>
          </p:grpSp>
          <p:grpSp>
            <p:nvGrpSpPr>
              <p:cNvPr id="24704" name="Group 162"/>
              <p:cNvGrpSpPr>
                <a:grpSpLocks/>
              </p:cNvGrpSpPr>
              <p:nvPr/>
            </p:nvGrpSpPr>
            <p:grpSpPr bwMode="auto">
              <a:xfrm>
                <a:off x="2930" y="1569"/>
                <a:ext cx="228" cy="49"/>
                <a:chOff x="1332" y="601"/>
                <a:chExt cx="228" cy="53"/>
              </a:xfrm>
            </p:grpSpPr>
            <p:grpSp>
              <p:nvGrpSpPr>
                <p:cNvPr id="24715" name="Group 163"/>
                <p:cNvGrpSpPr>
                  <a:grpSpLocks/>
                </p:cNvGrpSpPr>
                <p:nvPr/>
              </p:nvGrpSpPr>
              <p:grpSpPr bwMode="auto">
                <a:xfrm>
                  <a:off x="1332" y="607"/>
                  <a:ext cx="72" cy="47"/>
                  <a:chOff x="654" y="714"/>
                  <a:chExt cx="306" cy="96"/>
                </a:xfrm>
              </p:grpSpPr>
              <p:sp>
                <p:nvSpPr>
                  <p:cNvPr id="24722" name="Arc 164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TW" altLang="en-US"/>
                  </a:p>
                </p:txBody>
              </p:sp>
              <p:sp>
                <p:nvSpPr>
                  <p:cNvPr id="24723" name="Arc 165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TW" altLang="en-US"/>
                  </a:p>
                </p:txBody>
              </p:sp>
            </p:grpSp>
            <p:grpSp>
              <p:nvGrpSpPr>
                <p:cNvPr id="24716" name="Group 166"/>
                <p:cNvGrpSpPr>
                  <a:grpSpLocks/>
                </p:cNvGrpSpPr>
                <p:nvPr/>
              </p:nvGrpSpPr>
              <p:grpSpPr bwMode="auto">
                <a:xfrm>
                  <a:off x="1410" y="607"/>
                  <a:ext cx="72" cy="47"/>
                  <a:chOff x="654" y="714"/>
                  <a:chExt cx="306" cy="96"/>
                </a:xfrm>
              </p:grpSpPr>
              <p:sp>
                <p:nvSpPr>
                  <p:cNvPr id="24720" name="Arc 167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TW" altLang="en-US"/>
                  </a:p>
                </p:txBody>
              </p:sp>
              <p:sp>
                <p:nvSpPr>
                  <p:cNvPr id="24721" name="Arc 168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TW" altLang="en-US"/>
                  </a:p>
                </p:txBody>
              </p:sp>
            </p:grpSp>
            <p:grpSp>
              <p:nvGrpSpPr>
                <p:cNvPr id="24717" name="Group 169"/>
                <p:cNvGrpSpPr>
                  <a:grpSpLocks/>
                </p:cNvGrpSpPr>
                <p:nvPr/>
              </p:nvGrpSpPr>
              <p:grpSpPr bwMode="auto">
                <a:xfrm>
                  <a:off x="1488" y="601"/>
                  <a:ext cx="72" cy="47"/>
                  <a:chOff x="654" y="714"/>
                  <a:chExt cx="306" cy="96"/>
                </a:xfrm>
              </p:grpSpPr>
              <p:sp>
                <p:nvSpPr>
                  <p:cNvPr id="24718" name="Arc 170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TW" altLang="en-US"/>
                  </a:p>
                </p:txBody>
              </p:sp>
              <p:sp>
                <p:nvSpPr>
                  <p:cNvPr id="24719" name="Arc 171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TW" altLang="en-US"/>
                  </a:p>
                </p:txBody>
              </p:sp>
            </p:grpSp>
          </p:grpSp>
          <p:grpSp>
            <p:nvGrpSpPr>
              <p:cNvPr id="24705" name="Group 172"/>
              <p:cNvGrpSpPr>
                <a:grpSpLocks/>
              </p:cNvGrpSpPr>
              <p:nvPr/>
            </p:nvGrpSpPr>
            <p:grpSpPr bwMode="auto">
              <a:xfrm>
                <a:off x="2936" y="1851"/>
                <a:ext cx="228" cy="49"/>
                <a:chOff x="1332" y="601"/>
                <a:chExt cx="228" cy="53"/>
              </a:xfrm>
            </p:grpSpPr>
            <p:grpSp>
              <p:nvGrpSpPr>
                <p:cNvPr id="24706" name="Group 173"/>
                <p:cNvGrpSpPr>
                  <a:grpSpLocks/>
                </p:cNvGrpSpPr>
                <p:nvPr/>
              </p:nvGrpSpPr>
              <p:grpSpPr bwMode="auto">
                <a:xfrm>
                  <a:off x="1332" y="607"/>
                  <a:ext cx="72" cy="47"/>
                  <a:chOff x="654" y="714"/>
                  <a:chExt cx="306" cy="96"/>
                </a:xfrm>
              </p:grpSpPr>
              <p:sp>
                <p:nvSpPr>
                  <p:cNvPr id="24713" name="Arc 174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TW" altLang="en-US"/>
                  </a:p>
                </p:txBody>
              </p:sp>
              <p:sp>
                <p:nvSpPr>
                  <p:cNvPr id="24714" name="Arc 175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TW" altLang="en-US"/>
                  </a:p>
                </p:txBody>
              </p:sp>
            </p:grpSp>
            <p:grpSp>
              <p:nvGrpSpPr>
                <p:cNvPr id="24707" name="Group 176"/>
                <p:cNvGrpSpPr>
                  <a:grpSpLocks/>
                </p:cNvGrpSpPr>
                <p:nvPr/>
              </p:nvGrpSpPr>
              <p:grpSpPr bwMode="auto">
                <a:xfrm>
                  <a:off x="1410" y="607"/>
                  <a:ext cx="72" cy="47"/>
                  <a:chOff x="654" y="714"/>
                  <a:chExt cx="306" cy="96"/>
                </a:xfrm>
              </p:grpSpPr>
              <p:sp>
                <p:nvSpPr>
                  <p:cNvPr id="24711" name="Arc 177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TW" altLang="en-US"/>
                  </a:p>
                </p:txBody>
              </p:sp>
              <p:sp>
                <p:nvSpPr>
                  <p:cNvPr id="24712" name="Arc 178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TW" altLang="en-US"/>
                  </a:p>
                </p:txBody>
              </p:sp>
            </p:grpSp>
            <p:grpSp>
              <p:nvGrpSpPr>
                <p:cNvPr id="24708" name="Group 179"/>
                <p:cNvGrpSpPr>
                  <a:grpSpLocks/>
                </p:cNvGrpSpPr>
                <p:nvPr/>
              </p:nvGrpSpPr>
              <p:grpSpPr bwMode="auto">
                <a:xfrm>
                  <a:off x="1488" y="601"/>
                  <a:ext cx="72" cy="47"/>
                  <a:chOff x="654" y="714"/>
                  <a:chExt cx="306" cy="96"/>
                </a:xfrm>
              </p:grpSpPr>
              <p:sp>
                <p:nvSpPr>
                  <p:cNvPr id="24709" name="Arc 180"/>
                  <p:cNvSpPr>
                    <a:spLocks/>
                  </p:cNvSpPr>
                  <p:nvPr/>
                </p:nvSpPr>
                <p:spPr bwMode="auto">
                  <a:xfrm flipH="1">
                    <a:off x="654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TW" altLang="en-US"/>
                  </a:p>
                </p:txBody>
              </p:sp>
              <p:sp>
                <p:nvSpPr>
                  <p:cNvPr id="24710" name="Arc 181"/>
                  <p:cNvSpPr>
                    <a:spLocks/>
                  </p:cNvSpPr>
                  <p:nvPr/>
                </p:nvSpPr>
                <p:spPr bwMode="auto">
                  <a:xfrm>
                    <a:off x="810" y="714"/>
                    <a:ext cx="150" cy="9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TW" altLang="en-US"/>
                  </a:p>
                </p:txBody>
              </p:sp>
            </p:grpSp>
          </p:grpSp>
        </p:grpSp>
        <p:sp>
          <p:nvSpPr>
            <p:cNvPr id="24653" name="Line 182"/>
            <p:cNvSpPr>
              <a:spLocks noChangeShapeType="1"/>
            </p:cNvSpPr>
            <p:nvPr/>
          </p:nvSpPr>
          <p:spPr bwMode="auto">
            <a:xfrm flipV="1">
              <a:off x="5170489" y="1685925"/>
              <a:ext cx="741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54" name="Line 183"/>
            <p:cNvSpPr>
              <a:spLocks noChangeShapeType="1"/>
            </p:cNvSpPr>
            <p:nvPr/>
          </p:nvSpPr>
          <p:spPr bwMode="auto">
            <a:xfrm>
              <a:off x="5180014" y="2133600"/>
              <a:ext cx="7524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55" name="Oval 184"/>
            <p:cNvSpPr>
              <a:spLocks noChangeArrowheads="1"/>
            </p:cNvSpPr>
            <p:nvPr/>
          </p:nvSpPr>
          <p:spPr bwMode="auto">
            <a:xfrm>
              <a:off x="5657851" y="1643063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>
                <a:ea typeface="標楷體" pitchFamily="65" charset="-120"/>
              </a:endParaRPr>
            </a:p>
          </p:txBody>
        </p:sp>
        <p:sp>
          <p:nvSpPr>
            <p:cNvPr id="24656" name="Oval 185"/>
            <p:cNvSpPr>
              <a:spLocks noChangeArrowheads="1"/>
            </p:cNvSpPr>
            <p:nvPr/>
          </p:nvSpPr>
          <p:spPr bwMode="auto">
            <a:xfrm>
              <a:off x="5664201" y="1150938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>
                <a:ea typeface="標楷體" pitchFamily="65" charset="-120"/>
              </a:endParaRPr>
            </a:p>
          </p:txBody>
        </p:sp>
        <p:sp>
          <p:nvSpPr>
            <p:cNvPr id="24657" name="Text Box 186"/>
            <p:cNvSpPr txBox="1">
              <a:spLocks noChangeArrowheads="1"/>
            </p:cNvSpPr>
            <p:nvPr/>
          </p:nvSpPr>
          <p:spPr bwMode="auto">
            <a:xfrm>
              <a:off x="4916488" y="1660525"/>
              <a:ext cx="254000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 i="1">
                  <a:ea typeface="標楷體" pitchFamily="65" charset="-120"/>
                </a:rPr>
                <a:t>L</a:t>
              </a:r>
            </a:p>
          </p:txBody>
        </p:sp>
        <p:sp>
          <p:nvSpPr>
            <p:cNvPr id="24658" name="Text Box 187"/>
            <p:cNvSpPr txBox="1">
              <a:spLocks noChangeArrowheads="1"/>
            </p:cNvSpPr>
            <p:nvPr/>
          </p:nvSpPr>
          <p:spPr bwMode="auto">
            <a:xfrm>
              <a:off x="4926013" y="2109788"/>
              <a:ext cx="254000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000" i="1">
                  <a:ea typeface="標楷體" pitchFamily="65" charset="-120"/>
                </a:rPr>
                <a:t>L</a:t>
              </a:r>
            </a:p>
          </p:txBody>
        </p:sp>
        <p:sp>
          <p:nvSpPr>
            <p:cNvPr id="24659" name="Line 188"/>
            <p:cNvSpPr>
              <a:spLocks noChangeShapeType="1"/>
            </p:cNvSpPr>
            <p:nvPr/>
          </p:nvSpPr>
          <p:spPr bwMode="auto">
            <a:xfrm>
              <a:off x="5027613" y="1562100"/>
              <a:ext cx="247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60" name="Line 189"/>
            <p:cNvSpPr>
              <a:spLocks noChangeShapeType="1"/>
            </p:cNvSpPr>
            <p:nvPr/>
          </p:nvSpPr>
          <p:spPr bwMode="auto">
            <a:xfrm>
              <a:off x="5018088" y="2000250"/>
              <a:ext cx="2476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med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61" name="Text Box 190"/>
            <p:cNvSpPr txBox="1">
              <a:spLocks noChangeArrowheads="1"/>
            </p:cNvSpPr>
            <p:nvPr/>
          </p:nvSpPr>
          <p:spPr bwMode="auto">
            <a:xfrm>
              <a:off x="4678363" y="1370013"/>
              <a:ext cx="347663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ea typeface="標楷體" pitchFamily="65" charset="-120"/>
                </a:rPr>
                <a:t>I</a:t>
              </a:r>
              <a:r>
                <a:rPr lang="en-US" altLang="zh-TW" sz="1200" i="1" baseline="-25000">
                  <a:ea typeface="標楷體" pitchFamily="65" charset="-120"/>
                </a:rPr>
                <a:t>oB</a:t>
              </a:r>
            </a:p>
          </p:txBody>
        </p:sp>
        <p:sp>
          <p:nvSpPr>
            <p:cNvPr id="24662" name="Text Box 191"/>
            <p:cNvSpPr txBox="1">
              <a:spLocks noChangeArrowheads="1"/>
            </p:cNvSpPr>
            <p:nvPr/>
          </p:nvSpPr>
          <p:spPr bwMode="auto">
            <a:xfrm>
              <a:off x="4697413" y="1817688"/>
              <a:ext cx="354013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ea typeface="標楷體" pitchFamily="65" charset="-120"/>
                </a:rPr>
                <a:t>I</a:t>
              </a:r>
              <a:r>
                <a:rPr lang="en-US" altLang="zh-TW" sz="1200" i="1" baseline="-25000">
                  <a:ea typeface="標楷體" pitchFamily="65" charset="-120"/>
                </a:rPr>
                <a:t>oC</a:t>
              </a:r>
            </a:p>
          </p:txBody>
        </p:sp>
        <p:sp>
          <p:nvSpPr>
            <p:cNvPr id="24663" name="Text Box 192"/>
            <p:cNvSpPr txBox="1">
              <a:spLocks noChangeArrowheads="1"/>
            </p:cNvSpPr>
            <p:nvPr/>
          </p:nvSpPr>
          <p:spPr bwMode="auto">
            <a:xfrm>
              <a:off x="5549901" y="841375"/>
              <a:ext cx="2730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ea typeface="標楷體" pitchFamily="65" charset="-120"/>
                </a:rPr>
                <a:t>a</a:t>
              </a:r>
            </a:p>
          </p:txBody>
        </p:sp>
        <p:sp>
          <p:nvSpPr>
            <p:cNvPr id="24664" name="Text Box 193"/>
            <p:cNvSpPr txBox="1">
              <a:spLocks noChangeArrowheads="1"/>
            </p:cNvSpPr>
            <p:nvPr/>
          </p:nvSpPr>
          <p:spPr bwMode="auto">
            <a:xfrm>
              <a:off x="5551489" y="1389063"/>
              <a:ext cx="2730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ea typeface="標楷體" pitchFamily="65" charset="-120"/>
                </a:rPr>
                <a:t>b</a:t>
              </a:r>
            </a:p>
          </p:txBody>
        </p:sp>
        <p:sp>
          <p:nvSpPr>
            <p:cNvPr id="24665" name="Text Box 194"/>
            <p:cNvSpPr txBox="1">
              <a:spLocks noChangeArrowheads="1"/>
            </p:cNvSpPr>
            <p:nvPr/>
          </p:nvSpPr>
          <p:spPr bwMode="auto">
            <a:xfrm>
              <a:off x="5575301" y="1817688"/>
              <a:ext cx="26352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400" i="1">
                  <a:ea typeface="標楷體" pitchFamily="65" charset="-120"/>
                </a:rPr>
                <a:t>c</a:t>
              </a:r>
            </a:p>
          </p:txBody>
        </p:sp>
        <p:sp>
          <p:nvSpPr>
            <p:cNvPr id="24666" name="Line 195"/>
            <p:cNvSpPr>
              <a:spLocks noChangeShapeType="1"/>
            </p:cNvSpPr>
            <p:nvPr/>
          </p:nvSpPr>
          <p:spPr bwMode="auto">
            <a:xfrm>
              <a:off x="2141538" y="989013"/>
              <a:ext cx="0" cy="542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67" name="Line 196"/>
            <p:cNvSpPr>
              <a:spLocks noChangeShapeType="1"/>
            </p:cNvSpPr>
            <p:nvPr/>
          </p:nvSpPr>
          <p:spPr bwMode="auto">
            <a:xfrm>
              <a:off x="2141538" y="1874838"/>
              <a:ext cx="0" cy="5238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grpSp>
          <p:nvGrpSpPr>
            <p:cNvPr id="24668" name="Group 197"/>
            <p:cNvGrpSpPr>
              <a:grpSpLocks/>
            </p:cNvGrpSpPr>
            <p:nvPr/>
          </p:nvGrpSpPr>
          <p:grpSpPr bwMode="auto">
            <a:xfrm>
              <a:off x="5897564" y="1003300"/>
              <a:ext cx="290513" cy="336550"/>
              <a:chOff x="4040" y="1317"/>
              <a:chExt cx="183" cy="212"/>
            </a:xfrm>
          </p:grpSpPr>
          <p:sp>
            <p:nvSpPr>
              <p:cNvPr id="24701" name="Oval 198"/>
              <p:cNvSpPr>
                <a:spLocks noChangeArrowheads="1"/>
              </p:cNvSpPr>
              <p:nvPr/>
            </p:nvSpPr>
            <p:spPr bwMode="auto">
              <a:xfrm>
                <a:off x="4050" y="1356"/>
                <a:ext cx="156" cy="156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>
                  <a:ea typeface="標楷體" pitchFamily="65" charset="-120"/>
                </a:endParaRPr>
              </a:p>
            </p:txBody>
          </p:sp>
          <p:sp>
            <p:nvSpPr>
              <p:cNvPr id="24702" name="Text Box 199"/>
              <p:cNvSpPr txBox="1">
                <a:spLocks noChangeArrowheads="1"/>
              </p:cNvSpPr>
              <p:nvPr/>
            </p:nvSpPr>
            <p:spPr bwMode="auto">
              <a:xfrm>
                <a:off x="4040" y="1317"/>
                <a:ext cx="183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600" b="1">
                    <a:ea typeface="標楷體" pitchFamily="65" charset="-120"/>
                  </a:rPr>
                  <a:t>~</a:t>
                </a:r>
              </a:p>
            </p:txBody>
          </p:sp>
        </p:grpSp>
        <p:grpSp>
          <p:nvGrpSpPr>
            <p:cNvPr id="24669" name="Group 200"/>
            <p:cNvGrpSpPr>
              <a:grpSpLocks/>
            </p:cNvGrpSpPr>
            <p:nvPr/>
          </p:nvGrpSpPr>
          <p:grpSpPr bwMode="auto">
            <a:xfrm>
              <a:off x="5907089" y="1489075"/>
              <a:ext cx="290513" cy="336550"/>
              <a:chOff x="4040" y="1317"/>
              <a:chExt cx="183" cy="212"/>
            </a:xfrm>
          </p:grpSpPr>
          <p:sp>
            <p:nvSpPr>
              <p:cNvPr id="24699" name="Oval 201"/>
              <p:cNvSpPr>
                <a:spLocks noChangeArrowheads="1"/>
              </p:cNvSpPr>
              <p:nvPr/>
            </p:nvSpPr>
            <p:spPr bwMode="auto">
              <a:xfrm>
                <a:off x="4050" y="1356"/>
                <a:ext cx="156" cy="156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>
                  <a:ea typeface="標楷體" pitchFamily="65" charset="-120"/>
                </a:endParaRPr>
              </a:p>
            </p:txBody>
          </p:sp>
          <p:sp>
            <p:nvSpPr>
              <p:cNvPr id="24700" name="Text Box 202"/>
              <p:cNvSpPr txBox="1">
                <a:spLocks noChangeArrowheads="1"/>
              </p:cNvSpPr>
              <p:nvPr/>
            </p:nvSpPr>
            <p:spPr bwMode="auto">
              <a:xfrm>
                <a:off x="4040" y="1317"/>
                <a:ext cx="183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600" b="1">
                    <a:ea typeface="標楷體" pitchFamily="65" charset="-120"/>
                  </a:rPr>
                  <a:t>~</a:t>
                </a:r>
              </a:p>
            </p:txBody>
          </p:sp>
        </p:grpSp>
        <p:grpSp>
          <p:nvGrpSpPr>
            <p:cNvPr id="24670" name="Group 203"/>
            <p:cNvGrpSpPr>
              <a:grpSpLocks/>
            </p:cNvGrpSpPr>
            <p:nvPr/>
          </p:nvGrpSpPr>
          <p:grpSpPr bwMode="auto">
            <a:xfrm>
              <a:off x="5916614" y="1927225"/>
              <a:ext cx="290513" cy="336550"/>
              <a:chOff x="4040" y="1317"/>
              <a:chExt cx="183" cy="212"/>
            </a:xfrm>
          </p:grpSpPr>
          <p:sp>
            <p:nvSpPr>
              <p:cNvPr id="24697" name="Oval 204"/>
              <p:cNvSpPr>
                <a:spLocks noChangeArrowheads="1"/>
              </p:cNvSpPr>
              <p:nvPr/>
            </p:nvSpPr>
            <p:spPr bwMode="auto">
              <a:xfrm>
                <a:off x="4050" y="1356"/>
                <a:ext cx="156" cy="156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>
                  <a:ea typeface="標楷體" pitchFamily="65" charset="-120"/>
                </a:endParaRPr>
              </a:p>
            </p:txBody>
          </p:sp>
          <p:sp>
            <p:nvSpPr>
              <p:cNvPr id="24698" name="Text Box 205"/>
              <p:cNvSpPr txBox="1">
                <a:spLocks noChangeArrowheads="1"/>
              </p:cNvSpPr>
              <p:nvPr/>
            </p:nvSpPr>
            <p:spPr bwMode="auto">
              <a:xfrm>
                <a:off x="4040" y="1317"/>
                <a:ext cx="183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600" b="1">
                    <a:ea typeface="標楷體" pitchFamily="65" charset="-120"/>
                  </a:rPr>
                  <a:t>~</a:t>
                </a:r>
              </a:p>
            </p:txBody>
          </p:sp>
        </p:grpSp>
        <p:sp>
          <p:nvSpPr>
            <p:cNvPr id="24671" name="Line 206"/>
            <p:cNvSpPr>
              <a:spLocks noChangeShapeType="1"/>
            </p:cNvSpPr>
            <p:nvPr/>
          </p:nvSpPr>
          <p:spPr bwMode="auto">
            <a:xfrm>
              <a:off x="6161089" y="1198563"/>
              <a:ext cx="3429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72" name="Line 207"/>
            <p:cNvSpPr>
              <a:spLocks noChangeShapeType="1"/>
            </p:cNvSpPr>
            <p:nvPr/>
          </p:nvSpPr>
          <p:spPr bwMode="auto">
            <a:xfrm>
              <a:off x="6513514" y="1198563"/>
              <a:ext cx="0" cy="914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73" name="Line 208"/>
            <p:cNvSpPr>
              <a:spLocks noChangeShapeType="1"/>
            </p:cNvSpPr>
            <p:nvPr/>
          </p:nvSpPr>
          <p:spPr bwMode="auto">
            <a:xfrm>
              <a:off x="6170614" y="1684338"/>
              <a:ext cx="3429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74" name="Line 209"/>
            <p:cNvSpPr>
              <a:spLocks noChangeShapeType="1"/>
            </p:cNvSpPr>
            <p:nvPr/>
          </p:nvSpPr>
          <p:spPr bwMode="auto">
            <a:xfrm>
              <a:off x="6180139" y="2122488"/>
              <a:ext cx="3333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75" name="Oval 210"/>
            <p:cNvSpPr>
              <a:spLocks noChangeArrowheads="1"/>
            </p:cNvSpPr>
            <p:nvPr/>
          </p:nvSpPr>
          <p:spPr bwMode="auto">
            <a:xfrm>
              <a:off x="5667376" y="2100263"/>
              <a:ext cx="79375" cy="698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>
                <a:ea typeface="標楷體" pitchFamily="65" charset="-120"/>
              </a:endParaRPr>
            </a:p>
          </p:txBody>
        </p:sp>
        <p:sp>
          <p:nvSpPr>
            <p:cNvPr id="24676" name="Text Box 211"/>
            <p:cNvSpPr txBox="1">
              <a:spLocks noChangeArrowheads="1"/>
            </p:cNvSpPr>
            <p:nvPr/>
          </p:nvSpPr>
          <p:spPr bwMode="auto">
            <a:xfrm>
              <a:off x="6535739" y="1530350"/>
              <a:ext cx="26035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ea typeface="標楷體" pitchFamily="65" charset="-120"/>
                </a:rPr>
                <a:t>n</a:t>
              </a:r>
            </a:p>
          </p:txBody>
        </p:sp>
        <p:sp>
          <p:nvSpPr>
            <p:cNvPr id="24677" name="Text Box 212"/>
            <p:cNvSpPr txBox="1">
              <a:spLocks noChangeArrowheads="1"/>
            </p:cNvSpPr>
            <p:nvPr/>
          </p:nvSpPr>
          <p:spPr bwMode="auto">
            <a:xfrm>
              <a:off x="5859464" y="787400"/>
              <a:ext cx="379413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ea typeface="標楷體" pitchFamily="65" charset="-120"/>
                </a:rPr>
                <a:t>V</a:t>
              </a:r>
              <a:r>
                <a:rPr lang="en-US" altLang="zh-TW" sz="1200" i="1" baseline="-25000">
                  <a:ea typeface="標楷體" pitchFamily="65" charset="-120"/>
                </a:rPr>
                <a:t>an</a:t>
              </a:r>
            </a:p>
          </p:txBody>
        </p:sp>
        <p:sp>
          <p:nvSpPr>
            <p:cNvPr id="24678" name="Text Box 213"/>
            <p:cNvSpPr txBox="1">
              <a:spLocks noChangeArrowheads="1"/>
            </p:cNvSpPr>
            <p:nvPr/>
          </p:nvSpPr>
          <p:spPr bwMode="auto">
            <a:xfrm>
              <a:off x="5878514" y="1292225"/>
              <a:ext cx="379413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ea typeface="標楷體" pitchFamily="65" charset="-120"/>
                </a:rPr>
                <a:t>V</a:t>
              </a:r>
              <a:r>
                <a:rPr lang="en-US" altLang="zh-TW" sz="1200" i="1" baseline="-25000">
                  <a:ea typeface="標楷體" pitchFamily="65" charset="-120"/>
                </a:rPr>
                <a:t>bn</a:t>
              </a:r>
            </a:p>
          </p:txBody>
        </p:sp>
        <p:sp>
          <p:nvSpPr>
            <p:cNvPr id="24679" name="Text Box 214"/>
            <p:cNvSpPr txBox="1">
              <a:spLocks noChangeArrowheads="1"/>
            </p:cNvSpPr>
            <p:nvPr/>
          </p:nvSpPr>
          <p:spPr bwMode="auto">
            <a:xfrm>
              <a:off x="5859464" y="1739900"/>
              <a:ext cx="373063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ea typeface="標楷體" pitchFamily="65" charset="-120"/>
                </a:rPr>
                <a:t>V</a:t>
              </a:r>
              <a:r>
                <a:rPr lang="en-US" altLang="zh-TW" sz="1200" i="1" baseline="-25000">
                  <a:ea typeface="標楷體" pitchFamily="65" charset="-120"/>
                </a:rPr>
                <a:t>cn</a:t>
              </a:r>
            </a:p>
          </p:txBody>
        </p:sp>
        <p:sp>
          <p:nvSpPr>
            <p:cNvPr id="24680" name="Line 215"/>
            <p:cNvSpPr>
              <a:spLocks noChangeShapeType="1"/>
            </p:cNvSpPr>
            <p:nvPr/>
          </p:nvSpPr>
          <p:spPr bwMode="auto">
            <a:xfrm flipV="1">
              <a:off x="3541713" y="6256338"/>
              <a:ext cx="0" cy="238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81" name="Text Box 216"/>
            <p:cNvSpPr txBox="1">
              <a:spLocks noChangeArrowheads="1"/>
            </p:cNvSpPr>
            <p:nvPr/>
          </p:nvSpPr>
          <p:spPr bwMode="auto">
            <a:xfrm>
              <a:off x="3144838" y="6330950"/>
              <a:ext cx="379413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 dirty="0" err="1">
                  <a:ea typeface="標楷體" pitchFamily="65" charset="-120"/>
                </a:rPr>
                <a:t>V</a:t>
              </a:r>
              <a:r>
                <a:rPr lang="en-US" altLang="zh-TW" sz="1200" i="1" baseline="-25000" dirty="0" err="1">
                  <a:ea typeface="標楷體" pitchFamily="65" charset="-120"/>
                </a:rPr>
                <a:t>d</a:t>
              </a:r>
              <a:r>
                <a:rPr lang="en-US" altLang="zh-TW" sz="1200" i="1" baseline="30000" dirty="0">
                  <a:ea typeface="標楷體" pitchFamily="65" charset="-120"/>
                </a:rPr>
                <a:t>*</a:t>
              </a:r>
            </a:p>
          </p:txBody>
        </p:sp>
        <p:sp>
          <p:nvSpPr>
            <p:cNvPr id="24682" name="Text Box 217"/>
            <p:cNvSpPr txBox="1">
              <a:spLocks noChangeArrowheads="1"/>
            </p:cNvSpPr>
            <p:nvPr/>
          </p:nvSpPr>
          <p:spPr bwMode="auto">
            <a:xfrm>
              <a:off x="2430463" y="5854700"/>
              <a:ext cx="328613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ea typeface="標楷體" pitchFamily="65" charset="-120"/>
                </a:rPr>
                <a:t>V</a:t>
              </a:r>
              <a:r>
                <a:rPr lang="en-US" altLang="zh-TW" sz="1200" i="1" baseline="-25000">
                  <a:ea typeface="標楷體" pitchFamily="65" charset="-120"/>
                </a:rPr>
                <a:t>d</a:t>
              </a:r>
            </a:p>
          </p:txBody>
        </p:sp>
        <p:sp>
          <p:nvSpPr>
            <p:cNvPr id="24683" name="Text Box 218"/>
            <p:cNvSpPr txBox="1">
              <a:spLocks noChangeArrowheads="1"/>
            </p:cNvSpPr>
            <p:nvPr/>
          </p:nvSpPr>
          <p:spPr bwMode="auto">
            <a:xfrm>
              <a:off x="5889626" y="3833813"/>
              <a:ext cx="820738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 dirty="0" err="1">
                  <a:ea typeface="標楷體" pitchFamily="65" charset="-120"/>
                </a:rPr>
                <a:t>V</a:t>
              </a:r>
              <a:r>
                <a:rPr lang="en-US" altLang="zh-TW" sz="1200" i="1" baseline="-25000" dirty="0" err="1">
                  <a:ea typeface="標楷體" pitchFamily="65" charset="-120"/>
                </a:rPr>
                <a:t>ab</a:t>
              </a:r>
              <a:r>
                <a:rPr lang="en-US" altLang="zh-TW" sz="1200" i="1" baseline="-25000" dirty="0">
                  <a:ea typeface="標楷體" pitchFamily="65" charset="-120"/>
                </a:rPr>
                <a:t> </a:t>
              </a:r>
              <a:r>
                <a:rPr lang="en-US" altLang="zh-TW" sz="1200" i="1" dirty="0" err="1">
                  <a:ea typeface="標楷體" pitchFamily="65" charset="-120"/>
                </a:rPr>
                <a:t>V</a:t>
              </a:r>
              <a:r>
                <a:rPr lang="en-US" altLang="zh-TW" sz="1200" i="1" baseline="-25000" dirty="0" err="1">
                  <a:ea typeface="標楷體" pitchFamily="65" charset="-120"/>
                </a:rPr>
                <a:t>bc</a:t>
              </a:r>
              <a:r>
                <a:rPr lang="en-US" altLang="zh-TW" sz="1200" i="1" dirty="0">
                  <a:ea typeface="標楷體" pitchFamily="65" charset="-120"/>
                </a:rPr>
                <a:t> </a:t>
              </a:r>
              <a:r>
                <a:rPr lang="en-US" altLang="zh-TW" sz="1200" i="1" dirty="0" err="1">
                  <a:ea typeface="標楷體" pitchFamily="65" charset="-120"/>
                </a:rPr>
                <a:t>V</a:t>
              </a:r>
              <a:r>
                <a:rPr lang="en-US" altLang="zh-TW" sz="1200" i="1" baseline="-25000" dirty="0" err="1">
                  <a:ea typeface="標楷體" pitchFamily="65" charset="-120"/>
                </a:rPr>
                <a:t>ca</a:t>
              </a:r>
              <a:endParaRPr lang="en-US" altLang="zh-TW" sz="1200" i="1" baseline="-25000" dirty="0">
                <a:ea typeface="標楷體" pitchFamily="65" charset="-120"/>
              </a:endParaRPr>
            </a:p>
          </p:txBody>
        </p:sp>
        <p:sp>
          <p:nvSpPr>
            <p:cNvPr id="24684" name="Text Box 219"/>
            <p:cNvSpPr txBox="1">
              <a:spLocks noChangeArrowheads="1"/>
            </p:cNvSpPr>
            <p:nvPr/>
          </p:nvSpPr>
          <p:spPr bwMode="auto">
            <a:xfrm>
              <a:off x="6092826" y="4522788"/>
              <a:ext cx="306388" cy="2841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ea typeface="標楷體" pitchFamily="65" charset="-120"/>
                </a:rPr>
                <a:t>k</a:t>
              </a:r>
              <a:r>
                <a:rPr lang="en-US" altLang="zh-TW" sz="1200" i="1" baseline="-25000">
                  <a:ea typeface="標楷體" pitchFamily="65" charset="-120"/>
                </a:rPr>
                <a:t>v</a:t>
              </a:r>
            </a:p>
          </p:txBody>
        </p:sp>
        <p:sp>
          <p:nvSpPr>
            <p:cNvPr id="24685" name="Line 220"/>
            <p:cNvSpPr>
              <a:spLocks noChangeShapeType="1"/>
            </p:cNvSpPr>
            <p:nvPr/>
          </p:nvSpPr>
          <p:spPr bwMode="auto">
            <a:xfrm>
              <a:off x="6265864" y="4806950"/>
              <a:ext cx="0" cy="238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86" name="Line 221"/>
            <p:cNvSpPr>
              <a:spLocks noChangeShapeType="1"/>
            </p:cNvSpPr>
            <p:nvPr/>
          </p:nvSpPr>
          <p:spPr bwMode="auto">
            <a:xfrm>
              <a:off x="6249989" y="4130675"/>
              <a:ext cx="0" cy="395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87" name="Text Box 222"/>
            <p:cNvSpPr txBox="1">
              <a:spLocks noChangeArrowheads="1"/>
            </p:cNvSpPr>
            <p:nvPr/>
          </p:nvSpPr>
          <p:spPr bwMode="auto">
            <a:xfrm>
              <a:off x="5726114" y="5035550"/>
              <a:ext cx="1165225" cy="2762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dirty="0" err="1" smtClean="0">
                  <a:ea typeface="標楷體" pitchFamily="65" charset="-120"/>
                </a:rPr>
                <a:t>Line_abc</a:t>
              </a:r>
              <a:r>
                <a:rPr lang="en-US" altLang="zh-TW" sz="1200" dirty="0" smtClean="0">
                  <a:ea typeface="標楷體" pitchFamily="65" charset="-120"/>
                </a:rPr>
                <a:t>-to-</a:t>
              </a:r>
              <a:r>
                <a:rPr lang="en-US" altLang="zh-TW" sz="1200" dirty="0" smtClean="0">
                  <a:latin typeface="Symbol" panose="05050102010706020507" pitchFamily="18" charset="2"/>
                  <a:ea typeface="標楷體" pitchFamily="65" charset="-120"/>
                </a:rPr>
                <a:t>ab</a:t>
              </a:r>
              <a:endParaRPr lang="en-US" altLang="zh-TW" sz="1200" dirty="0">
                <a:latin typeface="Symbol" panose="05050102010706020507" pitchFamily="18" charset="2"/>
                <a:ea typeface="標楷體" pitchFamily="65" charset="-120"/>
              </a:endParaRPr>
            </a:p>
          </p:txBody>
        </p:sp>
        <p:sp>
          <p:nvSpPr>
            <p:cNvPr id="24688" name="Text Box 223"/>
            <p:cNvSpPr txBox="1">
              <a:spLocks noChangeArrowheads="1"/>
            </p:cNvSpPr>
            <p:nvPr/>
          </p:nvSpPr>
          <p:spPr bwMode="auto">
            <a:xfrm>
              <a:off x="4910138" y="5870575"/>
              <a:ext cx="458788" cy="2762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algn="ctr" eaLnBrk="1" hangingPunct="1"/>
              <a:r>
                <a:rPr lang="en-US" altLang="zh-TW" sz="1200" dirty="0" smtClean="0">
                  <a:ea typeface="標楷體" pitchFamily="65" charset="-120"/>
                </a:rPr>
                <a:t>PLL</a:t>
              </a:r>
              <a:endParaRPr lang="en-US" altLang="zh-TW" sz="1200" dirty="0">
                <a:ea typeface="標楷體" pitchFamily="65" charset="-120"/>
              </a:endParaRPr>
            </a:p>
          </p:txBody>
        </p:sp>
        <p:sp>
          <p:nvSpPr>
            <p:cNvPr id="24689" name="Line 224"/>
            <p:cNvSpPr>
              <a:spLocks noChangeShapeType="1"/>
            </p:cNvSpPr>
            <p:nvPr/>
          </p:nvSpPr>
          <p:spPr bwMode="auto">
            <a:xfrm flipH="1" flipV="1">
              <a:off x="5376864" y="5999163"/>
              <a:ext cx="889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90" name="Line 225"/>
            <p:cNvSpPr>
              <a:spLocks noChangeShapeType="1"/>
            </p:cNvSpPr>
            <p:nvPr/>
          </p:nvSpPr>
          <p:spPr bwMode="auto">
            <a:xfrm flipH="1">
              <a:off x="6275389" y="5322888"/>
              <a:ext cx="0" cy="6762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91" name="Line 226"/>
            <p:cNvSpPr>
              <a:spLocks noChangeShapeType="1"/>
            </p:cNvSpPr>
            <p:nvPr/>
          </p:nvSpPr>
          <p:spPr bwMode="auto">
            <a:xfrm flipH="1" flipV="1">
              <a:off x="4462463" y="5999163"/>
              <a:ext cx="422275" cy="9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692" name="Text Box 227"/>
            <p:cNvSpPr txBox="1">
              <a:spLocks noChangeArrowheads="1"/>
            </p:cNvSpPr>
            <p:nvPr/>
          </p:nvSpPr>
          <p:spPr bwMode="auto">
            <a:xfrm>
              <a:off x="4432301" y="5702300"/>
              <a:ext cx="44926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dirty="0" err="1" smtClean="0">
                  <a:ea typeface="標楷體" pitchFamily="65" charset="-120"/>
                </a:rPr>
                <a:t>Ang</a:t>
              </a:r>
              <a:endParaRPr lang="en-US" altLang="zh-TW" sz="1200" dirty="0">
                <a:ea typeface="標楷體" pitchFamily="65" charset="-120"/>
              </a:endParaRPr>
            </a:p>
          </p:txBody>
        </p:sp>
        <p:grpSp>
          <p:nvGrpSpPr>
            <p:cNvPr id="24693" name="Group 228"/>
            <p:cNvGrpSpPr>
              <a:grpSpLocks/>
            </p:cNvGrpSpPr>
            <p:nvPr/>
          </p:nvGrpSpPr>
          <p:grpSpPr bwMode="auto">
            <a:xfrm>
              <a:off x="1949450" y="1522413"/>
              <a:ext cx="371475" cy="361950"/>
              <a:chOff x="666" y="1494"/>
              <a:chExt cx="234" cy="228"/>
            </a:xfrm>
          </p:grpSpPr>
          <p:sp>
            <p:nvSpPr>
              <p:cNvPr id="24695" name="Oval 229"/>
              <p:cNvSpPr>
                <a:spLocks noChangeArrowheads="1"/>
              </p:cNvSpPr>
              <p:nvPr/>
            </p:nvSpPr>
            <p:spPr bwMode="auto">
              <a:xfrm>
                <a:off x="666" y="1494"/>
                <a:ext cx="234" cy="22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>
                  <a:ea typeface="標楷體" pitchFamily="65" charset="-120"/>
                </a:endParaRPr>
              </a:p>
            </p:txBody>
          </p:sp>
          <p:sp>
            <p:nvSpPr>
              <p:cNvPr id="24696" name="Line 230"/>
              <p:cNvSpPr>
                <a:spLocks noChangeShapeType="1"/>
              </p:cNvSpPr>
              <p:nvPr/>
            </p:nvSpPr>
            <p:spPr bwMode="auto">
              <a:xfrm flipV="1">
                <a:off x="786" y="1536"/>
                <a:ext cx="0" cy="15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  <p:sp>
          <p:nvSpPr>
            <p:cNvPr id="24694" name="Text Box 231"/>
            <p:cNvSpPr txBox="1">
              <a:spLocks noChangeArrowheads="1"/>
            </p:cNvSpPr>
            <p:nvPr/>
          </p:nvSpPr>
          <p:spPr bwMode="auto">
            <a:xfrm>
              <a:off x="1647825" y="1558925"/>
              <a:ext cx="28575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ea typeface="標楷體" pitchFamily="65" charset="-120"/>
                </a:rPr>
                <a:t>I</a:t>
              </a:r>
              <a:r>
                <a:rPr lang="en-US" altLang="zh-TW" sz="1200" i="1" baseline="-25000">
                  <a:ea typeface="標楷體" pitchFamily="65" charset="-120"/>
                </a:rPr>
                <a:t>d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5895519" y="5420606"/>
              <a:ext cx="34336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ea typeface="標楷體" pitchFamily="65" charset="-12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Symbol" panose="05050102010706020507" pitchFamily="18" charset="2"/>
                  <a:ea typeface="標楷體" pitchFamily="65" charset="-120"/>
                  <a:cs typeface="Times New Roman" panose="02020603050405020304" pitchFamily="18" charset="0"/>
                </a:rPr>
                <a:t>a</a:t>
              </a:r>
              <a:endParaRPr lang="zh-TW" altLang="en-US" sz="1200" dirty="0"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sp>
          <p:nvSpPr>
            <p:cNvPr id="235" name="矩形 234"/>
            <p:cNvSpPr/>
            <p:nvPr/>
          </p:nvSpPr>
          <p:spPr>
            <a:xfrm>
              <a:off x="6340527" y="5454134"/>
              <a:ext cx="33534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200" i="1" dirty="0" err="1" smtClean="0">
                  <a:latin typeface="Times New Roman" panose="02020603050405020304" pitchFamily="18" charset="0"/>
                  <a:ea typeface="標楷體" pitchFamily="65" charset="-120"/>
                  <a:cs typeface="Times New Roman" panose="02020603050405020304" pitchFamily="18" charset="0"/>
                </a:rPr>
                <a:t>V</a:t>
              </a:r>
              <a:r>
                <a:rPr lang="en-US" altLang="zh-TW" sz="1200" i="1" baseline="-25000" dirty="0" err="1" smtClean="0">
                  <a:latin typeface="Symbol" panose="05050102010706020507" pitchFamily="18" charset="2"/>
                  <a:ea typeface="標楷體" pitchFamily="65" charset="-120"/>
                  <a:cs typeface="Times New Roman" panose="02020603050405020304" pitchFamily="18" charset="0"/>
                </a:rPr>
                <a:t>b</a:t>
              </a:r>
              <a:endParaRPr lang="zh-TW" altLang="en-US" sz="1200" dirty="0">
                <a:latin typeface="Symbol" panose="05050102010706020507" pitchFamily="18" charset="2"/>
                <a:cs typeface="Times New Roman" panose="02020603050405020304" pitchFamily="18" charset="0"/>
              </a:endParaRPr>
            </a:p>
          </p:txBody>
        </p:sp>
        <p:sp>
          <p:nvSpPr>
            <p:cNvPr id="236" name="Line 226"/>
            <p:cNvSpPr>
              <a:spLocks noChangeShapeType="1"/>
            </p:cNvSpPr>
            <p:nvPr/>
          </p:nvSpPr>
          <p:spPr bwMode="auto">
            <a:xfrm flipV="1">
              <a:off x="4294823" y="4523931"/>
              <a:ext cx="4222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37" name="Text Box 227"/>
            <p:cNvSpPr txBox="1">
              <a:spLocks noChangeArrowheads="1"/>
            </p:cNvSpPr>
            <p:nvPr/>
          </p:nvSpPr>
          <p:spPr bwMode="auto">
            <a:xfrm>
              <a:off x="4209797" y="4245356"/>
              <a:ext cx="44926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dirty="0" err="1" smtClean="0">
                  <a:ea typeface="標楷體" pitchFamily="65" charset="-120"/>
                </a:rPr>
                <a:t>Ang</a:t>
              </a:r>
              <a:endParaRPr lang="en-US" altLang="zh-TW" sz="1200" dirty="0">
                <a:ea typeface="標楷體" pitchFamily="65" charset="-12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962656" y="3383280"/>
              <a:ext cx="1042416" cy="40233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" name="文字方塊 3"/>
            <p:cNvSpPr txBox="1"/>
            <p:nvPr/>
          </p:nvSpPr>
          <p:spPr>
            <a:xfrm>
              <a:off x="3108960" y="3419856"/>
              <a:ext cx="84350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SVPWM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0" name="Line 226"/>
            <p:cNvSpPr>
              <a:spLocks noChangeShapeType="1"/>
            </p:cNvSpPr>
            <p:nvPr/>
          </p:nvSpPr>
          <p:spPr bwMode="auto">
            <a:xfrm flipV="1">
              <a:off x="2618423" y="4383723"/>
              <a:ext cx="4222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41" name="Text Box 227"/>
            <p:cNvSpPr txBox="1">
              <a:spLocks noChangeArrowheads="1"/>
            </p:cNvSpPr>
            <p:nvPr/>
          </p:nvSpPr>
          <p:spPr bwMode="auto">
            <a:xfrm>
              <a:off x="2158493" y="4233164"/>
              <a:ext cx="44926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dirty="0" err="1" smtClean="0">
                  <a:ea typeface="標楷體" pitchFamily="65" charset="-120"/>
                </a:rPr>
                <a:t>Ang</a:t>
              </a:r>
              <a:endParaRPr lang="en-US" altLang="zh-TW" sz="1200" dirty="0">
                <a:ea typeface="標楷體" pitchFamily="65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19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7344816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82960" y="256456"/>
            <a:ext cx="56826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altLang="zh-TW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F28335 DSP Port Assignments (Pin 1 - 88)</a:t>
            </a:r>
            <a:endParaRPr lang="zh-TW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585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01D6BB-0D5B-4184-AB7F-1117E35AF85C}" type="slidenum">
              <a:rPr lang="en-US" altLang="zh-TW"/>
              <a:pPr>
                <a:defRPr/>
              </a:pPr>
              <a:t>80</a:t>
            </a:fld>
            <a:endParaRPr lang="en-US" altLang="zh-TW"/>
          </a:p>
        </p:txBody>
      </p:sp>
      <p:graphicFrame>
        <p:nvGraphicFramePr>
          <p:cNvPr id="25602" name="Object 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8363388"/>
              </p:ext>
            </p:extLst>
          </p:nvPr>
        </p:nvGraphicFramePr>
        <p:xfrm>
          <a:off x="3186113" y="4800599"/>
          <a:ext cx="2040199" cy="7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57" name="Equation" r:id="rId3" imgW="1282680" imgH="457200" progId="Equation.3">
                  <p:embed/>
                </p:oleObj>
              </mc:Choice>
              <mc:Fallback>
                <p:oleObj name="Equation" r:id="rId3" imgW="128268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6113" y="4800599"/>
                        <a:ext cx="2040199" cy="72781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3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2762568"/>
              </p:ext>
            </p:extLst>
          </p:nvPr>
        </p:nvGraphicFramePr>
        <p:xfrm>
          <a:off x="4227513" y="5707063"/>
          <a:ext cx="967836" cy="74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58" name="方程式" r:id="rId5" imgW="596880" imgH="457200" progId="Equation.3">
                  <p:embed/>
                </p:oleObj>
              </mc:Choice>
              <mc:Fallback>
                <p:oleObj name="方程式" r:id="rId5" imgW="59688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7513" y="5707063"/>
                        <a:ext cx="967836" cy="74136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6110272"/>
              </p:ext>
            </p:extLst>
          </p:nvPr>
        </p:nvGraphicFramePr>
        <p:xfrm>
          <a:off x="6049963" y="5727700"/>
          <a:ext cx="1072363" cy="70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59" name="Equation" r:id="rId7" imgW="698400" imgH="457200" progId="Equation.3">
                  <p:embed/>
                </p:oleObj>
              </mc:Choice>
              <mc:Fallback>
                <p:oleObj name="Equation" r:id="rId7" imgW="6984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9963" y="5727700"/>
                        <a:ext cx="1072363" cy="7026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6" name="Object 5"/>
          <p:cNvGraphicFramePr>
            <a:graphicFrameLocks noChangeAspect="1"/>
          </p:cNvGraphicFramePr>
          <p:nvPr/>
        </p:nvGraphicFramePr>
        <p:xfrm>
          <a:off x="5422900" y="3057525"/>
          <a:ext cx="1042988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60" name="Equation" r:id="rId9" imgW="571320" imgH="241200" progId="Equation.3">
                  <p:embed/>
                </p:oleObj>
              </mc:Choice>
              <mc:Fallback>
                <p:oleObj name="Equation" r:id="rId9" imgW="57132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2900" y="3057525"/>
                        <a:ext cx="1042988" cy="441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7" name="Object 6"/>
          <p:cNvGraphicFramePr>
            <a:graphicFrameLocks noChangeAspect="1"/>
          </p:cNvGraphicFramePr>
          <p:nvPr/>
        </p:nvGraphicFramePr>
        <p:xfrm>
          <a:off x="5792788" y="3614738"/>
          <a:ext cx="152400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61" name="Equation" r:id="rId11" imgW="914400" imgH="241200" progId="Equation.3">
                  <p:embed/>
                </p:oleObj>
              </mc:Choice>
              <mc:Fallback>
                <p:oleObj name="Equation" r:id="rId11" imgW="91440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2788" y="3614738"/>
                        <a:ext cx="1524000" cy="401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48" name="AutoShape 79"/>
          <p:cNvSpPr>
            <a:spLocks noChangeArrowheads="1"/>
          </p:cNvSpPr>
          <p:nvPr/>
        </p:nvSpPr>
        <p:spPr bwMode="auto">
          <a:xfrm>
            <a:off x="5265738" y="3738563"/>
            <a:ext cx="261937" cy="339725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endParaRPr lang="zh-TW" altLang="zh-TW" sz="1400">
              <a:ea typeface="標楷體" pitchFamily="65" charset="-120"/>
            </a:endParaRPr>
          </a:p>
        </p:txBody>
      </p:sp>
      <p:graphicFrame>
        <p:nvGraphicFramePr>
          <p:cNvPr id="2560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7808843"/>
              </p:ext>
            </p:extLst>
          </p:nvPr>
        </p:nvGraphicFramePr>
        <p:xfrm>
          <a:off x="4674658" y="663045"/>
          <a:ext cx="4313079" cy="1398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62" name="方程式" r:id="rId13" imgW="2628720" imgH="850680" progId="Equation.3">
                  <p:embed/>
                </p:oleObj>
              </mc:Choice>
              <mc:Fallback>
                <p:oleObj name="方程式" r:id="rId13" imgW="2628720" imgH="850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4658" y="663045"/>
                        <a:ext cx="4313079" cy="139858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49" name="Text Box 81"/>
          <p:cNvSpPr txBox="1">
            <a:spLocks noChangeArrowheads="1"/>
          </p:cNvSpPr>
          <p:nvPr/>
        </p:nvSpPr>
        <p:spPr bwMode="auto">
          <a:xfrm>
            <a:off x="5089620" y="2184930"/>
            <a:ext cx="40543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buFont typeface="Wingdings" pitchFamily="2" charset="2"/>
              <a:buChar char="v"/>
            </a:pPr>
            <a:r>
              <a:rPr lang="en-US" altLang="zh-TW" sz="1600" b="1" dirty="0">
                <a:solidFill>
                  <a:srgbClr val="009900"/>
                </a:solidFill>
                <a:ea typeface="標楷體" pitchFamily="65" charset="-120"/>
              </a:rPr>
              <a:t>  </a:t>
            </a:r>
            <a:r>
              <a:rPr lang="en-US" altLang="zh-TW" sz="1600" b="1" dirty="0" smtClean="0">
                <a:solidFill>
                  <a:srgbClr val="009900"/>
                </a:solidFill>
                <a:ea typeface="標楷體" pitchFamily="65" charset="-120"/>
              </a:rPr>
              <a:t>There is no low-frequency voltage ripple </a:t>
            </a:r>
            <a:endParaRPr lang="zh-TW" altLang="en-US" sz="1600" b="1" dirty="0">
              <a:solidFill>
                <a:srgbClr val="009900"/>
              </a:solidFill>
              <a:ea typeface="標楷體" pitchFamily="65" charset="-120"/>
            </a:endParaRPr>
          </a:p>
        </p:txBody>
      </p:sp>
      <p:sp>
        <p:nvSpPr>
          <p:cNvPr id="25654" name="Text Box 89"/>
          <p:cNvSpPr txBox="1">
            <a:spLocks noChangeArrowheads="1"/>
          </p:cNvSpPr>
          <p:nvPr/>
        </p:nvSpPr>
        <p:spPr bwMode="auto">
          <a:xfrm>
            <a:off x="5014384" y="2555875"/>
            <a:ext cx="39517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b="1" dirty="0">
                <a:solidFill>
                  <a:srgbClr val="FF3300"/>
                </a:solidFill>
                <a:ea typeface="標楷體" pitchFamily="65" charset="-120"/>
              </a:rPr>
              <a:t>※ </a:t>
            </a:r>
            <a:r>
              <a:rPr lang="en-US" altLang="zh-TW" b="1" i="1" dirty="0" smtClean="0">
                <a:solidFill>
                  <a:srgbClr val="FF3300"/>
                </a:solidFill>
                <a:ea typeface="標楷體" pitchFamily="65" charset="-120"/>
              </a:rPr>
              <a:t>V</a:t>
            </a:r>
            <a:r>
              <a:rPr lang="en-US" altLang="zh-TW" b="1" i="1" baseline="-25000" dirty="0" smtClean="0">
                <a:solidFill>
                  <a:srgbClr val="FF3300"/>
                </a:solidFill>
                <a:ea typeface="標楷體" pitchFamily="65" charset="-120"/>
              </a:rPr>
              <a:t>s(p)</a:t>
            </a:r>
            <a:r>
              <a:rPr lang="en-US" altLang="zh-TW" b="1" dirty="0" smtClean="0">
                <a:solidFill>
                  <a:srgbClr val="FF3300"/>
                </a:solidFill>
                <a:ea typeface="標楷體" pitchFamily="65" charset="-120"/>
              </a:rPr>
              <a:t>is the phase voltage in </a:t>
            </a:r>
            <a:r>
              <a:rPr lang="en-US" altLang="zh-TW" b="1" dirty="0" smtClean="0">
                <a:solidFill>
                  <a:srgbClr val="FF3300"/>
                </a:solidFill>
                <a:latin typeface="Symbol" panose="05050102010706020507" pitchFamily="18" charset="2"/>
                <a:ea typeface="標楷體" pitchFamily="65" charset="-120"/>
              </a:rPr>
              <a:t>ab-</a:t>
            </a:r>
            <a:r>
              <a:rPr lang="en-US" altLang="zh-TW" b="1" dirty="0" smtClean="0">
                <a:solidFill>
                  <a:srgbClr val="FF3300"/>
                </a:solidFill>
                <a:ea typeface="標楷體" pitchFamily="65" charset="-120"/>
                <a:cs typeface="Times New Roman" panose="02020603050405020304" pitchFamily="18" charset="0"/>
              </a:rPr>
              <a:t>axis</a:t>
            </a:r>
            <a:endParaRPr lang="zh-TW" altLang="en-US" b="1" dirty="0">
              <a:solidFill>
                <a:srgbClr val="FF3300"/>
              </a:solidFill>
              <a:ea typeface="標楷體" pitchFamily="65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256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1392562"/>
              </p:ext>
            </p:extLst>
          </p:nvPr>
        </p:nvGraphicFramePr>
        <p:xfrm>
          <a:off x="5759450" y="4062413"/>
          <a:ext cx="1949450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63" name="Equation" r:id="rId15" imgW="1320480" imgH="457200" progId="Equation.3">
                  <p:embed/>
                </p:oleObj>
              </mc:Choice>
              <mc:Fallback>
                <p:oleObj name="Equation" r:id="rId15" imgW="132048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9450" y="4062413"/>
                        <a:ext cx="1949450" cy="676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群組 3"/>
          <p:cNvGrpSpPr/>
          <p:nvPr/>
        </p:nvGrpSpPr>
        <p:grpSpPr>
          <a:xfrm>
            <a:off x="306916" y="1809750"/>
            <a:ext cx="4597400" cy="1812370"/>
            <a:chOff x="501650" y="1809750"/>
            <a:chExt cx="4597400" cy="1812370"/>
          </a:xfrm>
        </p:grpSpPr>
        <p:grpSp>
          <p:nvGrpSpPr>
            <p:cNvPr id="25628" name="Group 39"/>
            <p:cNvGrpSpPr>
              <a:grpSpLocks/>
            </p:cNvGrpSpPr>
            <p:nvPr/>
          </p:nvGrpSpPr>
          <p:grpSpPr bwMode="auto">
            <a:xfrm flipV="1">
              <a:off x="3703638" y="2297113"/>
              <a:ext cx="352425" cy="314325"/>
              <a:chOff x="522" y="1374"/>
              <a:chExt cx="222" cy="198"/>
            </a:xfrm>
          </p:grpSpPr>
          <p:sp>
            <p:nvSpPr>
              <p:cNvPr id="25665" name="Oval 40"/>
              <p:cNvSpPr>
                <a:spLocks noChangeArrowheads="1"/>
              </p:cNvSpPr>
              <p:nvPr/>
            </p:nvSpPr>
            <p:spPr bwMode="auto">
              <a:xfrm>
                <a:off x="522" y="1374"/>
                <a:ext cx="222" cy="19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zh-TW" sz="1400" i="1">
                  <a:ea typeface="標楷體" pitchFamily="65" charset="-120"/>
                </a:endParaRPr>
              </a:p>
            </p:txBody>
          </p:sp>
          <p:sp>
            <p:nvSpPr>
              <p:cNvPr id="25666" name="Line 41"/>
              <p:cNvSpPr>
                <a:spLocks noChangeShapeType="1"/>
              </p:cNvSpPr>
              <p:nvPr/>
            </p:nvSpPr>
            <p:spPr bwMode="auto">
              <a:xfrm flipH="1" flipV="1">
                <a:off x="630" y="1404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 i="1"/>
              </a:p>
            </p:txBody>
          </p:sp>
        </p:grpSp>
        <p:sp>
          <p:nvSpPr>
            <p:cNvPr id="25629" name="Rectangle 42"/>
            <p:cNvSpPr>
              <a:spLocks noChangeArrowheads="1"/>
            </p:cNvSpPr>
            <p:nvPr/>
          </p:nvSpPr>
          <p:spPr bwMode="auto">
            <a:xfrm>
              <a:off x="2233613" y="1809750"/>
              <a:ext cx="757237" cy="12890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zh-TW" sz="1400" i="1">
                <a:ea typeface="標楷體" pitchFamily="65" charset="-120"/>
              </a:endParaRPr>
            </a:p>
          </p:txBody>
        </p:sp>
        <p:sp>
          <p:nvSpPr>
            <p:cNvPr id="25630" name="Text Box 43"/>
            <p:cNvSpPr txBox="1">
              <a:spLocks noChangeArrowheads="1"/>
            </p:cNvSpPr>
            <p:nvPr/>
          </p:nvSpPr>
          <p:spPr bwMode="auto">
            <a:xfrm>
              <a:off x="2289175" y="2355850"/>
              <a:ext cx="68159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dirty="0">
                  <a:ea typeface="標楷體" pitchFamily="65" charset="-120"/>
                </a:rPr>
                <a:t>Inverter</a:t>
              </a:r>
            </a:p>
          </p:txBody>
        </p:sp>
        <p:grpSp>
          <p:nvGrpSpPr>
            <p:cNvPr id="25631" name="Group 44"/>
            <p:cNvGrpSpPr>
              <a:grpSpLocks/>
            </p:cNvGrpSpPr>
            <p:nvPr/>
          </p:nvGrpSpPr>
          <p:grpSpPr bwMode="auto">
            <a:xfrm>
              <a:off x="1504950" y="2376488"/>
              <a:ext cx="323850" cy="136525"/>
              <a:chOff x="888" y="2202"/>
              <a:chExt cx="204" cy="86"/>
            </a:xfrm>
          </p:grpSpPr>
          <p:sp>
            <p:nvSpPr>
              <p:cNvPr id="25661" name="Line 45"/>
              <p:cNvSpPr>
                <a:spLocks noChangeShapeType="1"/>
              </p:cNvSpPr>
              <p:nvPr/>
            </p:nvSpPr>
            <p:spPr bwMode="auto">
              <a:xfrm>
                <a:off x="888" y="2202"/>
                <a:ext cx="20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 i="1"/>
              </a:p>
            </p:txBody>
          </p:sp>
          <p:grpSp>
            <p:nvGrpSpPr>
              <p:cNvPr id="25662" name="Group 46"/>
              <p:cNvGrpSpPr>
                <a:grpSpLocks/>
              </p:cNvGrpSpPr>
              <p:nvPr/>
            </p:nvGrpSpPr>
            <p:grpSpPr bwMode="auto">
              <a:xfrm>
                <a:off x="894" y="2250"/>
                <a:ext cx="186" cy="38"/>
                <a:chOff x="912" y="2700"/>
                <a:chExt cx="330" cy="56"/>
              </a:xfrm>
            </p:grpSpPr>
            <p:sp>
              <p:nvSpPr>
                <p:cNvPr id="25663" name="Arc 47"/>
                <p:cNvSpPr>
                  <a:spLocks/>
                </p:cNvSpPr>
                <p:nvPr/>
              </p:nvSpPr>
              <p:spPr bwMode="auto">
                <a:xfrm>
                  <a:off x="1080" y="2700"/>
                  <a:ext cx="162" cy="5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 i="1"/>
                </a:p>
              </p:txBody>
            </p:sp>
            <p:sp>
              <p:nvSpPr>
                <p:cNvPr id="25664" name="Arc 48"/>
                <p:cNvSpPr>
                  <a:spLocks/>
                </p:cNvSpPr>
                <p:nvPr/>
              </p:nvSpPr>
              <p:spPr bwMode="auto">
                <a:xfrm flipH="1">
                  <a:off x="912" y="2700"/>
                  <a:ext cx="162" cy="5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 i="1"/>
                </a:p>
              </p:txBody>
            </p:sp>
          </p:grpSp>
        </p:grpSp>
        <p:sp>
          <p:nvSpPr>
            <p:cNvPr id="25632" name="Line 49"/>
            <p:cNvSpPr>
              <a:spLocks noChangeShapeType="1"/>
            </p:cNvSpPr>
            <p:nvPr/>
          </p:nvSpPr>
          <p:spPr bwMode="auto">
            <a:xfrm>
              <a:off x="1028700" y="1957388"/>
              <a:ext cx="12001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i="1"/>
            </a:p>
          </p:txBody>
        </p:sp>
        <p:sp>
          <p:nvSpPr>
            <p:cNvPr id="25633" name="Line 50"/>
            <p:cNvSpPr>
              <a:spLocks noChangeShapeType="1"/>
            </p:cNvSpPr>
            <p:nvPr/>
          </p:nvSpPr>
          <p:spPr bwMode="auto">
            <a:xfrm>
              <a:off x="1028700" y="2976563"/>
              <a:ext cx="12001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i="1"/>
            </a:p>
          </p:txBody>
        </p:sp>
        <p:sp>
          <p:nvSpPr>
            <p:cNvPr id="25634" name="Line 51"/>
            <p:cNvSpPr>
              <a:spLocks noChangeShapeType="1"/>
            </p:cNvSpPr>
            <p:nvPr/>
          </p:nvSpPr>
          <p:spPr bwMode="auto">
            <a:xfrm flipV="1">
              <a:off x="1666875" y="1957388"/>
              <a:ext cx="0" cy="4000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i="1"/>
            </a:p>
          </p:txBody>
        </p:sp>
        <p:sp>
          <p:nvSpPr>
            <p:cNvPr id="25635" name="Line 52"/>
            <p:cNvSpPr>
              <a:spLocks noChangeShapeType="1"/>
            </p:cNvSpPr>
            <p:nvPr/>
          </p:nvSpPr>
          <p:spPr bwMode="auto">
            <a:xfrm>
              <a:off x="1657350" y="2462213"/>
              <a:ext cx="0" cy="514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i="1"/>
            </a:p>
          </p:txBody>
        </p:sp>
        <p:sp>
          <p:nvSpPr>
            <p:cNvPr id="25636" name="Text Box 53"/>
            <p:cNvSpPr txBox="1">
              <a:spLocks noChangeArrowheads="1"/>
            </p:cNvSpPr>
            <p:nvPr/>
          </p:nvSpPr>
          <p:spPr bwMode="auto">
            <a:xfrm>
              <a:off x="1813549" y="1927225"/>
              <a:ext cx="33054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algn="ctr" eaLnBrk="1" hangingPunct="1"/>
              <a:r>
                <a:rPr lang="en-US" altLang="zh-TW" sz="1200" i="1">
                  <a:ea typeface="標楷體" pitchFamily="65" charset="-120"/>
                </a:rPr>
                <a:t>+</a:t>
              </a:r>
            </a:p>
            <a:p>
              <a:pPr algn="ctr" eaLnBrk="1" hangingPunct="1"/>
              <a:endParaRPr lang="en-US" altLang="zh-TW" sz="1200" i="1">
                <a:ea typeface="標楷體" pitchFamily="65" charset="-120"/>
              </a:endParaRPr>
            </a:p>
            <a:p>
              <a:pPr algn="ctr" eaLnBrk="1" hangingPunct="1"/>
              <a:r>
                <a:rPr lang="en-US" altLang="zh-TW" sz="1200" i="1">
                  <a:ea typeface="標楷體" pitchFamily="65" charset="-120"/>
                </a:rPr>
                <a:t>V</a:t>
              </a:r>
              <a:r>
                <a:rPr lang="en-US" altLang="zh-TW" sz="1200" i="1" baseline="-25000">
                  <a:ea typeface="標楷體" pitchFamily="65" charset="-120"/>
                </a:rPr>
                <a:t>d</a:t>
              </a:r>
            </a:p>
            <a:p>
              <a:pPr algn="ctr" eaLnBrk="1" hangingPunct="1"/>
              <a:endParaRPr lang="en-US" altLang="zh-TW" sz="1200" i="1">
                <a:ea typeface="標楷體" pitchFamily="65" charset="-120"/>
              </a:endParaRPr>
            </a:p>
            <a:p>
              <a:pPr algn="ctr" eaLnBrk="1" hangingPunct="1"/>
              <a:r>
                <a:rPr lang="en-US" altLang="zh-TW" sz="1200" i="1">
                  <a:ea typeface="標楷體" pitchFamily="65" charset="-120"/>
                </a:rPr>
                <a:t>-</a:t>
              </a:r>
            </a:p>
          </p:txBody>
        </p:sp>
        <p:sp>
          <p:nvSpPr>
            <p:cNvPr id="25637" name="Line 54"/>
            <p:cNvSpPr>
              <a:spLocks noChangeShapeType="1"/>
            </p:cNvSpPr>
            <p:nvPr/>
          </p:nvSpPr>
          <p:spPr bwMode="auto">
            <a:xfrm>
              <a:off x="3000375" y="1976438"/>
              <a:ext cx="8763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i="1"/>
            </a:p>
          </p:txBody>
        </p:sp>
        <p:sp>
          <p:nvSpPr>
            <p:cNvPr id="25638" name="Line 55"/>
            <p:cNvSpPr>
              <a:spLocks noChangeShapeType="1"/>
            </p:cNvSpPr>
            <p:nvPr/>
          </p:nvSpPr>
          <p:spPr bwMode="auto">
            <a:xfrm>
              <a:off x="3000375" y="2957513"/>
              <a:ext cx="8763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i="1"/>
            </a:p>
          </p:txBody>
        </p:sp>
        <p:sp>
          <p:nvSpPr>
            <p:cNvPr id="25639" name="Line 56"/>
            <p:cNvSpPr>
              <a:spLocks noChangeShapeType="1"/>
            </p:cNvSpPr>
            <p:nvPr/>
          </p:nvSpPr>
          <p:spPr bwMode="auto">
            <a:xfrm>
              <a:off x="3876675" y="1976438"/>
              <a:ext cx="0" cy="3238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i="1"/>
            </a:p>
          </p:txBody>
        </p:sp>
        <p:sp>
          <p:nvSpPr>
            <p:cNvPr id="25640" name="Line 57"/>
            <p:cNvSpPr>
              <a:spLocks noChangeShapeType="1"/>
            </p:cNvSpPr>
            <p:nvPr/>
          </p:nvSpPr>
          <p:spPr bwMode="auto">
            <a:xfrm>
              <a:off x="3876675" y="2624138"/>
              <a:ext cx="0" cy="333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i="1"/>
            </a:p>
          </p:txBody>
        </p:sp>
        <p:sp>
          <p:nvSpPr>
            <p:cNvPr id="25641" name="Line 68"/>
            <p:cNvSpPr>
              <a:spLocks noChangeShapeType="1"/>
            </p:cNvSpPr>
            <p:nvPr/>
          </p:nvSpPr>
          <p:spPr bwMode="auto">
            <a:xfrm>
              <a:off x="1028700" y="1957388"/>
              <a:ext cx="0" cy="342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i="1"/>
            </a:p>
          </p:txBody>
        </p:sp>
        <p:sp>
          <p:nvSpPr>
            <p:cNvPr id="25642" name="Line 69"/>
            <p:cNvSpPr>
              <a:spLocks noChangeShapeType="1"/>
            </p:cNvSpPr>
            <p:nvPr/>
          </p:nvSpPr>
          <p:spPr bwMode="auto">
            <a:xfrm>
              <a:off x="1028700" y="2651125"/>
              <a:ext cx="0" cy="3254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i="1"/>
            </a:p>
          </p:txBody>
        </p:sp>
        <p:sp>
          <p:nvSpPr>
            <p:cNvPr id="25643" name="Text Box 71"/>
            <p:cNvSpPr txBox="1">
              <a:spLocks noChangeArrowheads="1"/>
            </p:cNvSpPr>
            <p:nvPr/>
          </p:nvSpPr>
          <p:spPr bwMode="auto">
            <a:xfrm>
              <a:off x="1354138" y="2470150"/>
              <a:ext cx="28575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ea typeface="標楷體" pitchFamily="65" charset="-120"/>
                </a:rPr>
                <a:t>C</a:t>
              </a:r>
            </a:p>
          </p:txBody>
        </p:sp>
        <p:graphicFrame>
          <p:nvGraphicFramePr>
            <p:cNvPr id="25605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23721336"/>
                </p:ext>
              </p:extLst>
            </p:nvPr>
          </p:nvGraphicFramePr>
          <p:xfrm>
            <a:off x="4076700" y="2314575"/>
            <a:ext cx="1022350" cy="239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8264" name="方程式" r:id="rId17" imgW="812520" imgH="190440" progId="Equation.3">
                    <p:embed/>
                  </p:oleObj>
                </mc:Choice>
                <mc:Fallback>
                  <p:oleObj name="方程式" r:id="rId17" imgW="812520" imgH="1904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76700" y="2314575"/>
                          <a:ext cx="1022350" cy="239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44" name="Line 73"/>
            <p:cNvSpPr>
              <a:spLocks noChangeShapeType="1"/>
            </p:cNvSpPr>
            <p:nvPr/>
          </p:nvSpPr>
          <p:spPr bwMode="auto">
            <a:xfrm>
              <a:off x="3278188" y="3146425"/>
              <a:ext cx="5476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i="1"/>
            </a:p>
          </p:txBody>
        </p:sp>
        <p:sp>
          <p:nvSpPr>
            <p:cNvPr id="25645" name="Line 74"/>
            <p:cNvSpPr>
              <a:spLocks noChangeShapeType="1"/>
            </p:cNvSpPr>
            <p:nvPr/>
          </p:nvSpPr>
          <p:spPr bwMode="auto">
            <a:xfrm flipV="1">
              <a:off x="1539875" y="3186113"/>
              <a:ext cx="5619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i="1"/>
            </a:p>
          </p:txBody>
        </p:sp>
        <p:sp>
          <p:nvSpPr>
            <p:cNvPr id="25646" name="Text Box 75"/>
            <p:cNvSpPr txBox="1">
              <a:spLocks noChangeArrowheads="1"/>
            </p:cNvSpPr>
            <p:nvPr/>
          </p:nvSpPr>
          <p:spPr bwMode="auto">
            <a:xfrm>
              <a:off x="3267075" y="3252788"/>
              <a:ext cx="47160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i="1">
                  <a:ea typeface="標楷體" pitchFamily="65" charset="-120"/>
                </a:rPr>
                <a:t>P</a:t>
              </a:r>
              <a:r>
                <a:rPr lang="en-US" altLang="zh-TW" i="1" baseline="-25000">
                  <a:ea typeface="標楷體" pitchFamily="65" charset="-120"/>
                </a:rPr>
                <a:t>ac</a:t>
              </a:r>
            </a:p>
          </p:txBody>
        </p:sp>
        <p:sp>
          <p:nvSpPr>
            <p:cNvPr id="25647" name="Text Box 76"/>
            <p:cNvSpPr txBox="1">
              <a:spLocks noChangeArrowheads="1"/>
            </p:cNvSpPr>
            <p:nvPr/>
          </p:nvSpPr>
          <p:spPr bwMode="auto">
            <a:xfrm>
              <a:off x="1581150" y="3219450"/>
              <a:ext cx="47160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i="1">
                  <a:ea typeface="標楷體" pitchFamily="65" charset="-120"/>
                </a:rPr>
                <a:t>P</a:t>
              </a:r>
              <a:r>
                <a:rPr lang="en-US" altLang="zh-TW" i="1" baseline="-25000">
                  <a:ea typeface="標楷體" pitchFamily="65" charset="-120"/>
                </a:rPr>
                <a:t>dc</a:t>
              </a:r>
            </a:p>
          </p:txBody>
        </p:sp>
        <p:grpSp>
          <p:nvGrpSpPr>
            <p:cNvPr id="25650" name="Group 82"/>
            <p:cNvGrpSpPr>
              <a:grpSpLocks/>
            </p:cNvGrpSpPr>
            <p:nvPr/>
          </p:nvGrpSpPr>
          <p:grpSpPr bwMode="auto">
            <a:xfrm flipV="1">
              <a:off x="3209925" y="2382838"/>
              <a:ext cx="352425" cy="314325"/>
              <a:chOff x="522" y="1374"/>
              <a:chExt cx="222" cy="198"/>
            </a:xfrm>
          </p:grpSpPr>
          <p:sp>
            <p:nvSpPr>
              <p:cNvPr id="25659" name="Oval 83"/>
              <p:cNvSpPr>
                <a:spLocks noChangeArrowheads="1"/>
              </p:cNvSpPr>
              <p:nvPr/>
            </p:nvSpPr>
            <p:spPr bwMode="auto">
              <a:xfrm>
                <a:off x="522" y="1374"/>
                <a:ext cx="222" cy="19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zh-TW" sz="1400" i="1">
                  <a:ea typeface="標楷體" pitchFamily="65" charset="-120"/>
                </a:endParaRPr>
              </a:p>
            </p:txBody>
          </p:sp>
          <p:sp>
            <p:nvSpPr>
              <p:cNvPr id="25660" name="Line 84"/>
              <p:cNvSpPr>
                <a:spLocks noChangeShapeType="1"/>
              </p:cNvSpPr>
              <p:nvPr/>
            </p:nvSpPr>
            <p:spPr bwMode="auto">
              <a:xfrm flipH="1" flipV="1">
                <a:off x="630" y="1404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 i="1"/>
              </a:p>
            </p:txBody>
          </p:sp>
        </p:grpSp>
        <p:sp>
          <p:nvSpPr>
            <p:cNvPr id="25651" name="Line 85"/>
            <p:cNvSpPr>
              <a:spLocks noChangeShapeType="1"/>
            </p:cNvSpPr>
            <p:nvPr/>
          </p:nvSpPr>
          <p:spPr bwMode="auto">
            <a:xfrm>
              <a:off x="3375025" y="2716213"/>
              <a:ext cx="0" cy="2428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i="1"/>
            </a:p>
          </p:txBody>
        </p:sp>
        <p:sp>
          <p:nvSpPr>
            <p:cNvPr id="25652" name="Line 86"/>
            <p:cNvSpPr>
              <a:spLocks noChangeShapeType="1"/>
            </p:cNvSpPr>
            <p:nvPr/>
          </p:nvSpPr>
          <p:spPr bwMode="auto">
            <a:xfrm>
              <a:off x="2998788" y="2151063"/>
              <a:ext cx="3905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i="1"/>
            </a:p>
          </p:txBody>
        </p:sp>
        <p:sp>
          <p:nvSpPr>
            <p:cNvPr id="25653" name="Line 87"/>
            <p:cNvSpPr>
              <a:spLocks noChangeShapeType="1"/>
            </p:cNvSpPr>
            <p:nvPr/>
          </p:nvSpPr>
          <p:spPr bwMode="auto">
            <a:xfrm flipV="1">
              <a:off x="3389313" y="2151063"/>
              <a:ext cx="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 i="1"/>
            </a:p>
          </p:txBody>
        </p:sp>
        <p:graphicFrame>
          <p:nvGraphicFramePr>
            <p:cNvPr id="2560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15105145"/>
                </p:ext>
              </p:extLst>
            </p:nvPr>
          </p:nvGraphicFramePr>
          <p:xfrm>
            <a:off x="3535363" y="2700338"/>
            <a:ext cx="1038225" cy="255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8265" name="方程式" r:id="rId19" imgW="825480" imgH="203040" progId="Equation.3">
                    <p:embed/>
                  </p:oleObj>
                </mc:Choice>
                <mc:Fallback>
                  <p:oleObj name="方程式" r:id="rId19" imgW="825480" imgH="2030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35363" y="2700338"/>
                          <a:ext cx="1038225" cy="2555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5655" name="Group 3"/>
            <p:cNvGrpSpPr>
              <a:grpSpLocks/>
            </p:cNvGrpSpPr>
            <p:nvPr/>
          </p:nvGrpSpPr>
          <p:grpSpPr bwMode="auto">
            <a:xfrm>
              <a:off x="855663" y="2333625"/>
              <a:ext cx="352425" cy="314325"/>
              <a:chOff x="522" y="1374"/>
              <a:chExt cx="222" cy="198"/>
            </a:xfrm>
          </p:grpSpPr>
          <p:sp>
            <p:nvSpPr>
              <p:cNvPr id="25657" name="Oval 4"/>
              <p:cNvSpPr>
                <a:spLocks noChangeArrowheads="1"/>
              </p:cNvSpPr>
              <p:nvPr/>
            </p:nvSpPr>
            <p:spPr bwMode="auto">
              <a:xfrm>
                <a:off x="522" y="1374"/>
                <a:ext cx="222" cy="19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zh-TW" sz="1400" i="1">
                  <a:ea typeface="標楷體" pitchFamily="65" charset="-120"/>
                </a:endParaRPr>
              </a:p>
            </p:txBody>
          </p:sp>
          <p:sp>
            <p:nvSpPr>
              <p:cNvPr id="25658" name="Line 5"/>
              <p:cNvSpPr>
                <a:spLocks noChangeShapeType="1"/>
              </p:cNvSpPr>
              <p:nvPr/>
            </p:nvSpPr>
            <p:spPr bwMode="auto">
              <a:xfrm flipH="1" flipV="1">
                <a:off x="630" y="1404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 i="1"/>
              </a:p>
            </p:txBody>
          </p:sp>
        </p:grpSp>
        <p:sp>
          <p:nvSpPr>
            <p:cNvPr id="25656" name="Text Box 98"/>
            <p:cNvSpPr txBox="1">
              <a:spLocks noChangeArrowheads="1"/>
            </p:cNvSpPr>
            <p:nvPr/>
          </p:nvSpPr>
          <p:spPr bwMode="auto">
            <a:xfrm>
              <a:off x="501650" y="2289175"/>
              <a:ext cx="3365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i="1">
                  <a:ea typeface="標楷體" pitchFamily="65" charset="-120"/>
                </a:rPr>
                <a:t>I</a:t>
              </a:r>
              <a:r>
                <a:rPr lang="en-US" altLang="zh-TW" i="1" baseline="-25000">
                  <a:ea typeface="標楷體" pitchFamily="65" charset="-120"/>
                </a:rPr>
                <a:t>d</a:t>
              </a:r>
            </a:p>
          </p:txBody>
        </p:sp>
      </p:grpSp>
      <p:grpSp>
        <p:nvGrpSpPr>
          <p:cNvPr id="3" name="群組 2"/>
          <p:cNvGrpSpPr/>
          <p:nvPr/>
        </p:nvGrpSpPr>
        <p:grpSpPr>
          <a:xfrm>
            <a:off x="752475" y="5132917"/>
            <a:ext cx="1625600" cy="1050925"/>
            <a:chOff x="996950" y="4657725"/>
            <a:chExt cx="1625600" cy="1050925"/>
          </a:xfrm>
        </p:grpSpPr>
        <p:grpSp>
          <p:nvGrpSpPr>
            <p:cNvPr id="25615" name="Group 3"/>
            <p:cNvGrpSpPr>
              <a:grpSpLocks/>
            </p:cNvGrpSpPr>
            <p:nvPr/>
          </p:nvGrpSpPr>
          <p:grpSpPr bwMode="auto">
            <a:xfrm flipV="1">
              <a:off x="1974850" y="5033963"/>
              <a:ext cx="352425" cy="314325"/>
              <a:chOff x="522" y="1374"/>
              <a:chExt cx="222" cy="198"/>
            </a:xfrm>
          </p:grpSpPr>
          <p:sp>
            <p:nvSpPr>
              <p:cNvPr id="25671" name="Oval 4"/>
              <p:cNvSpPr>
                <a:spLocks noChangeArrowheads="1"/>
              </p:cNvSpPr>
              <p:nvPr/>
            </p:nvSpPr>
            <p:spPr bwMode="auto">
              <a:xfrm>
                <a:off x="522" y="1374"/>
                <a:ext cx="222" cy="19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zh-TW" sz="1400">
                  <a:ea typeface="標楷體" pitchFamily="65" charset="-120"/>
                </a:endParaRPr>
              </a:p>
            </p:txBody>
          </p:sp>
          <p:sp>
            <p:nvSpPr>
              <p:cNvPr id="25672" name="Line 5"/>
              <p:cNvSpPr>
                <a:spLocks noChangeShapeType="1"/>
              </p:cNvSpPr>
              <p:nvPr/>
            </p:nvSpPr>
            <p:spPr bwMode="auto">
              <a:xfrm flipH="1" flipV="1">
                <a:off x="630" y="1404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  <p:grpSp>
          <p:nvGrpSpPr>
            <p:cNvPr id="25616" name="Group 6"/>
            <p:cNvGrpSpPr>
              <a:grpSpLocks/>
            </p:cNvGrpSpPr>
            <p:nvPr/>
          </p:nvGrpSpPr>
          <p:grpSpPr bwMode="auto">
            <a:xfrm>
              <a:off x="1204913" y="5094288"/>
              <a:ext cx="323850" cy="136525"/>
              <a:chOff x="888" y="2202"/>
              <a:chExt cx="204" cy="86"/>
            </a:xfrm>
          </p:grpSpPr>
          <p:sp>
            <p:nvSpPr>
              <p:cNvPr id="25667" name="Line 7"/>
              <p:cNvSpPr>
                <a:spLocks noChangeShapeType="1"/>
              </p:cNvSpPr>
              <p:nvPr/>
            </p:nvSpPr>
            <p:spPr bwMode="auto">
              <a:xfrm>
                <a:off x="888" y="2202"/>
                <a:ext cx="20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grpSp>
            <p:nvGrpSpPr>
              <p:cNvPr id="25668" name="Group 8"/>
              <p:cNvGrpSpPr>
                <a:grpSpLocks/>
              </p:cNvGrpSpPr>
              <p:nvPr/>
            </p:nvGrpSpPr>
            <p:grpSpPr bwMode="auto">
              <a:xfrm>
                <a:off x="894" y="2250"/>
                <a:ext cx="186" cy="38"/>
                <a:chOff x="912" y="2700"/>
                <a:chExt cx="330" cy="56"/>
              </a:xfrm>
            </p:grpSpPr>
            <p:sp>
              <p:nvSpPr>
                <p:cNvPr id="25669" name="Arc 9"/>
                <p:cNvSpPr>
                  <a:spLocks/>
                </p:cNvSpPr>
                <p:nvPr/>
              </p:nvSpPr>
              <p:spPr bwMode="auto">
                <a:xfrm>
                  <a:off x="1080" y="2700"/>
                  <a:ext cx="162" cy="5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  <p:sp>
              <p:nvSpPr>
                <p:cNvPr id="25670" name="Arc 10"/>
                <p:cNvSpPr>
                  <a:spLocks/>
                </p:cNvSpPr>
                <p:nvPr/>
              </p:nvSpPr>
              <p:spPr bwMode="auto">
                <a:xfrm flipH="1">
                  <a:off x="912" y="2700"/>
                  <a:ext cx="162" cy="5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TW" altLang="en-US"/>
                </a:p>
              </p:txBody>
            </p:sp>
          </p:grpSp>
        </p:grpSp>
        <p:sp>
          <p:nvSpPr>
            <p:cNvPr id="25617" name="Line 11"/>
            <p:cNvSpPr>
              <a:spLocks noChangeShapeType="1"/>
            </p:cNvSpPr>
            <p:nvPr/>
          </p:nvSpPr>
          <p:spPr bwMode="auto">
            <a:xfrm flipV="1">
              <a:off x="1358900" y="4675188"/>
              <a:ext cx="7794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618" name="Line 12"/>
            <p:cNvSpPr>
              <a:spLocks noChangeShapeType="1"/>
            </p:cNvSpPr>
            <p:nvPr/>
          </p:nvSpPr>
          <p:spPr bwMode="auto">
            <a:xfrm flipV="1">
              <a:off x="1333500" y="5707063"/>
              <a:ext cx="812800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619" name="Line 13"/>
            <p:cNvSpPr>
              <a:spLocks noChangeShapeType="1"/>
            </p:cNvSpPr>
            <p:nvPr/>
          </p:nvSpPr>
          <p:spPr bwMode="auto">
            <a:xfrm flipV="1">
              <a:off x="1366838" y="4675188"/>
              <a:ext cx="0" cy="4000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620" name="Line 14"/>
            <p:cNvSpPr>
              <a:spLocks noChangeShapeType="1"/>
            </p:cNvSpPr>
            <p:nvPr/>
          </p:nvSpPr>
          <p:spPr bwMode="auto">
            <a:xfrm>
              <a:off x="1357313" y="5180013"/>
              <a:ext cx="0" cy="514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621" name="Text Box 15"/>
            <p:cNvSpPr txBox="1">
              <a:spLocks noChangeArrowheads="1"/>
            </p:cNvSpPr>
            <p:nvPr/>
          </p:nvSpPr>
          <p:spPr bwMode="auto">
            <a:xfrm>
              <a:off x="1476375" y="4657725"/>
              <a:ext cx="328613" cy="1004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algn="ctr" eaLnBrk="1" hangingPunct="1"/>
              <a:r>
                <a:rPr lang="en-US" altLang="zh-TW" sz="1200">
                  <a:ea typeface="標楷體" pitchFamily="65" charset="-120"/>
                </a:rPr>
                <a:t>+</a:t>
              </a:r>
            </a:p>
            <a:p>
              <a:pPr algn="ctr" eaLnBrk="1" hangingPunct="1"/>
              <a:endParaRPr lang="en-US" altLang="zh-TW" sz="1200">
                <a:ea typeface="標楷體" pitchFamily="65" charset="-120"/>
              </a:endParaRPr>
            </a:p>
            <a:p>
              <a:pPr algn="ctr" eaLnBrk="1" hangingPunct="1"/>
              <a:r>
                <a:rPr lang="en-US" altLang="zh-TW" sz="1200" i="1">
                  <a:ea typeface="標楷體" pitchFamily="65" charset="-120"/>
                </a:rPr>
                <a:t>V</a:t>
              </a:r>
              <a:r>
                <a:rPr lang="en-US" altLang="zh-TW" sz="1200" i="1" baseline="-25000">
                  <a:ea typeface="標楷體" pitchFamily="65" charset="-120"/>
                </a:rPr>
                <a:t>d</a:t>
              </a:r>
            </a:p>
            <a:p>
              <a:pPr algn="ctr" eaLnBrk="1" hangingPunct="1"/>
              <a:endParaRPr lang="en-US" altLang="zh-TW" sz="1200" i="1">
                <a:ea typeface="標楷體" pitchFamily="65" charset="-120"/>
              </a:endParaRPr>
            </a:p>
            <a:p>
              <a:pPr algn="ctr" eaLnBrk="1" hangingPunct="1"/>
              <a:r>
                <a:rPr lang="en-US" altLang="zh-TW" sz="1200">
                  <a:ea typeface="標楷體" pitchFamily="65" charset="-120"/>
                </a:rPr>
                <a:t>-</a:t>
              </a:r>
            </a:p>
          </p:txBody>
        </p:sp>
        <p:sp>
          <p:nvSpPr>
            <p:cNvPr id="25622" name="Line 16"/>
            <p:cNvSpPr>
              <a:spLocks noChangeShapeType="1"/>
            </p:cNvSpPr>
            <p:nvPr/>
          </p:nvSpPr>
          <p:spPr bwMode="auto">
            <a:xfrm>
              <a:off x="2147888" y="4675188"/>
              <a:ext cx="0" cy="3619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623" name="Line 17"/>
            <p:cNvSpPr>
              <a:spLocks noChangeShapeType="1"/>
            </p:cNvSpPr>
            <p:nvPr/>
          </p:nvSpPr>
          <p:spPr bwMode="auto">
            <a:xfrm>
              <a:off x="2147888" y="5360988"/>
              <a:ext cx="0" cy="333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5624" name="Text Box 31"/>
            <p:cNvSpPr txBox="1">
              <a:spLocks noChangeArrowheads="1"/>
            </p:cNvSpPr>
            <p:nvPr/>
          </p:nvSpPr>
          <p:spPr bwMode="auto">
            <a:xfrm>
              <a:off x="996950" y="5207000"/>
              <a:ext cx="28575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>
                  <a:ea typeface="標楷體" pitchFamily="65" charset="-120"/>
                </a:rPr>
                <a:t>C</a:t>
              </a:r>
            </a:p>
          </p:txBody>
        </p:sp>
        <p:graphicFrame>
          <p:nvGraphicFramePr>
            <p:cNvPr id="25611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97902322"/>
                </p:ext>
              </p:extLst>
            </p:nvPr>
          </p:nvGraphicFramePr>
          <p:xfrm>
            <a:off x="2370138" y="5057775"/>
            <a:ext cx="252412" cy="360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8266" name="方程式" r:id="rId21" imgW="177480" imgH="253800" progId="Equation.3">
                    <p:embed/>
                  </p:oleObj>
                </mc:Choice>
                <mc:Fallback>
                  <p:oleObj name="方程式" r:id="rId21" imgW="177480" imgH="253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70138" y="5057775"/>
                          <a:ext cx="252412" cy="3603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561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8928767"/>
              </p:ext>
            </p:extLst>
          </p:nvPr>
        </p:nvGraphicFramePr>
        <p:xfrm>
          <a:off x="5656262" y="4851400"/>
          <a:ext cx="1138175" cy="6310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67" name="方程式" r:id="rId23" imgW="711000" imgH="393480" progId="Equation.3">
                  <p:embed/>
                </p:oleObj>
              </mc:Choice>
              <mc:Fallback>
                <p:oleObj name="方程式" r:id="rId23" imgW="711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6262" y="4851400"/>
                        <a:ext cx="1138175" cy="631029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向右箭號 1"/>
          <p:cNvSpPr/>
          <p:nvPr/>
        </p:nvSpPr>
        <p:spPr>
          <a:xfrm>
            <a:off x="3495675" y="5867400"/>
            <a:ext cx="361950" cy="428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5" name="Text Box 2"/>
          <p:cNvSpPr txBox="1">
            <a:spLocks noChangeArrowheads="1"/>
          </p:cNvSpPr>
          <p:nvPr/>
        </p:nvSpPr>
        <p:spPr bwMode="auto">
          <a:xfrm>
            <a:off x="64816" y="262375"/>
            <a:ext cx="52395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33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Modeling of the Voltage Control Loop </a:t>
            </a:r>
          </a:p>
        </p:txBody>
      </p:sp>
      <p:sp>
        <p:nvSpPr>
          <p:cNvPr id="76" name="文字方塊 75"/>
          <p:cNvSpPr txBox="1"/>
          <p:nvPr/>
        </p:nvSpPr>
        <p:spPr>
          <a:xfrm>
            <a:off x="516224" y="1211217"/>
            <a:ext cx="2604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unity power factor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Text Box 38"/>
          <p:cNvSpPr txBox="1">
            <a:spLocks noChangeArrowheads="1"/>
          </p:cNvSpPr>
          <p:nvPr/>
        </p:nvSpPr>
        <p:spPr bwMode="auto">
          <a:xfrm>
            <a:off x="190184" y="3748617"/>
            <a:ext cx="48051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TW" b="1" dirty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The inverter model of the two-stage system 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(inverter usually has a front-stage MPPT DC-DC converter) can </a:t>
            </a:r>
            <a:r>
              <a:rPr lang="en-US" altLang="zh-TW" b="1" dirty="0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be treated as an integrator</a:t>
            </a:r>
          </a:p>
        </p:txBody>
      </p:sp>
    </p:spTree>
    <p:extLst>
      <p:ext uri="{BB962C8B-B14F-4D97-AF65-F5344CB8AC3E}">
        <p14:creationId xmlns:p14="http://schemas.microsoft.com/office/powerpoint/2010/main" val="377666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89C5AE-9057-4765-B625-408D6D66222F}" type="slidenum">
              <a:rPr lang="en-US" altLang="zh-TW"/>
              <a:pPr>
                <a:defRPr/>
              </a:pPr>
              <a:t>81</a:t>
            </a:fld>
            <a:endParaRPr lang="en-US" altLang="zh-TW"/>
          </a:p>
        </p:txBody>
      </p:sp>
      <p:graphicFrame>
        <p:nvGraphicFramePr>
          <p:cNvPr id="2663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7553385"/>
              </p:ext>
            </p:extLst>
          </p:nvPr>
        </p:nvGraphicFramePr>
        <p:xfrm>
          <a:off x="3969108" y="2645786"/>
          <a:ext cx="1205565" cy="5469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15" name="方程式" r:id="rId3" imgW="952200" imgH="431640" progId="Equation.3">
                  <p:embed/>
                </p:oleObj>
              </mc:Choice>
              <mc:Fallback>
                <p:oleObj name="方程式" r:id="rId3" imgW="9522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9108" y="2645786"/>
                        <a:ext cx="1205565" cy="54690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65" name="Text Box 44"/>
          <p:cNvSpPr txBox="1">
            <a:spLocks noChangeArrowheads="1"/>
          </p:cNvSpPr>
          <p:nvPr/>
        </p:nvSpPr>
        <p:spPr bwMode="auto">
          <a:xfrm>
            <a:off x="409575" y="192616"/>
            <a:ext cx="40669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 b="1" dirty="0" smtClean="0">
                <a:solidFill>
                  <a:srgbClr val="FF0000"/>
                </a:solidFill>
                <a:ea typeface="標楷體" pitchFamily="65" charset="-120"/>
              </a:rPr>
              <a:t>Voltage Control </a:t>
            </a:r>
            <a:r>
              <a:rPr lang="en-US" altLang="zh-TW" sz="2400" b="1" dirty="0">
                <a:solidFill>
                  <a:srgbClr val="FF0000"/>
                </a:solidFill>
                <a:ea typeface="標楷體" pitchFamily="65" charset="-120"/>
              </a:rPr>
              <a:t>L</a:t>
            </a:r>
            <a:r>
              <a:rPr lang="en-US" altLang="zh-TW" sz="2400" b="1" dirty="0" smtClean="0">
                <a:solidFill>
                  <a:srgbClr val="FF0000"/>
                </a:solidFill>
                <a:ea typeface="標楷體" pitchFamily="65" charset="-120"/>
              </a:rPr>
              <a:t>oop Design </a:t>
            </a:r>
            <a:endParaRPr lang="zh-TW" altLang="en-US" sz="2400" b="1" dirty="0">
              <a:solidFill>
                <a:srgbClr val="FF0000"/>
              </a:solidFill>
              <a:ea typeface="標楷體" pitchFamily="65" charset="-120"/>
            </a:endParaRPr>
          </a:p>
        </p:txBody>
      </p:sp>
      <p:graphicFrame>
        <p:nvGraphicFramePr>
          <p:cNvPr id="26638" name="Object 12"/>
          <p:cNvGraphicFramePr>
            <a:graphicFrameLocks noChangeAspect="1"/>
          </p:cNvGraphicFramePr>
          <p:nvPr/>
        </p:nvGraphicFramePr>
        <p:xfrm>
          <a:off x="5972175" y="1233488"/>
          <a:ext cx="1641475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16" name="Equation" r:id="rId5" imgW="1346040" imgH="393480" progId="Equation.3">
                  <p:embed/>
                </p:oleObj>
              </mc:Choice>
              <mc:Fallback>
                <p:oleObj name="Equation" r:id="rId5" imgW="13460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2175" y="1233488"/>
                        <a:ext cx="1641475" cy="481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66" name="Text Box 46"/>
          <p:cNvSpPr txBox="1">
            <a:spLocks noChangeArrowheads="1"/>
          </p:cNvSpPr>
          <p:nvPr/>
        </p:nvSpPr>
        <p:spPr bwMode="auto">
          <a:xfrm>
            <a:off x="5421313" y="828675"/>
            <a:ext cx="17554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600" b="1" dirty="0" smtClean="0">
                <a:solidFill>
                  <a:srgbClr val="FF3300"/>
                </a:solidFill>
                <a:ea typeface="標楷體" pitchFamily="65" charset="-120"/>
              </a:rPr>
              <a:t>Voltage controller</a:t>
            </a:r>
            <a:endParaRPr lang="zh-TW" altLang="en-US" sz="1600" b="1" dirty="0">
              <a:solidFill>
                <a:srgbClr val="FF3300"/>
              </a:solidFill>
              <a:ea typeface="標楷體" pitchFamily="65" charset="-120"/>
            </a:endParaRPr>
          </a:p>
        </p:txBody>
      </p:sp>
      <p:sp>
        <p:nvSpPr>
          <p:cNvPr id="26667" name="Text Box 47"/>
          <p:cNvSpPr txBox="1">
            <a:spLocks noChangeArrowheads="1"/>
          </p:cNvSpPr>
          <p:nvPr/>
        </p:nvSpPr>
        <p:spPr bwMode="auto">
          <a:xfrm>
            <a:off x="5394729" y="1789714"/>
            <a:ext cx="3349625" cy="90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marL="342900" indent="-3429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TW" sz="1400" b="1" dirty="0" smtClean="0">
                <a:solidFill>
                  <a:srgbClr val="009900"/>
                </a:solidFill>
                <a:ea typeface="標楷體" pitchFamily="65" charset="-120"/>
              </a:rPr>
              <a:t>The bandwidth of voltage control loop can be wide since there is no low frequency voltage ripple </a:t>
            </a:r>
            <a:endParaRPr lang="zh-TW" altLang="en-US" sz="1400" b="1" dirty="0">
              <a:solidFill>
                <a:srgbClr val="009900"/>
              </a:solidFill>
              <a:ea typeface="標楷體" pitchFamily="65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342900" y="817417"/>
            <a:ext cx="4382008" cy="1787237"/>
            <a:chOff x="342900" y="817417"/>
            <a:chExt cx="4382008" cy="1787237"/>
          </a:xfrm>
        </p:grpSpPr>
        <p:sp>
          <p:nvSpPr>
            <p:cNvPr id="26645" name="Rectangle 2"/>
            <p:cNvSpPr>
              <a:spLocks noChangeArrowheads="1"/>
            </p:cNvSpPr>
            <p:nvPr/>
          </p:nvSpPr>
          <p:spPr bwMode="auto">
            <a:xfrm>
              <a:off x="2994241" y="1209524"/>
              <a:ext cx="449437" cy="353551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zh-TW" sz="1400">
                <a:ea typeface="標楷體" pitchFamily="65" charset="-120"/>
              </a:endParaRPr>
            </a:p>
          </p:txBody>
        </p:sp>
        <p:sp>
          <p:nvSpPr>
            <p:cNvPr id="26646" name="Line 3"/>
            <p:cNvSpPr>
              <a:spLocks noChangeShapeType="1"/>
            </p:cNvSpPr>
            <p:nvPr/>
          </p:nvSpPr>
          <p:spPr bwMode="auto">
            <a:xfrm>
              <a:off x="3450386" y="1405337"/>
              <a:ext cx="223042" cy="54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6647" name="Rectangle 4"/>
            <p:cNvSpPr>
              <a:spLocks noChangeArrowheads="1"/>
            </p:cNvSpPr>
            <p:nvPr/>
          </p:nvSpPr>
          <p:spPr bwMode="auto">
            <a:xfrm>
              <a:off x="3673428" y="1126122"/>
              <a:ext cx="335401" cy="52216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zh-TW" sz="1400">
                <a:ea typeface="標楷體" pitchFamily="65" charset="-120"/>
              </a:endParaRPr>
            </a:p>
          </p:txBody>
        </p:sp>
        <p:graphicFrame>
          <p:nvGraphicFramePr>
            <p:cNvPr id="26626" name="Object 0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906592787"/>
                </p:ext>
              </p:extLst>
            </p:nvPr>
          </p:nvGraphicFramePr>
          <p:xfrm>
            <a:off x="3780756" y="1191393"/>
            <a:ext cx="127452" cy="4025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617" name="方程式" r:id="rId7" imgW="139680" imgH="393480" progId="Equation.3">
                    <p:embed/>
                  </p:oleObj>
                </mc:Choice>
                <mc:Fallback>
                  <p:oleObj name="方程式" r:id="rId7" imgW="139680" imgH="39348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80756" y="1191393"/>
                          <a:ext cx="127452" cy="4025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648" name="Line 6"/>
            <p:cNvSpPr>
              <a:spLocks noChangeShapeType="1"/>
            </p:cNvSpPr>
            <p:nvPr/>
          </p:nvSpPr>
          <p:spPr bwMode="auto">
            <a:xfrm flipV="1">
              <a:off x="4013859" y="1394458"/>
              <a:ext cx="482977" cy="54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6649" name="Line 7"/>
            <p:cNvSpPr>
              <a:spLocks noChangeShapeType="1"/>
            </p:cNvSpPr>
            <p:nvPr/>
          </p:nvSpPr>
          <p:spPr bwMode="auto">
            <a:xfrm flipH="1">
              <a:off x="3450386" y="2099747"/>
              <a:ext cx="76471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6650" name="Line 8"/>
            <p:cNvSpPr>
              <a:spLocks noChangeShapeType="1"/>
            </p:cNvSpPr>
            <p:nvPr/>
          </p:nvSpPr>
          <p:spPr bwMode="auto">
            <a:xfrm flipH="1" flipV="1">
              <a:off x="1856509" y="2105891"/>
              <a:ext cx="13121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6651" name="Line 9"/>
            <p:cNvSpPr>
              <a:spLocks noChangeShapeType="1"/>
            </p:cNvSpPr>
            <p:nvPr/>
          </p:nvSpPr>
          <p:spPr bwMode="auto">
            <a:xfrm flipH="1">
              <a:off x="934881" y="1461542"/>
              <a:ext cx="0" cy="65089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med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graphicFrame>
          <p:nvGraphicFramePr>
            <p:cNvPr id="26627" name="Object 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599100435"/>
                </p:ext>
              </p:extLst>
            </p:nvPr>
          </p:nvGraphicFramePr>
          <p:xfrm>
            <a:off x="2737660" y="1057225"/>
            <a:ext cx="187824" cy="2230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618" name="Equation" r:id="rId9" imgW="190440" imgH="228600" progId="Equation.3">
                    <p:embed/>
                  </p:oleObj>
                </mc:Choice>
                <mc:Fallback>
                  <p:oleObj name="Equation" r:id="rId9" imgW="190440" imgH="22860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37660" y="1057225"/>
                          <a:ext cx="187824" cy="22300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652" name="Line 11"/>
            <p:cNvSpPr>
              <a:spLocks noChangeShapeType="1"/>
            </p:cNvSpPr>
            <p:nvPr/>
          </p:nvSpPr>
          <p:spPr bwMode="auto">
            <a:xfrm>
              <a:off x="2685672" y="1394458"/>
              <a:ext cx="278382" cy="54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6653" name="Line 12"/>
            <p:cNvSpPr>
              <a:spLocks noChangeShapeType="1"/>
            </p:cNvSpPr>
            <p:nvPr/>
          </p:nvSpPr>
          <p:spPr bwMode="auto">
            <a:xfrm>
              <a:off x="572649" y="1416215"/>
              <a:ext cx="298507" cy="362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6654" name="Rectangle 13"/>
            <p:cNvSpPr>
              <a:spLocks noChangeArrowheads="1"/>
            </p:cNvSpPr>
            <p:nvPr/>
          </p:nvSpPr>
          <p:spPr bwMode="auto">
            <a:xfrm>
              <a:off x="676623" y="1166010"/>
              <a:ext cx="269998" cy="279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defTabSz="7620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defTabSz="7620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defTabSz="7620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defTabSz="7620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defTabSz="7620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r>
                <a:rPr kumimoji="0" lang="en-US" altLang="zh-TW" sz="1000">
                  <a:ea typeface="細明體" pitchFamily="49" charset="-120"/>
                </a:rPr>
                <a:t>+</a:t>
              </a:r>
            </a:p>
          </p:txBody>
        </p:sp>
        <p:sp>
          <p:nvSpPr>
            <p:cNvPr id="26655" name="Rectangle 14"/>
            <p:cNvSpPr>
              <a:spLocks noChangeArrowheads="1"/>
            </p:cNvSpPr>
            <p:nvPr/>
          </p:nvSpPr>
          <p:spPr bwMode="auto">
            <a:xfrm>
              <a:off x="747057" y="1525000"/>
              <a:ext cx="239812" cy="279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defTabSz="7620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defTabSz="7620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defTabSz="7620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defTabSz="7620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defTabSz="7620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r>
                <a:rPr kumimoji="0" lang="en-US" altLang="zh-TW" sz="1000">
                  <a:ea typeface="細明體" pitchFamily="49" charset="-120"/>
                </a:rPr>
                <a:t>-</a:t>
              </a:r>
            </a:p>
          </p:txBody>
        </p:sp>
        <p:sp>
          <p:nvSpPr>
            <p:cNvPr id="26656" name="Line 15"/>
            <p:cNvSpPr>
              <a:spLocks noChangeShapeType="1"/>
            </p:cNvSpPr>
            <p:nvPr/>
          </p:nvSpPr>
          <p:spPr bwMode="auto">
            <a:xfrm>
              <a:off x="985192" y="1405337"/>
              <a:ext cx="36223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6657" name="Oval 16"/>
            <p:cNvSpPr>
              <a:spLocks noChangeArrowheads="1"/>
            </p:cNvSpPr>
            <p:nvPr/>
          </p:nvSpPr>
          <p:spPr bwMode="auto">
            <a:xfrm>
              <a:off x="891279" y="1369075"/>
              <a:ext cx="77142" cy="9428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zh-TW" sz="1400">
                <a:ea typeface="標楷體" pitchFamily="65" charset="-120"/>
              </a:endParaRPr>
            </a:p>
          </p:txBody>
        </p:sp>
        <p:sp>
          <p:nvSpPr>
            <p:cNvPr id="26658" name="Rectangle 17"/>
            <p:cNvSpPr>
              <a:spLocks noChangeArrowheads="1"/>
            </p:cNvSpPr>
            <p:nvPr/>
          </p:nvSpPr>
          <p:spPr bwMode="auto">
            <a:xfrm>
              <a:off x="1344070" y="1173262"/>
              <a:ext cx="610429" cy="467776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zh-TW" sz="1400">
                <a:ea typeface="標楷體" pitchFamily="65" charset="-120"/>
              </a:endParaRPr>
            </a:p>
          </p:txBody>
        </p:sp>
        <p:sp>
          <p:nvSpPr>
            <p:cNvPr id="26659" name="Line 18"/>
            <p:cNvSpPr>
              <a:spLocks noChangeShapeType="1"/>
            </p:cNvSpPr>
            <p:nvPr/>
          </p:nvSpPr>
          <p:spPr bwMode="auto">
            <a:xfrm>
              <a:off x="4205037" y="1405337"/>
              <a:ext cx="0" cy="69622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graphicFrame>
          <p:nvGraphicFramePr>
            <p:cNvPr id="26628" name="Object 2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993993905"/>
                </p:ext>
              </p:extLst>
            </p:nvPr>
          </p:nvGraphicFramePr>
          <p:xfrm>
            <a:off x="342900" y="1254850"/>
            <a:ext cx="176085" cy="2792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619" name="方程式" r:id="rId11" imgW="177480" imgH="253800" progId="Equation.3">
                    <p:embed/>
                  </p:oleObj>
                </mc:Choice>
                <mc:Fallback>
                  <p:oleObj name="方程式" r:id="rId11" imgW="177480" imgH="25380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2900" y="1254850"/>
                          <a:ext cx="176085" cy="27921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629" name="Object 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27976623"/>
                </p:ext>
              </p:extLst>
            </p:nvPr>
          </p:nvGraphicFramePr>
          <p:xfrm>
            <a:off x="735319" y="1737131"/>
            <a:ext cx="174408" cy="2502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620" name="方程式" r:id="rId13" imgW="177480" imgH="228600" progId="Equation.3">
                    <p:embed/>
                  </p:oleObj>
                </mc:Choice>
                <mc:Fallback>
                  <p:oleObj name="方程式" r:id="rId13" imgW="177480" imgH="22860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5319" y="1737131"/>
                          <a:ext cx="174408" cy="2502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630" name="Object 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242291916"/>
                </p:ext>
              </p:extLst>
            </p:nvPr>
          </p:nvGraphicFramePr>
          <p:xfrm>
            <a:off x="4532053" y="1280233"/>
            <a:ext cx="192855" cy="2502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621" name="方程式" r:id="rId15" imgW="190440" imgH="228600" progId="Equation.3">
                    <p:embed/>
                  </p:oleObj>
                </mc:Choice>
                <mc:Fallback>
                  <p:oleObj name="方程式" r:id="rId15" imgW="190440" imgH="22860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32053" y="1280233"/>
                          <a:ext cx="192855" cy="2502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631" name="Object 5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222957696"/>
                </p:ext>
              </p:extLst>
            </p:nvPr>
          </p:nvGraphicFramePr>
          <p:xfrm>
            <a:off x="3011011" y="1269355"/>
            <a:ext cx="439375" cy="2502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622" name="Equation" r:id="rId17" imgW="431640" imgH="228600" progId="Equation.3">
                    <p:embed/>
                  </p:oleObj>
                </mc:Choice>
                <mc:Fallback>
                  <p:oleObj name="Equation" r:id="rId17" imgW="431640" imgH="22860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11011" y="1269355"/>
                          <a:ext cx="439375" cy="2502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632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93269447"/>
                </p:ext>
              </p:extLst>
            </p:nvPr>
          </p:nvGraphicFramePr>
          <p:xfrm>
            <a:off x="1397734" y="1214962"/>
            <a:ext cx="531610" cy="3952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623" name="Equation" r:id="rId19" imgW="533160" imgH="393480" progId="Equation.3">
                    <p:embed/>
                  </p:oleObj>
                </mc:Choice>
                <mc:Fallback>
                  <p:oleObj name="Equation" r:id="rId19" imgW="53316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97734" y="1214962"/>
                          <a:ext cx="531610" cy="39525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660" name="Rectangle 24"/>
            <p:cNvSpPr>
              <a:spLocks noChangeArrowheads="1"/>
            </p:cNvSpPr>
            <p:nvPr/>
          </p:nvSpPr>
          <p:spPr bwMode="auto">
            <a:xfrm>
              <a:off x="2330148" y="1129748"/>
              <a:ext cx="358879" cy="52942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zh-TW" sz="1400">
                <a:ea typeface="標楷體" pitchFamily="65" charset="-120"/>
              </a:endParaRPr>
            </a:p>
          </p:txBody>
        </p:sp>
        <p:graphicFrame>
          <p:nvGraphicFramePr>
            <p:cNvPr id="26633" name="Object 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598009091"/>
                </p:ext>
              </p:extLst>
            </p:nvPr>
          </p:nvGraphicFramePr>
          <p:xfrm>
            <a:off x="2413998" y="1156944"/>
            <a:ext cx="202918" cy="4732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624" name="Equation" r:id="rId21" imgW="203040" imgH="431640" progId="Equation.3">
                    <p:embed/>
                  </p:oleObj>
                </mc:Choice>
                <mc:Fallback>
                  <p:oleObj name="Equation" r:id="rId21" imgW="203040" imgH="43164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3998" y="1156944"/>
                          <a:ext cx="202918" cy="47321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661" name="Line 26"/>
            <p:cNvSpPr>
              <a:spLocks noChangeShapeType="1"/>
            </p:cNvSpPr>
            <p:nvPr/>
          </p:nvSpPr>
          <p:spPr bwMode="auto">
            <a:xfrm>
              <a:off x="1951145" y="1405337"/>
              <a:ext cx="38235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grpSp>
          <p:nvGrpSpPr>
            <p:cNvPr id="26662" name="Group 27"/>
            <p:cNvGrpSpPr>
              <a:grpSpLocks/>
            </p:cNvGrpSpPr>
            <p:nvPr/>
          </p:nvGrpSpPr>
          <p:grpSpPr bwMode="auto">
            <a:xfrm>
              <a:off x="3165295" y="1978271"/>
              <a:ext cx="288444" cy="268336"/>
              <a:chOff x="2200" y="2590"/>
              <a:chExt cx="172" cy="148"/>
            </a:xfrm>
          </p:grpSpPr>
          <p:sp>
            <p:nvSpPr>
              <p:cNvPr id="26708" name="Rectangle 28"/>
              <p:cNvSpPr>
                <a:spLocks noChangeArrowheads="1"/>
              </p:cNvSpPr>
              <p:nvPr/>
            </p:nvSpPr>
            <p:spPr bwMode="auto">
              <a:xfrm>
                <a:off x="2200" y="2590"/>
                <a:ext cx="172" cy="148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zh-TW" sz="1400">
                  <a:ea typeface="標楷體" pitchFamily="65" charset="-120"/>
                </a:endParaRPr>
              </a:p>
            </p:txBody>
          </p:sp>
          <p:graphicFrame>
            <p:nvGraphicFramePr>
              <p:cNvPr id="26642" name="Object 16"/>
              <p:cNvGraphicFramePr>
                <a:graphicFrameLocks noChangeAspect="1"/>
              </p:cNvGraphicFramePr>
              <p:nvPr/>
            </p:nvGraphicFramePr>
            <p:xfrm>
              <a:off x="2240" y="2592"/>
              <a:ext cx="103" cy="14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3625" name="方程式" r:id="rId23" imgW="164880" imgH="228600" progId="Equation.3">
                      <p:embed/>
                    </p:oleObj>
                  </mc:Choice>
                  <mc:Fallback>
                    <p:oleObj name="方程式" r:id="rId23" imgW="164880" imgH="228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40" y="2592"/>
                            <a:ext cx="103" cy="144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26634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11949327"/>
                </p:ext>
              </p:extLst>
            </p:nvPr>
          </p:nvGraphicFramePr>
          <p:xfrm>
            <a:off x="2053300" y="1042720"/>
            <a:ext cx="172732" cy="288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626" name="Equation" r:id="rId25" imgW="164880" imgH="253800" progId="Equation.3">
                    <p:embed/>
                  </p:oleObj>
                </mc:Choice>
                <mc:Fallback>
                  <p:oleObj name="Equation" r:id="rId25" imgW="164880" imgH="253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53300" y="1042720"/>
                          <a:ext cx="172732" cy="28828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663" name="Rectangle 31"/>
            <p:cNvSpPr>
              <a:spLocks noChangeArrowheads="1"/>
            </p:cNvSpPr>
            <p:nvPr/>
          </p:nvSpPr>
          <p:spPr bwMode="auto">
            <a:xfrm>
              <a:off x="2244436" y="981075"/>
              <a:ext cx="1870043" cy="138157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ysDot"/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zh-TW" sz="1400">
                <a:ea typeface="標楷體" pitchFamily="65" charset="-120"/>
              </a:endParaRPr>
            </a:p>
          </p:txBody>
        </p:sp>
        <p:graphicFrame>
          <p:nvGraphicFramePr>
            <p:cNvPr id="26635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49380887"/>
                </p:ext>
              </p:extLst>
            </p:nvPr>
          </p:nvGraphicFramePr>
          <p:xfrm>
            <a:off x="1522907" y="864967"/>
            <a:ext cx="212980" cy="2610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627" name="Equation" r:id="rId27" imgW="203040" imgH="228600" progId="Equation.3">
                    <p:embed/>
                  </p:oleObj>
                </mc:Choice>
                <mc:Fallback>
                  <p:oleObj name="Equation" r:id="rId27" imgW="20304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22907" y="864967"/>
                          <a:ext cx="212980" cy="26108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636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57527695"/>
                </p:ext>
              </p:extLst>
            </p:nvPr>
          </p:nvGraphicFramePr>
          <p:xfrm>
            <a:off x="2803063" y="1637411"/>
            <a:ext cx="295153" cy="2610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628" name="方程式" r:id="rId29" imgW="279360" imgH="228600" progId="Equation.3">
                    <p:embed/>
                  </p:oleObj>
                </mc:Choice>
                <mc:Fallback>
                  <p:oleObj name="方程式" r:id="rId29" imgW="27936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03063" y="1637411"/>
                          <a:ext cx="295153" cy="26108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664" name="Text Box 34"/>
            <p:cNvSpPr txBox="1">
              <a:spLocks noChangeArrowheads="1"/>
            </p:cNvSpPr>
            <p:nvPr/>
          </p:nvSpPr>
          <p:spPr bwMode="auto">
            <a:xfrm>
              <a:off x="895357" y="1106827"/>
              <a:ext cx="266644" cy="313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200" i="1" dirty="0">
                  <a:ea typeface="標楷體" pitchFamily="65" charset="-120"/>
                </a:rPr>
                <a:t>e</a:t>
              </a:r>
            </a:p>
          </p:txBody>
        </p:sp>
        <p:sp>
          <p:nvSpPr>
            <p:cNvPr id="91" name="Rectangle 17"/>
            <p:cNvSpPr>
              <a:spLocks noChangeArrowheads="1"/>
            </p:cNvSpPr>
            <p:nvPr/>
          </p:nvSpPr>
          <p:spPr bwMode="auto">
            <a:xfrm>
              <a:off x="1278975" y="1918529"/>
              <a:ext cx="577850" cy="40957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zh-TW" sz="1400">
                <a:ea typeface="標楷體" pitchFamily="65" charset="-120"/>
              </a:endParaRPr>
            </a:p>
          </p:txBody>
        </p:sp>
        <p:graphicFrame>
          <p:nvGraphicFramePr>
            <p:cNvPr id="92" name="物件 9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60202961"/>
                </p:ext>
              </p:extLst>
            </p:nvPr>
          </p:nvGraphicFramePr>
          <p:xfrm>
            <a:off x="1418358" y="1955655"/>
            <a:ext cx="312738" cy="333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629" name="方程式" r:id="rId31" imgW="330120" imgH="380880" progId="Equation.3">
                    <p:embed/>
                  </p:oleObj>
                </mc:Choice>
                <mc:Fallback>
                  <p:oleObj name="方程式" r:id="rId31" imgW="330120" imgH="3808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18358" y="1955655"/>
                          <a:ext cx="312738" cy="3333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0" name="直線接點 9"/>
            <p:cNvCxnSpPr>
              <a:stCxn id="26651" idx="1"/>
              <a:endCxn id="91" idx="1"/>
            </p:cNvCxnSpPr>
            <p:nvPr/>
          </p:nvCxnSpPr>
          <p:spPr>
            <a:xfrm>
              <a:off x="934880" y="2112440"/>
              <a:ext cx="344095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圓角矩形 10"/>
            <p:cNvSpPr/>
            <p:nvPr/>
          </p:nvSpPr>
          <p:spPr>
            <a:xfrm>
              <a:off x="1177635" y="817417"/>
              <a:ext cx="865909" cy="1787237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" name="文字方塊 11"/>
            <p:cNvSpPr txBox="1"/>
            <p:nvPr/>
          </p:nvSpPr>
          <p:spPr>
            <a:xfrm>
              <a:off x="1378527" y="2327563"/>
              <a:ext cx="4491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LPF</a:t>
              </a:r>
              <a:endParaRPr lang="zh-TW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群組 3"/>
          <p:cNvGrpSpPr/>
          <p:nvPr/>
        </p:nvGrpSpPr>
        <p:grpSpPr>
          <a:xfrm>
            <a:off x="764471" y="3285520"/>
            <a:ext cx="5183188" cy="3084512"/>
            <a:chOff x="764471" y="3285520"/>
            <a:chExt cx="5183188" cy="3084512"/>
          </a:xfrm>
        </p:grpSpPr>
        <p:grpSp>
          <p:nvGrpSpPr>
            <p:cNvPr id="3" name="群組 2"/>
            <p:cNvGrpSpPr/>
            <p:nvPr/>
          </p:nvGrpSpPr>
          <p:grpSpPr>
            <a:xfrm>
              <a:off x="764471" y="3285520"/>
              <a:ext cx="5183188" cy="3084512"/>
              <a:chOff x="695198" y="3022283"/>
              <a:chExt cx="5183188" cy="3084512"/>
            </a:xfrm>
          </p:grpSpPr>
          <p:sp>
            <p:nvSpPr>
              <p:cNvPr id="26668" name="Line 48"/>
              <p:cNvSpPr>
                <a:spLocks noChangeShapeType="1"/>
              </p:cNvSpPr>
              <p:nvPr/>
            </p:nvSpPr>
            <p:spPr bwMode="auto">
              <a:xfrm>
                <a:off x="1180973" y="3477895"/>
                <a:ext cx="0" cy="23907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graphicFrame>
            <p:nvGraphicFramePr>
              <p:cNvPr id="26639" name="Object 1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509895077"/>
                  </p:ext>
                </p:extLst>
              </p:nvPr>
            </p:nvGraphicFramePr>
            <p:xfrm>
              <a:off x="4305173" y="4535170"/>
              <a:ext cx="203200" cy="2286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3630" name="Equation" r:id="rId33" imgW="203040" imgH="228600" progId="Equation.3">
                      <p:embed/>
                    </p:oleObj>
                  </mc:Choice>
                  <mc:Fallback>
                    <p:oleObj name="Equation" r:id="rId33" imgW="203040" imgH="228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305173" y="4535170"/>
                            <a:ext cx="203200" cy="2286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6640" name="Object 14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771613285"/>
                  </p:ext>
                </p:extLst>
              </p:nvPr>
            </p:nvGraphicFramePr>
            <p:xfrm>
              <a:off x="1441323" y="3465195"/>
              <a:ext cx="279400" cy="2286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3631" name="方程式" r:id="rId35" imgW="279360" imgH="228600" progId="Equation.3">
                      <p:embed/>
                    </p:oleObj>
                  </mc:Choice>
                  <mc:Fallback>
                    <p:oleObj name="方程式" r:id="rId35" imgW="279360" imgH="228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441323" y="3465195"/>
                            <a:ext cx="279400" cy="2286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6669" name="Line 51"/>
              <p:cNvSpPr>
                <a:spLocks noChangeShapeType="1"/>
              </p:cNvSpPr>
              <p:nvPr/>
            </p:nvSpPr>
            <p:spPr bwMode="auto">
              <a:xfrm>
                <a:off x="1092073" y="5057458"/>
                <a:ext cx="405765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6670" name="Line 52"/>
              <p:cNvSpPr>
                <a:spLocks noChangeShapeType="1"/>
              </p:cNvSpPr>
              <p:nvPr/>
            </p:nvSpPr>
            <p:spPr bwMode="auto">
              <a:xfrm>
                <a:off x="3098673" y="5032058"/>
                <a:ext cx="0" cy="6826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6671" name="Line 53"/>
              <p:cNvSpPr>
                <a:spLocks noChangeShapeType="1"/>
              </p:cNvSpPr>
              <p:nvPr/>
            </p:nvSpPr>
            <p:spPr bwMode="auto">
              <a:xfrm>
                <a:off x="1188911" y="3809683"/>
                <a:ext cx="1117600" cy="9763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6672" name="Line 54"/>
              <p:cNvSpPr>
                <a:spLocks noChangeShapeType="1"/>
              </p:cNvSpPr>
              <p:nvPr/>
            </p:nvSpPr>
            <p:spPr bwMode="auto">
              <a:xfrm>
                <a:off x="2295398" y="4782820"/>
                <a:ext cx="2651125" cy="111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6673" name="Line 55"/>
              <p:cNvSpPr>
                <a:spLocks noChangeShapeType="1"/>
              </p:cNvSpPr>
              <p:nvPr/>
            </p:nvSpPr>
            <p:spPr bwMode="auto">
              <a:xfrm>
                <a:off x="2230311" y="4036695"/>
                <a:ext cx="2443162" cy="19335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6674" name="Line 56"/>
              <p:cNvSpPr>
                <a:spLocks noChangeShapeType="1"/>
              </p:cNvSpPr>
              <p:nvPr/>
            </p:nvSpPr>
            <p:spPr bwMode="auto">
              <a:xfrm>
                <a:off x="1128586" y="4776470"/>
                <a:ext cx="5238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6675" name="Line 57"/>
              <p:cNvSpPr>
                <a:spLocks noChangeShapeType="1"/>
              </p:cNvSpPr>
              <p:nvPr/>
            </p:nvSpPr>
            <p:spPr bwMode="auto">
              <a:xfrm>
                <a:off x="1128586" y="4446270"/>
                <a:ext cx="5238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6676" name="Line 58"/>
              <p:cNvSpPr>
                <a:spLocks noChangeShapeType="1"/>
              </p:cNvSpPr>
              <p:nvPr/>
            </p:nvSpPr>
            <p:spPr bwMode="auto">
              <a:xfrm>
                <a:off x="1128586" y="4103370"/>
                <a:ext cx="5238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6677" name="Line 59"/>
              <p:cNvSpPr>
                <a:spLocks noChangeShapeType="1"/>
              </p:cNvSpPr>
              <p:nvPr/>
            </p:nvSpPr>
            <p:spPr bwMode="auto">
              <a:xfrm>
                <a:off x="1128586" y="5389245"/>
                <a:ext cx="5238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6678" name="Line 60"/>
              <p:cNvSpPr>
                <a:spLocks noChangeShapeType="1"/>
              </p:cNvSpPr>
              <p:nvPr/>
            </p:nvSpPr>
            <p:spPr bwMode="auto">
              <a:xfrm>
                <a:off x="1136523" y="5733733"/>
                <a:ext cx="508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6679" name="Text Box 61"/>
              <p:cNvSpPr txBox="1">
                <a:spLocks noChangeArrowheads="1"/>
              </p:cNvSpPr>
              <p:nvPr/>
            </p:nvSpPr>
            <p:spPr bwMode="auto">
              <a:xfrm>
                <a:off x="5190998" y="4900295"/>
                <a:ext cx="687388" cy="274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r>
                  <a:rPr kumimoji="0" lang="en-US" altLang="zh-TW" sz="1200" i="1">
                    <a:latin typeface="Symbol" pitchFamily="18" charset="2"/>
                    <a:ea typeface="標楷體" pitchFamily="65" charset="-120"/>
                  </a:rPr>
                  <a:t>w</a:t>
                </a:r>
                <a:r>
                  <a:rPr kumimoji="0" lang="en-US" altLang="zh-TW" sz="1200">
                    <a:ea typeface="標楷體" pitchFamily="65" charset="-120"/>
                  </a:rPr>
                  <a:t>(rad/s)</a:t>
                </a:r>
              </a:p>
            </p:txBody>
          </p:sp>
          <p:sp>
            <p:nvSpPr>
              <p:cNvPr id="26680" name="Text Box 62"/>
              <p:cNvSpPr txBox="1">
                <a:spLocks noChangeArrowheads="1"/>
              </p:cNvSpPr>
              <p:nvPr/>
            </p:nvSpPr>
            <p:spPr bwMode="auto">
              <a:xfrm>
                <a:off x="695198" y="4924108"/>
                <a:ext cx="438150" cy="27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r>
                  <a:rPr kumimoji="0" lang="en-US" altLang="zh-TW" sz="1200">
                    <a:ea typeface="標楷體" pitchFamily="65" charset="-120"/>
                  </a:rPr>
                  <a:t>0dB</a:t>
                </a:r>
              </a:p>
            </p:txBody>
          </p:sp>
          <p:sp>
            <p:nvSpPr>
              <p:cNvPr id="26681" name="Text Box 63"/>
              <p:cNvSpPr txBox="1">
                <a:spLocks noChangeArrowheads="1"/>
              </p:cNvSpPr>
              <p:nvPr/>
            </p:nvSpPr>
            <p:spPr bwMode="auto">
              <a:xfrm>
                <a:off x="847598" y="4628833"/>
                <a:ext cx="336550" cy="27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r>
                  <a:rPr kumimoji="0" lang="en-US" altLang="zh-TW" sz="1200">
                    <a:ea typeface="標楷體" pitchFamily="65" charset="-120"/>
                  </a:rPr>
                  <a:t>10</a:t>
                </a:r>
              </a:p>
            </p:txBody>
          </p:sp>
          <p:sp>
            <p:nvSpPr>
              <p:cNvPr id="26682" name="Text Box 64"/>
              <p:cNvSpPr txBox="1">
                <a:spLocks noChangeArrowheads="1"/>
              </p:cNvSpPr>
              <p:nvPr/>
            </p:nvSpPr>
            <p:spPr bwMode="auto">
              <a:xfrm>
                <a:off x="847598" y="4324033"/>
                <a:ext cx="336550" cy="27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r>
                  <a:rPr kumimoji="0" lang="en-US" altLang="zh-TW" sz="1200">
                    <a:ea typeface="標楷體" pitchFamily="65" charset="-120"/>
                  </a:rPr>
                  <a:t>20</a:t>
                </a:r>
              </a:p>
            </p:txBody>
          </p:sp>
          <p:sp>
            <p:nvSpPr>
              <p:cNvPr id="26683" name="Text Box 65"/>
              <p:cNvSpPr txBox="1">
                <a:spLocks noChangeArrowheads="1"/>
              </p:cNvSpPr>
              <p:nvPr/>
            </p:nvSpPr>
            <p:spPr bwMode="auto">
              <a:xfrm>
                <a:off x="799973" y="5257483"/>
                <a:ext cx="387350" cy="27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r>
                  <a:rPr kumimoji="0" lang="en-US" altLang="zh-TW" sz="1200">
                    <a:ea typeface="標楷體" pitchFamily="65" charset="-120"/>
                  </a:rPr>
                  <a:t>-10</a:t>
                </a:r>
              </a:p>
            </p:txBody>
          </p:sp>
          <p:sp>
            <p:nvSpPr>
              <p:cNvPr id="26684" name="Line 66"/>
              <p:cNvSpPr>
                <a:spLocks noChangeShapeType="1"/>
              </p:cNvSpPr>
              <p:nvPr/>
            </p:nvSpPr>
            <p:spPr bwMode="auto">
              <a:xfrm>
                <a:off x="1128586" y="3731895"/>
                <a:ext cx="5238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6685" name="Text Box 67"/>
              <p:cNvSpPr txBox="1">
                <a:spLocks noChangeArrowheads="1"/>
              </p:cNvSpPr>
              <p:nvPr/>
            </p:nvSpPr>
            <p:spPr bwMode="auto">
              <a:xfrm>
                <a:off x="799973" y="5581333"/>
                <a:ext cx="387350" cy="27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r>
                  <a:rPr kumimoji="0" lang="en-US" altLang="zh-TW" sz="1200">
                    <a:ea typeface="標楷體" pitchFamily="65" charset="-120"/>
                  </a:rPr>
                  <a:t>-20</a:t>
                </a:r>
              </a:p>
            </p:txBody>
          </p:sp>
          <p:sp>
            <p:nvSpPr>
              <p:cNvPr id="26686" name="Text Box 68"/>
              <p:cNvSpPr txBox="1">
                <a:spLocks noChangeArrowheads="1"/>
              </p:cNvSpPr>
              <p:nvPr/>
            </p:nvSpPr>
            <p:spPr bwMode="auto">
              <a:xfrm>
                <a:off x="847598" y="3981133"/>
                <a:ext cx="336550" cy="27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r>
                  <a:rPr kumimoji="0" lang="en-US" altLang="zh-TW" sz="1200">
                    <a:ea typeface="標楷體" pitchFamily="65" charset="-120"/>
                  </a:rPr>
                  <a:t>30</a:t>
                </a:r>
              </a:p>
            </p:txBody>
          </p:sp>
          <p:sp>
            <p:nvSpPr>
              <p:cNvPr id="26687" name="Text Box 70"/>
              <p:cNvSpPr txBox="1">
                <a:spLocks noChangeArrowheads="1"/>
              </p:cNvSpPr>
              <p:nvPr/>
            </p:nvSpPr>
            <p:spPr bwMode="auto">
              <a:xfrm>
                <a:off x="3705098" y="5030470"/>
                <a:ext cx="260350" cy="274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r>
                  <a:rPr kumimoji="0" lang="en-US" altLang="zh-TW" sz="1200" i="1">
                    <a:ea typeface="標楷體" pitchFamily="65" charset="-120"/>
                  </a:rPr>
                  <a:t>p</a:t>
                </a:r>
              </a:p>
            </p:txBody>
          </p:sp>
          <p:sp>
            <p:nvSpPr>
              <p:cNvPr id="26688" name="Text Box 71"/>
              <p:cNvSpPr txBox="1">
                <a:spLocks noChangeArrowheads="1"/>
              </p:cNvSpPr>
              <p:nvPr/>
            </p:nvSpPr>
            <p:spPr bwMode="auto">
              <a:xfrm>
                <a:off x="2185861" y="5039995"/>
                <a:ext cx="242887" cy="274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defTabSz="7620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defTabSz="7620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r>
                  <a:rPr kumimoji="0" lang="en-US" altLang="zh-TW" sz="1200" i="1">
                    <a:ea typeface="標楷體" pitchFamily="65" charset="-120"/>
                  </a:rPr>
                  <a:t>z</a:t>
                </a:r>
              </a:p>
            </p:txBody>
          </p:sp>
          <p:sp>
            <p:nvSpPr>
              <p:cNvPr id="26689" name="Line 72"/>
              <p:cNvSpPr>
                <a:spLocks noChangeShapeType="1"/>
              </p:cNvSpPr>
              <p:nvPr/>
            </p:nvSpPr>
            <p:spPr bwMode="auto">
              <a:xfrm>
                <a:off x="2101723" y="4544695"/>
                <a:ext cx="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TW" altLang="en-US"/>
              </a:p>
            </p:txBody>
          </p:sp>
          <p:sp>
            <p:nvSpPr>
              <p:cNvPr id="26690" name="Line 74"/>
              <p:cNvSpPr>
                <a:spLocks noChangeShapeType="1"/>
              </p:cNvSpPr>
              <p:nvPr/>
            </p:nvSpPr>
            <p:spPr bwMode="auto">
              <a:xfrm>
                <a:off x="1284161" y="3519170"/>
                <a:ext cx="3184525" cy="2587625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6691" name="Text Box 75"/>
              <p:cNvSpPr txBox="1">
                <a:spLocks noChangeArrowheads="1"/>
              </p:cNvSpPr>
              <p:nvPr/>
            </p:nvSpPr>
            <p:spPr bwMode="auto">
              <a:xfrm>
                <a:off x="3333623" y="5005070"/>
                <a:ext cx="333375" cy="274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200" i="1">
                    <a:latin typeface="Symbol" pitchFamily="18" charset="2"/>
                    <a:ea typeface="標楷體" pitchFamily="65" charset="-120"/>
                  </a:rPr>
                  <a:t>w</a:t>
                </a:r>
                <a:r>
                  <a:rPr lang="en-US" altLang="zh-TW" sz="1200" i="1" baseline="-25000">
                    <a:ea typeface="標楷體" pitchFamily="65" charset="-120"/>
                  </a:rPr>
                  <a:t>c</a:t>
                </a:r>
              </a:p>
            </p:txBody>
          </p:sp>
          <p:sp>
            <p:nvSpPr>
              <p:cNvPr id="26693" name="Line 77"/>
              <p:cNvSpPr>
                <a:spLocks noChangeShapeType="1"/>
              </p:cNvSpPr>
              <p:nvPr/>
            </p:nvSpPr>
            <p:spPr bwMode="auto">
              <a:xfrm>
                <a:off x="4178173" y="5011420"/>
                <a:ext cx="0" cy="76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6694" name="Line 79"/>
              <p:cNvSpPr>
                <a:spLocks noChangeShapeType="1"/>
              </p:cNvSpPr>
              <p:nvPr/>
            </p:nvSpPr>
            <p:spPr bwMode="auto">
              <a:xfrm>
                <a:off x="2092198" y="5020945"/>
                <a:ext cx="0" cy="666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graphicFrame>
            <p:nvGraphicFramePr>
              <p:cNvPr id="26641" name="Object 1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1014143"/>
                  </p:ext>
                </p:extLst>
              </p:nvPr>
            </p:nvGraphicFramePr>
            <p:xfrm>
              <a:off x="1771523" y="3022283"/>
              <a:ext cx="431800" cy="2286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3632" name="Equation" r:id="rId36" imgW="431640" imgH="228600" progId="Equation.3">
                      <p:embed/>
                    </p:oleObj>
                  </mc:Choice>
                  <mc:Fallback>
                    <p:oleObj name="Equation" r:id="rId36" imgW="431640" imgH="228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771523" y="3022283"/>
                            <a:ext cx="431800" cy="2286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6695" name="Text Box 81"/>
              <p:cNvSpPr txBox="1">
                <a:spLocks noChangeArrowheads="1"/>
              </p:cNvSpPr>
              <p:nvPr/>
            </p:nvSpPr>
            <p:spPr bwMode="auto">
              <a:xfrm>
                <a:off x="1914398" y="5092383"/>
                <a:ext cx="336550" cy="27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200">
                    <a:ea typeface="標楷體" pitchFamily="65" charset="-120"/>
                  </a:rPr>
                  <a:t>10</a:t>
                </a:r>
              </a:p>
            </p:txBody>
          </p:sp>
          <p:sp>
            <p:nvSpPr>
              <p:cNvPr id="26696" name="Text Box 82"/>
              <p:cNvSpPr txBox="1">
                <a:spLocks noChangeArrowheads="1"/>
              </p:cNvSpPr>
              <p:nvPr/>
            </p:nvSpPr>
            <p:spPr bwMode="auto">
              <a:xfrm>
                <a:off x="2924048" y="5263833"/>
                <a:ext cx="412750" cy="27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200">
                    <a:ea typeface="標楷體" pitchFamily="65" charset="-120"/>
                  </a:rPr>
                  <a:t>100</a:t>
                </a:r>
              </a:p>
            </p:txBody>
          </p:sp>
          <p:sp>
            <p:nvSpPr>
              <p:cNvPr id="26697" name="Line 83"/>
              <p:cNvSpPr>
                <a:spLocks noChangeShapeType="1"/>
              </p:cNvSpPr>
              <p:nvPr/>
            </p:nvSpPr>
            <p:spPr bwMode="auto">
              <a:xfrm>
                <a:off x="4397248" y="5020945"/>
                <a:ext cx="0" cy="666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6698" name="Text Box 84"/>
              <p:cNvSpPr txBox="1">
                <a:spLocks noChangeArrowheads="1"/>
              </p:cNvSpPr>
              <p:nvPr/>
            </p:nvSpPr>
            <p:spPr bwMode="auto">
              <a:xfrm>
                <a:off x="4181348" y="5054283"/>
                <a:ext cx="488950" cy="27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200">
                    <a:ea typeface="標楷體" pitchFamily="65" charset="-120"/>
                  </a:rPr>
                  <a:t>1000</a:t>
                </a:r>
              </a:p>
            </p:txBody>
          </p:sp>
          <p:sp>
            <p:nvSpPr>
              <p:cNvPr id="26699" name="Text Box 85"/>
              <p:cNvSpPr txBox="1">
                <a:spLocks noChangeArrowheads="1"/>
              </p:cNvSpPr>
              <p:nvPr/>
            </p:nvSpPr>
            <p:spPr bwMode="auto">
              <a:xfrm>
                <a:off x="828548" y="3616008"/>
                <a:ext cx="336550" cy="27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200">
                    <a:ea typeface="標楷體" pitchFamily="65" charset="-120"/>
                  </a:rPr>
                  <a:t>40</a:t>
                </a:r>
              </a:p>
            </p:txBody>
          </p:sp>
          <p:sp>
            <p:nvSpPr>
              <p:cNvPr id="26700" name="Line 86"/>
              <p:cNvSpPr>
                <a:spLocks noChangeShapeType="1"/>
              </p:cNvSpPr>
              <p:nvPr/>
            </p:nvSpPr>
            <p:spPr bwMode="auto">
              <a:xfrm flipH="1" flipV="1">
                <a:off x="1625473" y="3103245"/>
                <a:ext cx="639763" cy="9969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6702" name="Line 88"/>
              <p:cNvSpPr>
                <a:spLocks noChangeShapeType="1"/>
              </p:cNvSpPr>
              <p:nvPr/>
            </p:nvSpPr>
            <p:spPr bwMode="auto">
              <a:xfrm>
                <a:off x="3581273" y="4781233"/>
                <a:ext cx="0" cy="542925"/>
              </a:xfrm>
              <a:prstGeom prst="line">
                <a:avLst/>
              </a:prstGeom>
              <a:noFill/>
              <a:ln w="952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6703" name="Line 89"/>
              <p:cNvSpPr>
                <a:spLocks noChangeShapeType="1"/>
              </p:cNvSpPr>
              <p:nvPr/>
            </p:nvSpPr>
            <p:spPr bwMode="auto">
              <a:xfrm>
                <a:off x="2289048" y="4747895"/>
                <a:ext cx="0" cy="307975"/>
              </a:xfrm>
              <a:prstGeom prst="line">
                <a:avLst/>
              </a:prstGeom>
              <a:noFill/>
              <a:ln w="952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6705" name="Line 91"/>
              <p:cNvSpPr>
                <a:spLocks noChangeShapeType="1"/>
              </p:cNvSpPr>
              <p:nvPr/>
            </p:nvSpPr>
            <p:spPr bwMode="auto">
              <a:xfrm>
                <a:off x="3592386" y="4260533"/>
                <a:ext cx="0" cy="339725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6707" name="Text Box 93"/>
              <p:cNvSpPr txBox="1">
                <a:spLocks noChangeArrowheads="1"/>
              </p:cNvSpPr>
              <p:nvPr/>
            </p:nvSpPr>
            <p:spPr bwMode="auto">
              <a:xfrm>
                <a:off x="2562098" y="3885883"/>
                <a:ext cx="3197225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400" b="1" dirty="0" err="1" smtClean="0">
                    <a:solidFill>
                      <a:srgbClr val="FF3300"/>
                    </a:solidFill>
                    <a:latin typeface="Symbol" panose="05050102010706020507" pitchFamily="18" charset="2"/>
                    <a:ea typeface="標楷體" pitchFamily="65" charset="-120"/>
                  </a:rPr>
                  <a:t>w</a:t>
                </a:r>
                <a:r>
                  <a:rPr lang="en-US" altLang="zh-TW" sz="1400" b="1" baseline="-25000" dirty="0" err="1" smtClean="0">
                    <a:solidFill>
                      <a:srgbClr val="FF3300"/>
                    </a:solidFill>
                    <a:ea typeface="標楷體" pitchFamily="65" charset="-120"/>
                  </a:rPr>
                  <a:t>c</a:t>
                </a:r>
                <a:r>
                  <a:rPr lang="zh-TW" altLang="en-US" sz="1400" b="1" dirty="0">
                    <a:solidFill>
                      <a:srgbClr val="FF3300"/>
                    </a:solidFill>
                    <a:ea typeface="標楷體" pitchFamily="65" charset="-120"/>
                  </a:rPr>
                  <a:t>為閉迴路之零交越頻率</a:t>
                </a:r>
                <a:r>
                  <a:rPr lang="en-US" altLang="zh-TW" sz="1400" b="1" dirty="0">
                    <a:solidFill>
                      <a:srgbClr val="FF3300"/>
                    </a:solidFill>
                    <a:ea typeface="標楷體" pitchFamily="65" charset="-120"/>
                  </a:rPr>
                  <a:t>, </a:t>
                </a:r>
                <a:r>
                  <a:rPr lang="zh-TW" altLang="en-US" sz="1400" b="1" dirty="0">
                    <a:solidFill>
                      <a:srgbClr val="FF3300"/>
                    </a:solidFill>
                    <a:ea typeface="標楷體" pitchFamily="65" charset="-120"/>
                  </a:rPr>
                  <a:t>相當於頻寬</a:t>
                </a:r>
              </a:p>
            </p:txBody>
          </p:sp>
        </p:grpSp>
        <p:cxnSp>
          <p:nvCxnSpPr>
            <p:cNvPr id="8" name="直線接點 7"/>
            <p:cNvCxnSpPr>
              <a:stCxn id="26672" idx="1"/>
              <a:endCxn id="26679" idx="1"/>
            </p:cNvCxnSpPr>
            <p:nvPr/>
          </p:nvCxnSpPr>
          <p:spPr>
            <a:xfrm>
              <a:off x="5015796" y="5057170"/>
              <a:ext cx="244475" cy="243681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字方塊 12"/>
            <p:cNvSpPr txBox="1"/>
            <p:nvPr/>
          </p:nvSpPr>
          <p:spPr>
            <a:xfrm>
              <a:off x="4800600" y="4502727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endParaRPr lang="zh-TW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77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82</a:t>
            </a:fld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775855" y="661657"/>
            <a:ext cx="271549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Three-phase Rectifier</a:t>
            </a:r>
          </a:p>
          <a:p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clear;</a:t>
            </a:r>
          </a:p>
          <a:p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clc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PI=3.1416;</a:t>
            </a:r>
          </a:p>
          <a:p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Vd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=100;</a:t>
            </a:r>
          </a:p>
          <a:p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VLL=50;</a:t>
            </a:r>
          </a:p>
          <a:p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Vs = 50/1.732;</a:t>
            </a:r>
          </a:p>
          <a:p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Vsp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1.5 * Vs * 1.414;</a:t>
            </a:r>
          </a:p>
          <a:p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L=0.6e-3;</a:t>
            </a:r>
          </a:p>
          <a:p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C=660e-6;</a:t>
            </a:r>
          </a:p>
          <a:p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vtm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=5;</a:t>
            </a:r>
          </a:p>
          <a:p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kpwm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Vd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/2)/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vtm</a:t>
            </a:r>
            <a:endParaRPr lang="en-US" altLang="zh-TW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ks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1/3.375</a:t>
            </a:r>
          </a:p>
          <a:p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kv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=1/100</a:t>
            </a:r>
          </a:p>
          <a:p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kdc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Vsp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Vd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fs=18e3;</a:t>
            </a:r>
          </a:p>
          <a:p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Voltage Loop Design</a:t>
            </a:r>
          </a:p>
          <a:p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k3(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s+z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)/s</a:t>
            </a:r>
          </a:p>
          <a:p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LPF = p/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s+p</a:t>
            </a:r>
            <a:endParaRPr lang="en-US" altLang="zh-TW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uv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2 * PI * 20</a:t>
            </a:r>
          </a:p>
          <a:p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 = 30</a:t>
            </a:r>
          </a:p>
          <a:p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= 7.23e3 * 2 * PI</a:t>
            </a:r>
          </a:p>
          <a:p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tuv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1/z</a:t>
            </a:r>
          </a:p>
          <a:p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numHdc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kv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kdc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/(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ks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*C);</a:t>
            </a:r>
          </a:p>
          <a:p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denHdc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=[1 0];</a:t>
            </a:r>
          </a:p>
          <a:p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Hdc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tf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numHdc,denHdc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Hdcr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freqresp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Hdc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uv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</p:txBody>
      </p:sp>
      <p:sp>
        <p:nvSpPr>
          <p:cNvPr id="4" name="矩形 3"/>
          <p:cNvSpPr/>
          <p:nvPr/>
        </p:nvSpPr>
        <p:spPr>
          <a:xfrm>
            <a:off x="3255818" y="799513"/>
            <a:ext cx="282632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Gc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1/abs(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Hdcr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numGv1= [1 z];</a:t>
            </a:r>
          </a:p>
          <a:p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denGv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[1 p 0];</a:t>
            </a:r>
          </a:p>
          <a:p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Gv1 = 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tf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(numGv1, 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denGv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Gv1r = 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freqresp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(Gv1, 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uv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K3r = 1 /(abs(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Hdcr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* abs(Gv1r));</a:t>
            </a:r>
          </a:p>
          <a:p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K3 = K3r/p</a:t>
            </a:r>
          </a:p>
          <a:p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numGv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K3r * numGv1;</a:t>
            </a:r>
          </a:p>
          <a:p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tf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numGv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denGv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GvHdc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series(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Hdc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bode(</a:t>
            </a:r>
            <a:r>
              <a:rPr lang="en-US" altLang="zh-TW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Hdc,Gv,GvHdc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grid;</a:t>
            </a:r>
          </a:p>
        </p:txBody>
      </p:sp>
      <p:sp>
        <p:nvSpPr>
          <p:cNvPr id="5" name="矩形 4"/>
          <p:cNvSpPr/>
          <p:nvPr/>
        </p:nvSpPr>
        <p:spPr>
          <a:xfrm>
            <a:off x="6241474" y="3162680"/>
            <a:ext cx="169718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ks</a:t>
            </a:r>
            <a:r>
              <a:rPr lang="en-US" altLang="zh-TW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en-US" altLang="zh-TW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0.2963</a:t>
            </a:r>
          </a:p>
          <a:p>
            <a:r>
              <a:rPr lang="en-US" altLang="zh-TW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kv</a:t>
            </a:r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 </a:t>
            </a:r>
            <a:r>
              <a:rPr lang="en-US" altLang="zh-TW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0.0100</a:t>
            </a:r>
          </a:p>
          <a:p>
            <a:r>
              <a:rPr lang="en-US" altLang="zh-TW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uv</a:t>
            </a:r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 </a:t>
            </a:r>
            <a:r>
              <a:rPr lang="en-US" altLang="zh-TW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125.6640</a:t>
            </a:r>
          </a:p>
          <a:p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 =   </a:t>
            </a:r>
            <a:r>
              <a:rPr lang="en-US" altLang="zh-TW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  <a:p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 = </a:t>
            </a:r>
            <a:r>
              <a:rPr lang="en-US" altLang="zh-TW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4.5428e+004</a:t>
            </a:r>
          </a:p>
          <a:p>
            <a:r>
              <a:rPr lang="en-US" altLang="zh-TW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tuv</a:t>
            </a:r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 </a:t>
            </a:r>
            <a:r>
              <a:rPr lang="en-US" altLang="zh-TW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0.0333</a:t>
            </a:r>
          </a:p>
          <a:p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K3 =  </a:t>
            </a:r>
            <a:r>
              <a:rPr lang="en-US" altLang="zh-TW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3.9038</a:t>
            </a:r>
            <a:endParaRPr lang="zh-TW" alt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向右箭號 5"/>
          <p:cNvSpPr/>
          <p:nvPr/>
        </p:nvSpPr>
        <p:spPr>
          <a:xfrm>
            <a:off x="5008418" y="3775364"/>
            <a:ext cx="339436" cy="5541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616528" y="159327"/>
            <a:ext cx="37048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Matlab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Parameters Design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67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83</a:t>
            </a:fld>
            <a:endParaRPr lang="zh-TW" altLang="en-US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45" y="1067857"/>
            <a:ext cx="8229600" cy="4833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542925" y="323850"/>
            <a:ext cx="36036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Bode Plot of Voltage Loop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90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84</a:t>
            </a:fld>
            <a:endParaRPr lang="zh-TW" altLang="en-US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92" y="339437"/>
            <a:ext cx="78994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484909" y="69272"/>
            <a:ext cx="52517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of Grid-connected Inverter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2697" y="5592679"/>
            <a:ext cx="2230098" cy="30777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altLang="zh-TW" sz="1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Grid_Connected_LL_PLL</a:t>
            </a:r>
            <a:endParaRPr lang="zh-TW" alt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53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85</a:t>
            </a:fld>
            <a:endParaRPr lang="zh-TW" altLang="en-US"/>
          </a:p>
        </p:txBody>
      </p:sp>
      <p:grpSp>
        <p:nvGrpSpPr>
          <p:cNvPr id="3" name="群組 2"/>
          <p:cNvGrpSpPr/>
          <p:nvPr/>
        </p:nvGrpSpPr>
        <p:grpSpPr>
          <a:xfrm>
            <a:off x="542925" y="1432349"/>
            <a:ext cx="7701698" cy="4477187"/>
            <a:chOff x="638175" y="1278890"/>
            <a:chExt cx="7701698" cy="4477187"/>
          </a:xfrm>
        </p:grpSpPr>
        <p:grpSp>
          <p:nvGrpSpPr>
            <p:cNvPr id="4" name="群組 110"/>
            <p:cNvGrpSpPr/>
            <p:nvPr/>
          </p:nvGrpSpPr>
          <p:grpSpPr>
            <a:xfrm>
              <a:off x="638175" y="1278890"/>
              <a:ext cx="7701698" cy="3849370"/>
              <a:chOff x="798195" y="867410"/>
              <a:chExt cx="7701698" cy="3849370"/>
            </a:xfrm>
          </p:grpSpPr>
          <p:cxnSp>
            <p:nvCxnSpPr>
              <p:cNvPr id="7" name="直線單箭頭接點 6"/>
              <p:cNvCxnSpPr/>
              <p:nvPr/>
            </p:nvCxnSpPr>
            <p:spPr>
              <a:xfrm>
                <a:off x="2303780" y="3591560"/>
                <a:ext cx="661670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8" name="群組 18"/>
              <p:cNvGrpSpPr/>
              <p:nvPr/>
            </p:nvGrpSpPr>
            <p:grpSpPr>
              <a:xfrm>
                <a:off x="2950210" y="3443245"/>
                <a:ext cx="304800" cy="307777"/>
                <a:chOff x="5326380" y="3509285"/>
                <a:chExt cx="304800" cy="307777"/>
              </a:xfrm>
            </p:grpSpPr>
            <p:sp>
              <p:nvSpPr>
                <p:cNvPr id="101" name="橢圓 16"/>
                <p:cNvSpPr/>
                <p:nvPr/>
              </p:nvSpPr>
              <p:spPr>
                <a:xfrm>
                  <a:off x="5326380" y="3516905"/>
                  <a:ext cx="304800" cy="29718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2" name="文字方塊 17"/>
                <p:cNvSpPr txBox="1"/>
                <p:nvPr/>
              </p:nvSpPr>
              <p:spPr>
                <a:xfrm>
                  <a:off x="5341620" y="3509285"/>
                  <a:ext cx="27443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400" dirty="0" smtClean="0">
                      <a:latin typeface="Times New Roman" pitchFamily="18" charset="0"/>
                      <a:cs typeface="Times New Roman" pitchFamily="18" charset="0"/>
                    </a:rPr>
                    <a:t>x</a:t>
                  </a:r>
                  <a:endParaRPr lang="zh-TW" altLang="en-US" sz="14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cxnSp>
            <p:nvCxnSpPr>
              <p:cNvPr id="9" name="直線單箭頭接點 8"/>
              <p:cNvCxnSpPr/>
              <p:nvPr/>
            </p:nvCxnSpPr>
            <p:spPr>
              <a:xfrm flipV="1">
                <a:off x="3260694" y="3606493"/>
                <a:ext cx="357536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10" name="群組 23"/>
              <p:cNvGrpSpPr/>
              <p:nvPr/>
            </p:nvGrpSpPr>
            <p:grpSpPr>
              <a:xfrm>
                <a:off x="3606800" y="3424195"/>
                <a:ext cx="312906" cy="323850"/>
                <a:chOff x="4389120" y="2061485"/>
                <a:chExt cx="312906" cy="323850"/>
              </a:xfrm>
            </p:grpSpPr>
            <p:sp>
              <p:nvSpPr>
                <p:cNvPr id="99" name="橢圓 61"/>
                <p:cNvSpPr/>
                <p:nvPr/>
              </p:nvSpPr>
              <p:spPr>
                <a:xfrm>
                  <a:off x="4392930" y="2088155"/>
                  <a:ext cx="304800" cy="29718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0" name="文字方塊 62"/>
                <p:cNvSpPr txBox="1"/>
                <p:nvPr/>
              </p:nvSpPr>
              <p:spPr>
                <a:xfrm>
                  <a:off x="4389120" y="2061485"/>
                  <a:ext cx="312906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400" dirty="0" smtClean="0">
                      <a:latin typeface="Times New Roman" pitchFamily="18" charset="0"/>
                      <a:cs typeface="Times New Roman" pitchFamily="18" charset="0"/>
                      <a:sym typeface="Symbol"/>
                    </a:rPr>
                    <a:t></a:t>
                  </a:r>
                  <a:endParaRPr lang="zh-TW" altLang="en-US" sz="14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11" name="群組 24"/>
              <p:cNvGrpSpPr/>
              <p:nvPr/>
            </p:nvGrpSpPr>
            <p:grpSpPr>
              <a:xfrm>
                <a:off x="3604260" y="4351295"/>
                <a:ext cx="304800" cy="307777"/>
                <a:chOff x="5326380" y="3509285"/>
                <a:chExt cx="304800" cy="307777"/>
              </a:xfrm>
            </p:grpSpPr>
            <p:sp>
              <p:nvSpPr>
                <p:cNvPr id="97" name="橢圓 59"/>
                <p:cNvSpPr/>
                <p:nvPr/>
              </p:nvSpPr>
              <p:spPr>
                <a:xfrm>
                  <a:off x="5326380" y="3516905"/>
                  <a:ext cx="304800" cy="29718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8" name="文字方塊 60"/>
                <p:cNvSpPr txBox="1"/>
                <p:nvPr/>
              </p:nvSpPr>
              <p:spPr>
                <a:xfrm>
                  <a:off x="5341620" y="3509285"/>
                  <a:ext cx="27443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400" dirty="0" smtClean="0">
                      <a:latin typeface="Times New Roman" pitchFamily="18" charset="0"/>
                      <a:cs typeface="Times New Roman" pitchFamily="18" charset="0"/>
                    </a:rPr>
                    <a:t>x</a:t>
                  </a:r>
                  <a:endParaRPr lang="zh-TW" altLang="en-US" sz="14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12" name="矩形 11"/>
              <p:cNvSpPr/>
              <p:nvPr/>
            </p:nvSpPr>
            <p:spPr>
              <a:xfrm>
                <a:off x="4278630" y="3458210"/>
                <a:ext cx="311150" cy="29845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文字方塊 12"/>
              <p:cNvSpPr txBox="1"/>
              <p:nvPr/>
            </p:nvSpPr>
            <p:spPr>
              <a:xfrm>
                <a:off x="4272280" y="3464560"/>
                <a:ext cx="32092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PI</a:t>
                </a:r>
                <a:endParaRPr lang="zh-TW" altLang="en-US" sz="1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14" name="群組 31"/>
              <p:cNvGrpSpPr/>
              <p:nvPr/>
            </p:nvGrpSpPr>
            <p:grpSpPr>
              <a:xfrm>
                <a:off x="4946650" y="3417845"/>
                <a:ext cx="312906" cy="323850"/>
                <a:chOff x="4389120" y="2061485"/>
                <a:chExt cx="312906" cy="323850"/>
              </a:xfrm>
            </p:grpSpPr>
            <p:sp>
              <p:nvSpPr>
                <p:cNvPr id="95" name="橢圓 57"/>
                <p:cNvSpPr/>
                <p:nvPr/>
              </p:nvSpPr>
              <p:spPr>
                <a:xfrm>
                  <a:off x="4392930" y="2088155"/>
                  <a:ext cx="304800" cy="29718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6" name="文字方塊 58"/>
                <p:cNvSpPr txBox="1"/>
                <p:nvPr/>
              </p:nvSpPr>
              <p:spPr>
                <a:xfrm>
                  <a:off x="4389120" y="2061485"/>
                  <a:ext cx="312906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400" dirty="0" smtClean="0">
                      <a:latin typeface="Times New Roman" pitchFamily="18" charset="0"/>
                      <a:cs typeface="Times New Roman" pitchFamily="18" charset="0"/>
                      <a:sym typeface="Symbol"/>
                    </a:rPr>
                    <a:t></a:t>
                  </a:r>
                  <a:endParaRPr lang="zh-TW" altLang="en-US" sz="14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15" name="矩形 14"/>
              <p:cNvSpPr/>
              <p:nvPr/>
            </p:nvSpPr>
            <p:spPr>
              <a:xfrm>
                <a:off x="5783580" y="3451860"/>
                <a:ext cx="222250" cy="29845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aphicFrame>
            <p:nvGraphicFramePr>
              <p:cNvPr id="16" name="物件 15"/>
              <p:cNvGraphicFramePr>
                <a:graphicFrameLocks noChangeAspect="1"/>
              </p:cNvGraphicFramePr>
              <p:nvPr/>
            </p:nvGraphicFramePr>
            <p:xfrm>
              <a:off x="5821680" y="3477260"/>
              <a:ext cx="101600" cy="2413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760" name="Equation" r:id="rId3" imgW="101520" imgH="241200" progId="Equation.3">
                      <p:embed/>
                    </p:oleObj>
                  </mc:Choice>
                  <mc:Fallback>
                    <p:oleObj name="Equation" r:id="rId3" imgW="101520" imgH="241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821680" y="3477260"/>
                            <a:ext cx="101600" cy="2413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17" name="群組 55"/>
              <p:cNvGrpSpPr/>
              <p:nvPr/>
            </p:nvGrpSpPr>
            <p:grpSpPr>
              <a:xfrm>
                <a:off x="6334121" y="3261360"/>
                <a:ext cx="649537" cy="666750"/>
                <a:chOff x="5808341" y="2387600"/>
                <a:chExt cx="649537" cy="666750"/>
              </a:xfrm>
            </p:grpSpPr>
            <p:sp>
              <p:nvSpPr>
                <p:cNvPr id="93" name="矩形 55"/>
                <p:cNvSpPr/>
                <p:nvPr/>
              </p:nvSpPr>
              <p:spPr>
                <a:xfrm>
                  <a:off x="5848350" y="2400300"/>
                  <a:ext cx="571500" cy="65405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sz="12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4" name="文字方塊 56"/>
                <p:cNvSpPr txBox="1"/>
                <p:nvPr/>
              </p:nvSpPr>
              <p:spPr>
                <a:xfrm>
                  <a:off x="5808341" y="2387600"/>
                  <a:ext cx="649537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TW" sz="1200" dirty="0" smtClean="0">
                      <a:latin typeface="Times New Roman" pitchFamily="18" charset="0"/>
                      <a:cs typeface="Times New Roman" pitchFamily="18" charset="0"/>
                    </a:rPr>
                    <a:t>0~2</a:t>
                  </a:r>
                  <a:r>
                    <a:rPr lang="en-US" altLang="zh-TW" sz="1200" dirty="0" smtClean="0">
                      <a:latin typeface="Symbol" pitchFamily="18" charset="2"/>
                      <a:cs typeface="Times New Roman" pitchFamily="18" charset="0"/>
                    </a:rPr>
                    <a:t>p</a:t>
                  </a:r>
                </a:p>
                <a:p>
                  <a:pPr algn="ctr"/>
                  <a:r>
                    <a:rPr lang="en-US" altLang="zh-TW" sz="1200" dirty="0" smtClean="0">
                      <a:latin typeface="Times New Roman" pitchFamily="18" charset="0"/>
                      <a:cs typeface="Times New Roman" pitchFamily="18" charset="0"/>
                    </a:rPr>
                    <a:t>Range</a:t>
                  </a:r>
                </a:p>
                <a:p>
                  <a:pPr algn="ctr"/>
                  <a:r>
                    <a:rPr lang="en-US" altLang="zh-TW" sz="1200" dirty="0" smtClean="0">
                      <a:latin typeface="Times New Roman" pitchFamily="18" charset="0"/>
                      <a:cs typeface="Times New Roman" pitchFamily="18" charset="0"/>
                    </a:rPr>
                    <a:t>Limiter</a:t>
                  </a:r>
                  <a:endParaRPr lang="zh-TW" altLang="en-US" sz="12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18" name="群組 46"/>
              <p:cNvGrpSpPr/>
              <p:nvPr/>
            </p:nvGrpSpPr>
            <p:grpSpPr>
              <a:xfrm>
                <a:off x="7275830" y="3229610"/>
                <a:ext cx="492443" cy="298450"/>
                <a:chOff x="3924300" y="3206750"/>
                <a:chExt cx="492443" cy="298450"/>
              </a:xfrm>
            </p:grpSpPr>
            <p:sp>
              <p:nvSpPr>
                <p:cNvPr id="91" name="矩形 90"/>
                <p:cNvSpPr/>
                <p:nvPr/>
              </p:nvSpPr>
              <p:spPr>
                <a:xfrm>
                  <a:off x="3956050" y="3206750"/>
                  <a:ext cx="393700" cy="29845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sz="12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2" name="文字方塊 54"/>
                <p:cNvSpPr txBox="1"/>
                <p:nvPr/>
              </p:nvSpPr>
              <p:spPr>
                <a:xfrm>
                  <a:off x="3924300" y="321945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dirty="0" smtClean="0">
                      <a:latin typeface="Times New Roman" pitchFamily="18" charset="0"/>
                      <a:cs typeface="Times New Roman" pitchFamily="18" charset="0"/>
                    </a:rPr>
                    <a:t>Sin()</a:t>
                  </a:r>
                  <a:endParaRPr lang="zh-TW" altLang="en-US" sz="12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19" name="群組 49"/>
              <p:cNvGrpSpPr/>
              <p:nvPr/>
            </p:nvGrpSpPr>
            <p:grpSpPr>
              <a:xfrm>
                <a:off x="7237730" y="3705860"/>
                <a:ext cx="526106" cy="298450"/>
                <a:chOff x="2921000" y="4133850"/>
                <a:chExt cx="526106" cy="298450"/>
              </a:xfrm>
            </p:grpSpPr>
            <p:sp>
              <p:nvSpPr>
                <p:cNvPr id="89" name="矩形 51"/>
                <p:cNvSpPr/>
                <p:nvPr/>
              </p:nvSpPr>
              <p:spPr>
                <a:xfrm>
                  <a:off x="2978150" y="4133850"/>
                  <a:ext cx="393700" cy="29845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sz="12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0" name="文字方塊 89"/>
                <p:cNvSpPr txBox="1"/>
                <p:nvPr/>
              </p:nvSpPr>
              <p:spPr>
                <a:xfrm>
                  <a:off x="2921000" y="4140200"/>
                  <a:ext cx="526106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dirty="0" smtClean="0">
                      <a:latin typeface="Times New Roman" pitchFamily="18" charset="0"/>
                      <a:cs typeface="Times New Roman" pitchFamily="18" charset="0"/>
                    </a:rPr>
                    <a:t>Cos()</a:t>
                  </a:r>
                  <a:endParaRPr lang="zh-TW" altLang="en-US" sz="12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cxnSp>
            <p:nvCxnSpPr>
              <p:cNvPr id="20" name="直線單箭頭接點 19"/>
              <p:cNvCxnSpPr/>
              <p:nvPr/>
            </p:nvCxnSpPr>
            <p:spPr>
              <a:xfrm flipV="1">
                <a:off x="3921094" y="3606493"/>
                <a:ext cx="357536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直線單箭頭接點 20"/>
              <p:cNvCxnSpPr/>
              <p:nvPr/>
            </p:nvCxnSpPr>
            <p:spPr>
              <a:xfrm flipV="1">
                <a:off x="4594194" y="3612843"/>
                <a:ext cx="357536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直線單箭頭接點 21"/>
              <p:cNvCxnSpPr>
                <a:stCxn id="93" idx="6"/>
              </p:cNvCxnSpPr>
              <p:nvPr/>
            </p:nvCxnSpPr>
            <p:spPr>
              <a:xfrm>
                <a:off x="5255260" y="3593105"/>
                <a:ext cx="528320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直線單箭頭接點 22"/>
              <p:cNvCxnSpPr/>
              <p:nvPr/>
            </p:nvCxnSpPr>
            <p:spPr>
              <a:xfrm flipV="1">
                <a:off x="6010244" y="3600143"/>
                <a:ext cx="357536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直線單箭頭接點 23"/>
              <p:cNvCxnSpPr/>
              <p:nvPr/>
            </p:nvCxnSpPr>
            <p:spPr>
              <a:xfrm flipV="1">
                <a:off x="6943694" y="3377893"/>
                <a:ext cx="357536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直線單箭頭接點 24"/>
              <p:cNvCxnSpPr/>
              <p:nvPr/>
            </p:nvCxnSpPr>
            <p:spPr>
              <a:xfrm flipV="1">
                <a:off x="6937344" y="3841443"/>
                <a:ext cx="357536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直線單箭頭接點 25"/>
              <p:cNvCxnSpPr/>
              <p:nvPr/>
            </p:nvCxnSpPr>
            <p:spPr>
              <a:xfrm flipH="1">
                <a:off x="3102912" y="3045460"/>
                <a:ext cx="968" cy="403251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直線單箭頭接點 26"/>
              <p:cNvCxnSpPr/>
              <p:nvPr/>
            </p:nvCxnSpPr>
            <p:spPr>
              <a:xfrm rot="16200000">
                <a:off x="4937094" y="3943043"/>
                <a:ext cx="357536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直線單箭頭接點 27"/>
              <p:cNvCxnSpPr>
                <a:stCxn id="96" idx="0"/>
                <a:endCxn id="97" idx="4"/>
              </p:cNvCxnSpPr>
              <p:nvPr/>
            </p:nvCxnSpPr>
            <p:spPr>
              <a:xfrm flipV="1">
                <a:off x="3756717" y="3748045"/>
                <a:ext cx="0" cy="60325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直線單箭頭接點 28"/>
              <p:cNvCxnSpPr/>
              <p:nvPr/>
            </p:nvCxnSpPr>
            <p:spPr>
              <a:xfrm>
                <a:off x="7699344" y="3384243"/>
                <a:ext cx="357536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直線單箭頭接點 29"/>
              <p:cNvCxnSpPr/>
              <p:nvPr/>
            </p:nvCxnSpPr>
            <p:spPr>
              <a:xfrm>
                <a:off x="7680294" y="3854143"/>
                <a:ext cx="357536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線接點 30"/>
              <p:cNvCxnSpPr/>
              <p:nvPr/>
            </p:nvCxnSpPr>
            <p:spPr>
              <a:xfrm>
                <a:off x="3103880" y="3039110"/>
                <a:ext cx="494030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直線單箭頭接點 31"/>
              <p:cNvCxnSpPr/>
              <p:nvPr/>
            </p:nvCxnSpPr>
            <p:spPr>
              <a:xfrm flipV="1">
                <a:off x="8043212" y="3039110"/>
                <a:ext cx="0" cy="327051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直線接點 32"/>
              <p:cNvCxnSpPr/>
              <p:nvPr/>
            </p:nvCxnSpPr>
            <p:spPr>
              <a:xfrm>
                <a:off x="3916680" y="4518660"/>
                <a:ext cx="4108450" cy="6350"/>
              </a:xfrm>
              <a:prstGeom prst="line">
                <a:avLst/>
              </a:prstGeom>
              <a:ln>
                <a:headEnd type="triangl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直線單箭頭接點 33"/>
              <p:cNvCxnSpPr/>
              <p:nvPr/>
            </p:nvCxnSpPr>
            <p:spPr>
              <a:xfrm>
                <a:off x="8025130" y="3870960"/>
                <a:ext cx="0" cy="65405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5" name="文字方塊 34"/>
              <p:cNvSpPr txBox="1"/>
              <p:nvPr/>
            </p:nvSpPr>
            <p:spPr>
              <a:xfrm>
                <a:off x="5466080" y="3299460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Symbol" pitchFamily="18" charset="2"/>
                    <a:cs typeface="Times New Roman" pitchFamily="18" charset="0"/>
                  </a:rPr>
                  <a:t>w</a:t>
                </a:r>
                <a:r>
                  <a:rPr lang="en-US" altLang="zh-TW" sz="1200" baseline="-25000" dirty="0" smtClean="0">
                    <a:latin typeface="Symbol" pitchFamily="18" charset="2"/>
                    <a:cs typeface="Times New Roman" pitchFamily="18" charset="0"/>
                  </a:rPr>
                  <a:t>1</a:t>
                </a:r>
                <a:endParaRPr lang="zh-TW" altLang="en-US" sz="1200" baseline="-25000" dirty="0">
                  <a:latin typeface="Symbol" pitchFamily="18" charset="2"/>
                  <a:cs typeface="Times New Roman" pitchFamily="18" charset="0"/>
                </a:endParaRPr>
              </a:p>
            </p:txBody>
          </p:sp>
          <p:sp>
            <p:nvSpPr>
              <p:cNvPr id="36" name="文字方塊 35"/>
              <p:cNvSpPr txBox="1"/>
              <p:nvPr/>
            </p:nvSpPr>
            <p:spPr>
              <a:xfrm>
                <a:off x="6031230" y="3312160"/>
                <a:ext cx="26481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i="1" dirty="0" smtClean="0">
                    <a:latin typeface="Symbol" pitchFamily="18" charset="2"/>
                    <a:cs typeface="Times New Roman" pitchFamily="18" charset="0"/>
                  </a:rPr>
                  <a:t>q</a:t>
                </a:r>
                <a:endParaRPr lang="zh-TW" altLang="en-US" sz="1200" i="1" dirty="0">
                  <a:latin typeface="Symbol" pitchFamily="18" charset="2"/>
                  <a:cs typeface="Times New Roman" pitchFamily="18" charset="0"/>
                </a:endParaRPr>
              </a:p>
            </p:txBody>
          </p:sp>
          <p:sp>
            <p:nvSpPr>
              <p:cNvPr id="37" name="文字方塊 36"/>
              <p:cNvSpPr txBox="1"/>
              <p:nvPr/>
            </p:nvSpPr>
            <p:spPr>
              <a:xfrm>
                <a:off x="4977130" y="4112260"/>
                <a:ext cx="34657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err="1" smtClean="0">
                    <a:latin typeface="Symbol" pitchFamily="18" charset="2"/>
                    <a:cs typeface="Times New Roman" pitchFamily="18" charset="0"/>
                  </a:rPr>
                  <a:t>w</a:t>
                </a:r>
                <a:r>
                  <a:rPr lang="en-US" altLang="zh-TW" sz="1200" baseline="-25000" dirty="0" err="1" smtClean="0">
                    <a:latin typeface="Symbol" pitchFamily="18" charset="2"/>
                    <a:cs typeface="Times New Roman" pitchFamily="18" charset="0"/>
                  </a:rPr>
                  <a:t>o</a:t>
                </a:r>
                <a:endParaRPr lang="zh-TW" altLang="en-US" sz="1200" baseline="-25000" dirty="0">
                  <a:latin typeface="Symbol" pitchFamily="18" charset="2"/>
                  <a:cs typeface="Times New Roman" pitchFamily="18" charset="0"/>
                </a:endParaRPr>
              </a:p>
            </p:txBody>
          </p:sp>
          <p:sp>
            <p:nvSpPr>
              <p:cNvPr id="38" name="文字方塊 37"/>
              <p:cNvSpPr txBox="1"/>
              <p:nvPr/>
            </p:nvSpPr>
            <p:spPr>
              <a:xfrm>
                <a:off x="3497580" y="3763010"/>
                <a:ext cx="27122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+</a:t>
                </a:r>
                <a:endParaRPr lang="zh-TW" altLang="en-US" sz="1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" name="文字方塊 38"/>
              <p:cNvSpPr txBox="1"/>
              <p:nvPr/>
            </p:nvSpPr>
            <p:spPr>
              <a:xfrm>
                <a:off x="3364230" y="3318510"/>
                <a:ext cx="27122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+</a:t>
                </a:r>
                <a:endParaRPr lang="zh-TW" altLang="en-US" sz="1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241513" y="3254494"/>
                <a:ext cx="861133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TW" sz="1200" i="1" dirty="0" smtClean="0">
                    <a:latin typeface="Times New Roman" pitchFamily="18" charset="0"/>
                    <a:cs typeface="Times New Roman" pitchFamily="18" charset="0"/>
                  </a:rPr>
                  <a:t>-</a:t>
                </a:r>
                <a:r>
                  <a:rPr lang="en-US" altLang="zh-TW" sz="1200" i="1" dirty="0" err="1" smtClean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en-US" altLang="zh-TW" sz="1200" i="1" baseline="-25000" dirty="0" err="1" smtClean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altLang="zh-TW" sz="1200" i="1" dirty="0" err="1" smtClean="0">
                    <a:latin typeface="Times New Roman" pitchFamily="18" charset="0"/>
                    <a:cs typeface="Times New Roman" pitchFamily="18" charset="0"/>
                  </a:rPr>
                  <a:t>cos</a:t>
                </a:r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TW" sz="1200" i="1" dirty="0" smtClean="0">
                    <a:latin typeface="Symbol" pitchFamily="18" charset="2"/>
                    <a:cs typeface="Times New Roman" pitchFamily="18" charset="0"/>
                  </a:rPr>
                  <a:t>w</a:t>
                </a:r>
                <a:r>
                  <a:rPr lang="en-US" altLang="zh-TW" sz="1200" i="1" dirty="0" smtClean="0">
                    <a:latin typeface="Times New Roman" pitchFamily="18" charset="0"/>
                    <a:cs typeface="Times New Roman" pitchFamily="18" charset="0"/>
                  </a:rPr>
                  <a:t>t</a:t>
                </a:r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zh-TW" altLang="en-US" sz="1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3036870" y="2746494"/>
                <a:ext cx="692818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TW" sz="1200" i="1" dirty="0" smtClean="0">
                    <a:latin typeface="Times New Roman" pitchFamily="18" charset="0"/>
                    <a:cs typeface="Times New Roman" pitchFamily="18" charset="0"/>
                  </a:rPr>
                  <a:t>sin</a:t>
                </a:r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TW" sz="1200" i="1" dirty="0" smtClean="0">
                    <a:latin typeface="Symbol" pitchFamily="18" charset="2"/>
                    <a:cs typeface="Times New Roman" pitchFamily="18" charset="0"/>
                  </a:rPr>
                  <a:t>w</a:t>
                </a:r>
                <a:r>
                  <a:rPr lang="en-US" altLang="zh-TW" sz="1200" i="1" baseline="-25000" dirty="0" smtClean="0">
                    <a:latin typeface="Symbol" pitchFamily="18" charset="2"/>
                    <a:cs typeface="Times New Roman" pitchFamily="18" charset="0"/>
                  </a:rPr>
                  <a:t>1</a:t>
                </a:r>
                <a:r>
                  <a:rPr lang="en-US" altLang="zh-TW" sz="1200" i="1" dirty="0" smtClean="0">
                    <a:latin typeface="Times New Roman" pitchFamily="18" charset="0"/>
                    <a:cs typeface="Times New Roman" pitchFamily="18" charset="0"/>
                  </a:rPr>
                  <a:t>t</a:t>
                </a:r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zh-TW" altLang="en-US" sz="1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4118270" y="4226044"/>
                <a:ext cx="718466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TW" sz="1200" i="1" dirty="0" err="1" smtClean="0">
                    <a:latin typeface="Times New Roman" pitchFamily="18" charset="0"/>
                    <a:cs typeface="Times New Roman" pitchFamily="18" charset="0"/>
                  </a:rPr>
                  <a:t>cos</a:t>
                </a:r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TW" sz="1200" i="1" dirty="0" smtClean="0">
                    <a:latin typeface="Symbol" pitchFamily="18" charset="2"/>
                    <a:cs typeface="Times New Roman" pitchFamily="18" charset="0"/>
                  </a:rPr>
                  <a:t>w</a:t>
                </a:r>
                <a:r>
                  <a:rPr lang="en-US" altLang="zh-TW" sz="1200" i="1" baseline="-25000" dirty="0" smtClean="0">
                    <a:latin typeface="Symbol" pitchFamily="18" charset="2"/>
                    <a:cs typeface="Times New Roman" pitchFamily="18" charset="0"/>
                  </a:rPr>
                  <a:t>1</a:t>
                </a:r>
                <a:r>
                  <a:rPr lang="en-US" altLang="zh-TW" sz="1200" i="1" dirty="0" smtClean="0">
                    <a:latin typeface="Times New Roman" pitchFamily="18" charset="0"/>
                    <a:cs typeface="Times New Roman" pitchFamily="18" charset="0"/>
                  </a:rPr>
                  <a:t>t</a:t>
                </a:r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zh-TW" altLang="en-US" sz="1200" dirty="0"/>
              </a:p>
            </p:txBody>
          </p:sp>
          <p:cxnSp>
            <p:nvCxnSpPr>
              <p:cNvPr id="43" name="直線單箭頭接點 42"/>
              <p:cNvCxnSpPr/>
              <p:nvPr/>
            </p:nvCxnSpPr>
            <p:spPr>
              <a:xfrm>
                <a:off x="2324100" y="4503420"/>
                <a:ext cx="1282700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4" name="文字方塊 43"/>
              <p:cNvSpPr txBox="1"/>
              <p:nvPr/>
            </p:nvSpPr>
            <p:spPr>
              <a:xfrm>
                <a:off x="3935730" y="3293110"/>
                <a:ext cx="2535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i="1" dirty="0" smtClean="0">
                    <a:latin typeface="Times New Roman" pitchFamily="18" charset="0"/>
                    <a:cs typeface="Times New Roman" pitchFamily="18" charset="0"/>
                  </a:rPr>
                  <a:t>e</a:t>
                </a:r>
                <a:endParaRPr lang="zh-TW" altLang="en-US" sz="1200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5" name="文字方塊 44"/>
              <p:cNvSpPr txBox="1"/>
              <p:nvPr/>
            </p:nvSpPr>
            <p:spPr>
              <a:xfrm>
                <a:off x="4583430" y="3312160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err="1" smtClean="0">
                    <a:latin typeface="Symbol" pitchFamily="18" charset="2"/>
                    <a:cs typeface="Times New Roman" pitchFamily="18" charset="0"/>
                  </a:rPr>
                  <a:t>Dw</a:t>
                </a:r>
                <a:endParaRPr lang="zh-TW" altLang="en-US" sz="1200" baseline="-25000" dirty="0">
                  <a:latin typeface="Symbol" pitchFamily="18" charset="2"/>
                  <a:cs typeface="Times New Roman" pitchFamily="18" charset="0"/>
                </a:endParaRPr>
              </a:p>
            </p:txBody>
          </p:sp>
          <p:sp>
            <p:nvSpPr>
              <p:cNvPr id="46" name="文字方塊 45"/>
              <p:cNvSpPr txBox="1"/>
              <p:nvPr/>
            </p:nvSpPr>
            <p:spPr>
              <a:xfrm>
                <a:off x="4691380" y="3578860"/>
                <a:ext cx="27122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+</a:t>
                </a:r>
                <a:endParaRPr lang="zh-TW" altLang="en-US" sz="1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7" name="文字方塊 46"/>
              <p:cNvSpPr txBox="1"/>
              <p:nvPr/>
            </p:nvSpPr>
            <p:spPr>
              <a:xfrm>
                <a:off x="4843780" y="3775710"/>
                <a:ext cx="27122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+</a:t>
                </a:r>
                <a:endParaRPr lang="zh-TW" altLang="en-US" sz="1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48" name="群組 31"/>
              <p:cNvGrpSpPr/>
              <p:nvPr/>
            </p:nvGrpSpPr>
            <p:grpSpPr>
              <a:xfrm>
                <a:off x="5213350" y="2128795"/>
                <a:ext cx="312906" cy="323850"/>
                <a:chOff x="4389120" y="2061485"/>
                <a:chExt cx="312906" cy="323850"/>
              </a:xfrm>
            </p:grpSpPr>
            <p:sp>
              <p:nvSpPr>
                <p:cNvPr id="87" name="橢圓 86"/>
                <p:cNvSpPr/>
                <p:nvPr/>
              </p:nvSpPr>
              <p:spPr>
                <a:xfrm>
                  <a:off x="4392930" y="2088155"/>
                  <a:ext cx="304800" cy="29718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8" name="文字方塊 87"/>
                <p:cNvSpPr txBox="1"/>
                <p:nvPr/>
              </p:nvSpPr>
              <p:spPr>
                <a:xfrm>
                  <a:off x="4389120" y="2061485"/>
                  <a:ext cx="312906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400" dirty="0" smtClean="0">
                      <a:latin typeface="Times New Roman" pitchFamily="18" charset="0"/>
                      <a:cs typeface="Times New Roman" pitchFamily="18" charset="0"/>
                      <a:sym typeface="Symbol"/>
                    </a:rPr>
                    <a:t></a:t>
                  </a:r>
                  <a:endParaRPr lang="zh-TW" altLang="en-US" sz="14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49" name="矩形 48"/>
              <p:cNvSpPr/>
              <p:nvPr/>
            </p:nvSpPr>
            <p:spPr>
              <a:xfrm>
                <a:off x="5904230" y="2143760"/>
                <a:ext cx="222250" cy="29845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2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aphicFrame>
            <p:nvGraphicFramePr>
              <p:cNvPr id="50" name="物件 49"/>
              <p:cNvGraphicFramePr>
                <a:graphicFrameLocks noChangeAspect="1"/>
              </p:cNvGraphicFramePr>
              <p:nvPr/>
            </p:nvGraphicFramePr>
            <p:xfrm>
              <a:off x="5942330" y="2169160"/>
              <a:ext cx="101600" cy="2413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761" name="Equation" r:id="rId5" imgW="101520" imgH="241200" progId="Equation.3">
                      <p:embed/>
                    </p:oleObj>
                  </mc:Choice>
                  <mc:Fallback>
                    <p:oleObj name="Equation" r:id="rId5" imgW="101520" imgH="241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942330" y="2169160"/>
                            <a:ext cx="101600" cy="2413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51" name="群組 55"/>
              <p:cNvGrpSpPr/>
              <p:nvPr/>
            </p:nvGrpSpPr>
            <p:grpSpPr>
              <a:xfrm>
                <a:off x="6454771" y="1953260"/>
                <a:ext cx="649537" cy="666750"/>
                <a:chOff x="5808341" y="2387600"/>
                <a:chExt cx="649537" cy="666750"/>
              </a:xfrm>
            </p:grpSpPr>
            <p:sp>
              <p:nvSpPr>
                <p:cNvPr id="85" name="矩形 84"/>
                <p:cNvSpPr/>
                <p:nvPr/>
              </p:nvSpPr>
              <p:spPr>
                <a:xfrm>
                  <a:off x="5848350" y="2400300"/>
                  <a:ext cx="571500" cy="65405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sz="12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6" name="文字方塊 85"/>
                <p:cNvSpPr txBox="1"/>
                <p:nvPr/>
              </p:nvSpPr>
              <p:spPr>
                <a:xfrm>
                  <a:off x="5808341" y="2387600"/>
                  <a:ext cx="649537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TW" sz="1200" dirty="0" smtClean="0">
                      <a:latin typeface="Times New Roman" pitchFamily="18" charset="0"/>
                      <a:cs typeface="Times New Roman" pitchFamily="18" charset="0"/>
                    </a:rPr>
                    <a:t>0~2</a:t>
                  </a:r>
                  <a:r>
                    <a:rPr lang="en-US" altLang="zh-TW" sz="1200" dirty="0" smtClean="0">
                      <a:latin typeface="Symbol" pitchFamily="18" charset="2"/>
                      <a:cs typeface="Times New Roman" pitchFamily="18" charset="0"/>
                    </a:rPr>
                    <a:t>p</a:t>
                  </a:r>
                </a:p>
                <a:p>
                  <a:pPr algn="ctr"/>
                  <a:r>
                    <a:rPr lang="en-US" altLang="zh-TW" sz="1200" dirty="0" smtClean="0">
                      <a:latin typeface="Times New Roman" pitchFamily="18" charset="0"/>
                      <a:cs typeface="Times New Roman" pitchFamily="18" charset="0"/>
                    </a:rPr>
                    <a:t>Range</a:t>
                  </a:r>
                </a:p>
                <a:p>
                  <a:pPr algn="ctr"/>
                  <a:r>
                    <a:rPr lang="en-US" altLang="zh-TW" sz="1200" dirty="0" smtClean="0">
                      <a:latin typeface="Times New Roman" pitchFamily="18" charset="0"/>
                      <a:cs typeface="Times New Roman" pitchFamily="18" charset="0"/>
                    </a:rPr>
                    <a:t>Limiter</a:t>
                  </a:r>
                  <a:endParaRPr lang="zh-TW" altLang="en-US" sz="12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52" name="群組 46"/>
              <p:cNvGrpSpPr/>
              <p:nvPr/>
            </p:nvGrpSpPr>
            <p:grpSpPr>
              <a:xfrm>
                <a:off x="7409180" y="2150110"/>
                <a:ext cx="492443" cy="298450"/>
                <a:chOff x="3924300" y="3206750"/>
                <a:chExt cx="492443" cy="298450"/>
              </a:xfrm>
            </p:grpSpPr>
            <p:sp>
              <p:nvSpPr>
                <p:cNvPr id="83" name="矩形 82"/>
                <p:cNvSpPr/>
                <p:nvPr/>
              </p:nvSpPr>
              <p:spPr>
                <a:xfrm>
                  <a:off x="3956050" y="3206750"/>
                  <a:ext cx="393700" cy="29845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sz="12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4" name="文字方塊 83"/>
                <p:cNvSpPr txBox="1"/>
                <p:nvPr/>
              </p:nvSpPr>
              <p:spPr>
                <a:xfrm>
                  <a:off x="3924300" y="321945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dirty="0" smtClean="0">
                      <a:latin typeface="Times New Roman" pitchFamily="18" charset="0"/>
                      <a:cs typeface="Times New Roman" pitchFamily="18" charset="0"/>
                    </a:rPr>
                    <a:t>Sin()</a:t>
                  </a:r>
                  <a:endParaRPr lang="zh-TW" altLang="en-US" sz="12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cxnSp>
            <p:nvCxnSpPr>
              <p:cNvPr id="53" name="直線單箭頭接點 52"/>
              <p:cNvCxnSpPr/>
              <p:nvPr/>
            </p:nvCxnSpPr>
            <p:spPr>
              <a:xfrm flipV="1">
                <a:off x="6130894" y="2292043"/>
                <a:ext cx="357536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" name="直線單箭頭接點 53"/>
              <p:cNvCxnSpPr/>
              <p:nvPr/>
            </p:nvCxnSpPr>
            <p:spPr>
              <a:xfrm flipV="1">
                <a:off x="7077044" y="2298393"/>
                <a:ext cx="357536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" name="直線單箭頭接點 54"/>
              <p:cNvCxnSpPr/>
              <p:nvPr/>
            </p:nvCxnSpPr>
            <p:spPr>
              <a:xfrm>
                <a:off x="7832694" y="2304743"/>
                <a:ext cx="357536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6" name="文字方塊 55"/>
              <p:cNvSpPr txBox="1"/>
              <p:nvPr/>
            </p:nvSpPr>
            <p:spPr>
              <a:xfrm>
                <a:off x="5574030" y="2296160"/>
                <a:ext cx="32412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err="1" smtClean="0">
                    <a:latin typeface="Symbol" pitchFamily="18" charset="2"/>
                    <a:cs typeface="Times New Roman" pitchFamily="18" charset="0"/>
                  </a:rPr>
                  <a:t>w</a:t>
                </a:r>
                <a:r>
                  <a:rPr lang="en-US" altLang="zh-TW" sz="1200" baseline="-25000" dirty="0" err="1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endParaRPr lang="zh-TW" altLang="en-US" sz="1200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7" name="文字方塊 56"/>
              <p:cNvSpPr txBox="1"/>
              <p:nvPr/>
            </p:nvSpPr>
            <p:spPr>
              <a:xfrm>
                <a:off x="6151880" y="2004060"/>
                <a:ext cx="29367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i="1" dirty="0" err="1" smtClean="0">
                    <a:latin typeface="Symbol" pitchFamily="18" charset="2"/>
                    <a:cs typeface="Times New Roman" pitchFamily="18" charset="0"/>
                  </a:rPr>
                  <a:t>q</a:t>
                </a:r>
                <a:r>
                  <a:rPr lang="en-US" altLang="zh-TW" sz="1200" i="1" baseline="-25000" dirty="0" err="1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endParaRPr lang="zh-TW" altLang="en-US" sz="1200" i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7855165" y="1978144"/>
                <a:ext cx="644728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TW" sz="1200" i="1" dirty="0" smtClean="0">
                    <a:latin typeface="Times New Roman" pitchFamily="18" charset="0"/>
                    <a:cs typeface="Times New Roman" pitchFamily="18" charset="0"/>
                  </a:rPr>
                  <a:t>sin</a:t>
                </a:r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TW" sz="1200" i="1" dirty="0" smtClean="0">
                    <a:latin typeface="Symbol" pitchFamily="18" charset="2"/>
                    <a:cs typeface="Times New Roman" pitchFamily="18" charset="0"/>
                  </a:rPr>
                  <a:t>w</a:t>
                </a:r>
                <a:r>
                  <a:rPr lang="en-US" altLang="zh-TW" sz="1200" i="1" dirty="0" smtClean="0">
                    <a:latin typeface="Times New Roman" pitchFamily="18" charset="0"/>
                    <a:cs typeface="Times New Roman" pitchFamily="18" charset="0"/>
                  </a:rPr>
                  <a:t>t</a:t>
                </a:r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TW" sz="1200" baseline="-25000" dirty="0" err="1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endParaRPr lang="zh-TW" altLang="en-US" sz="1200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59" name="直線單箭頭接點 58"/>
              <p:cNvCxnSpPr/>
              <p:nvPr/>
            </p:nvCxnSpPr>
            <p:spPr>
              <a:xfrm flipH="1" flipV="1">
                <a:off x="5388667" y="2465345"/>
                <a:ext cx="7563" cy="1119865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" name="直線單箭頭接點 59"/>
              <p:cNvCxnSpPr>
                <a:endCxn id="49" idx="1"/>
              </p:cNvCxnSpPr>
              <p:nvPr/>
            </p:nvCxnSpPr>
            <p:spPr>
              <a:xfrm>
                <a:off x="5514944" y="2292043"/>
                <a:ext cx="389286" cy="942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" name="直線單箭頭接點 60"/>
              <p:cNvCxnSpPr/>
              <p:nvPr/>
            </p:nvCxnSpPr>
            <p:spPr>
              <a:xfrm>
                <a:off x="4829144" y="2304743"/>
                <a:ext cx="389286" cy="942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aphicFrame>
            <p:nvGraphicFramePr>
              <p:cNvPr id="62" name="物件 61"/>
              <p:cNvGraphicFramePr>
                <a:graphicFrameLocks noChangeAspect="1"/>
              </p:cNvGraphicFramePr>
              <p:nvPr/>
            </p:nvGraphicFramePr>
            <p:xfrm>
              <a:off x="4386580" y="2188210"/>
              <a:ext cx="419100" cy="2159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762" name="Equation" r:id="rId6" imgW="419040" imgH="215640" progId="Equation.3">
                      <p:embed/>
                    </p:oleObj>
                  </mc:Choice>
                  <mc:Fallback>
                    <p:oleObj name="Equation" r:id="rId6" imgW="419040" imgH="21564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386580" y="2188210"/>
                            <a:ext cx="419100" cy="2159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3" name="文字方塊 62"/>
              <p:cNvSpPr txBox="1"/>
              <p:nvPr/>
            </p:nvSpPr>
            <p:spPr>
              <a:xfrm>
                <a:off x="4964430" y="2004060"/>
                <a:ext cx="27122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+</a:t>
                </a:r>
                <a:endParaRPr lang="zh-TW" altLang="en-US" sz="1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4" name="文字方塊 63"/>
              <p:cNvSpPr txBox="1"/>
              <p:nvPr/>
            </p:nvSpPr>
            <p:spPr>
              <a:xfrm>
                <a:off x="5104130" y="2454910"/>
                <a:ext cx="27122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+</a:t>
                </a:r>
                <a:endParaRPr lang="zh-TW" altLang="en-US" sz="1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65" name="群組 103"/>
              <p:cNvGrpSpPr/>
              <p:nvPr/>
            </p:nvGrpSpPr>
            <p:grpSpPr>
              <a:xfrm>
                <a:off x="5214725" y="1096010"/>
                <a:ext cx="1045105" cy="654050"/>
                <a:chOff x="4295245" y="1047750"/>
                <a:chExt cx="1045105" cy="654050"/>
              </a:xfrm>
            </p:grpSpPr>
            <p:sp>
              <p:nvSpPr>
                <p:cNvPr id="81" name="矩形 80"/>
                <p:cNvSpPr/>
                <p:nvPr/>
              </p:nvSpPr>
              <p:spPr>
                <a:xfrm>
                  <a:off x="4298950" y="1047750"/>
                  <a:ext cx="1041400" cy="65405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sz="12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2" name="文字方塊 81"/>
                <p:cNvSpPr txBox="1"/>
                <p:nvPr/>
              </p:nvSpPr>
              <p:spPr>
                <a:xfrm>
                  <a:off x="4295245" y="1054100"/>
                  <a:ext cx="1021434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TW" sz="1200" dirty="0" smtClean="0">
                      <a:latin typeface="Times New Roman" pitchFamily="18" charset="0"/>
                      <a:cs typeface="Times New Roman" pitchFamily="18" charset="0"/>
                    </a:rPr>
                    <a:t>Check </a:t>
                  </a:r>
                  <a:r>
                    <a:rPr lang="en-US" altLang="zh-TW" sz="1200" i="1" dirty="0" smtClean="0">
                      <a:latin typeface="Times New Roman" pitchFamily="18" charset="0"/>
                      <a:cs typeface="Times New Roman" pitchFamily="18" charset="0"/>
                    </a:rPr>
                    <a:t>f</a:t>
                  </a:r>
                  <a:endParaRPr lang="en-US" altLang="zh-TW" sz="1200" i="1" dirty="0" smtClean="0">
                    <a:latin typeface="Symbol" pitchFamily="18" charset="2"/>
                    <a:cs typeface="Times New Roman" pitchFamily="18" charset="0"/>
                  </a:endParaRPr>
                </a:p>
                <a:p>
                  <a:pPr algn="ctr"/>
                  <a:r>
                    <a:rPr lang="en-US" altLang="zh-TW" sz="1200" dirty="0" smtClean="0">
                      <a:latin typeface="Times New Roman" pitchFamily="18" charset="0"/>
                      <a:cs typeface="Times New Roman" pitchFamily="18" charset="0"/>
                    </a:rPr>
                    <a:t>in the range ?</a:t>
                  </a:r>
                </a:p>
                <a:p>
                  <a:pPr algn="ctr"/>
                  <a:r>
                    <a:rPr lang="en-US" altLang="zh-TW" sz="1200" i="1" dirty="0" err="1" smtClean="0">
                      <a:latin typeface="Times New Roman" pitchFamily="18" charset="0"/>
                      <a:cs typeface="Times New Roman" pitchFamily="18" charset="0"/>
                    </a:rPr>
                    <a:t>f</a:t>
                  </a:r>
                  <a:r>
                    <a:rPr lang="en-US" altLang="zh-TW" sz="1200" i="1" baseline="-25000" dirty="0" err="1" smtClean="0">
                      <a:latin typeface="Times New Roman" pitchFamily="18" charset="0"/>
                      <a:cs typeface="Times New Roman" pitchFamily="18" charset="0"/>
                    </a:rPr>
                    <a:t>min</a:t>
                  </a:r>
                  <a:r>
                    <a:rPr lang="en-US" altLang="zh-TW" sz="1200" i="1" dirty="0" smtClean="0">
                      <a:latin typeface="Times New Roman" pitchFamily="18" charset="0"/>
                      <a:cs typeface="Times New Roman" pitchFamily="18" charset="0"/>
                    </a:rPr>
                    <a:t>&lt;f&lt;</a:t>
                  </a:r>
                  <a:r>
                    <a:rPr lang="en-US" altLang="zh-TW" sz="1200" i="1" dirty="0" err="1" smtClean="0">
                      <a:latin typeface="Times New Roman" pitchFamily="18" charset="0"/>
                      <a:cs typeface="Times New Roman" pitchFamily="18" charset="0"/>
                    </a:rPr>
                    <a:t>f</a:t>
                  </a:r>
                  <a:r>
                    <a:rPr lang="en-US" altLang="zh-TW" sz="1200" i="1" baseline="-25000" dirty="0" err="1" smtClean="0">
                      <a:latin typeface="Times New Roman" pitchFamily="18" charset="0"/>
                      <a:cs typeface="Times New Roman" pitchFamily="18" charset="0"/>
                    </a:rPr>
                    <a:t>max</a:t>
                  </a:r>
                  <a:endParaRPr lang="zh-TW" altLang="en-US" sz="1200" i="1" baseline="-250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cxnSp>
            <p:nvCxnSpPr>
              <p:cNvPr id="66" name="直線單箭頭接點 65"/>
              <p:cNvCxnSpPr>
                <a:endCxn id="82" idx="2"/>
              </p:cNvCxnSpPr>
              <p:nvPr/>
            </p:nvCxnSpPr>
            <p:spPr>
              <a:xfrm flipV="1">
                <a:off x="5681012" y="1748691"/>
                <a:ext cx="0" cy="537971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7" name="直線單箭頭接點 66"/>
              <p:cNvCxnSpPr/>
              <p:nvPr/>
            </p:nvCxnSpPr>
            <p:spPr>
              <a:xfrm>
                <a:off x="6257894" y="1441143"/>
                <a:ext cx="357536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8" name="文字方塊 67"/>
              <p:cNvSpPr txBox="1"/>
              <p:nvPr/>
            </p:nvSpPr>
            <p:spPr>
              <a:xfrm>
                <a:off x="6590030" y="1286510"/>
                <a:ext cx="129247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 smtClean="0">
                    <a:latin typeface="Times New Roman" pitchFamily="18" charset="0"/>
                    <a:cs typeface="Times New Roman" pitchFamily="18" charset="0"/>
                  </a:rPr>
                  <a:t>Trip of Inverter</a:t>
                </a:r>
                <a:endParaRPr lang="zh-TW" altLang="en-US" sz="1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4157980" y="867410"/>
                <a:ext cx="3746500" cy="19304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0" name="文字方塊 69"/>
              <p:cNvSpPr txBox="1"/>
              <p:nvPr/>
            </p:nvSpPr>
            <p:spPr>
              <a:xfrm>
                <a:off x="4272280" y="1026160"/>
                <a:ext cx="55335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AFD</a:t>
                </a:r>
                <a:endParaRPr lang="zh-TW" altLang="en-US" sz="1400" b="1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71" name="群組 99"/>
              <p:cNvGrpSpPr/>
              <p:nvPr/>
            </p:nvGrpSpPr>
            <p:grpSpPr>
              <a:xfrm>
                <a:off x="798195" y="3383280"/>
                <a:ext cx="1510665" cy="1333500"/>
                <a:chOff x="866775" y="2796540"/>
                <a:chExt cx="1510665" cy="1333500"/>
              </a:xfrm>
            </p:grpSpPr>
            <p:sp>
              <p:nvSpPr>
                <p:cNvPr id="73" name="矩形 72"/>
                <p:cNvSpPr/>
                <p:nvPr/>
              </p:nvSpPr>
              <p:spPr>
                <a:xfrm>
                  <a:off x="1638300" y="2796540"/>
                  <a:ext cx="739140" cy="133350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74" name="文字方塊 73"/>
                <p:cNvSpPr txBox="1"/>
                <p:nvPr/>
              </p:nvSpPr>
              <p:spPr>
                <a:xfrm>
                  <a:off x="1676400" y="3314700"/>
                  <a:ext cx="641522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i="1" dirty="0" err="1" smtClean="0">
                      <a:latin typeface="Times New Roman" pitchFamily="18" charset="0"/>
                      <a:cs typeface="Times New Roman" pitchFamily="18" charset="0"/>
                    </a:rPr>
                    <a:t>abc-</a:t>
                  </a:r>
                  <a:r>
                    <a:rPr lang="en-US" altLang="zh-TW" sz="1200" i="1" dirty="0" err="1" smtClean="0">
                      <a:latin typeface="Symbol" pitchFamily="18" charset="2"/>
                      <a:cs typeface="Times New Roman" pitchFamily="18" charset="0"/>
                    </a:rPr>
                    <a:t>ab</a:t>
                  </a:r>
                  <a:endParaRPr lang="zh-TW" altLang="en-US" sz="1200" i="1" dirty="0">
                    <a:latin typeface="Symbol" pitchFamily="18" charset="2"/>
                    <a:cs typeface="Times New Roman" pitchFamily="18" charset="0"/>
                  </a:endParaRPr>
                </a:p>
              </p:txBody>
            </p:sp>
            <p:cxnSp>
              <p:nvCxnSpPr>
                <p:cNvPr id="75" name="直線單箭頭接點 2"/>
                <p:cNvCxnSpPr/>
                <p:nvPr/>
              </p:nvCxnSpPr>
              <p:spPr>
                <a:xfrm>
                  <a:off x="1236345" y="3097530"/>
                  <a:ext cx="396240" cy="0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線單箭頭接點 75"/>
                <p:cNvCxnSpPr/>
                <p:nvPr/>
              </p:nvCxnSpPr>
              <p:spPr>
                <a:xfrm>
                  <a:off x="1247775" y="3446145"/>
                  <a:ext cx="396240" cy="0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77" name="文字方塊 6"/>
                <p:cNvSpPr txBox="1"/>
                <p:nvPr/>
              </p:nvSpPr>
              <p:spPr>
                <a:xfrm>
                  <a:off x="866775" y="2945130"/>
                  <a:ext cx="37061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i="1" dirty="0" err="1" smtClean="0">
                      <a:latin typeface="Times New Roman" pitchFamily="18" charset="0"/>
                      <a:cs typeface="Times New Roman" pitchFamily="18" charset="0"/>
                    </a:rPr>
                    <a:t>V</a:t>
                  </a:r>
                  <a:r>
                    <a:rPr lang="en-US" altLang="zh-TW" sz="1200" i="1" baseline="-25000" dirty="0" err="1" smtClean="0">
                      <a:latin typeface="Times New Roman" pitchFamily="18" charset="0"/>
                      <a:cs typeface="Times New Roman" pitchFamily="18" charset="0"/>
                    </a:rPr>
                    <a:t>sa</a:t>
                  </a:r>
                  <a:endParaRPr lang="zh-TW" altLang="en-US" sz="1200" i="1" baseline="-250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78" name="文字方塊 7"/>
                <p:cNvSpPr txBox="1"/>
                <p:nvPr/>
              </p:nvSpPr>
              <p:spPr>
                <a:xfrm>
                  <a:off x="895350" y="3251835"/>
                  <a:ext cx="37061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i="1" dirty="0" err="1" smtClean="0">
                      <a:latin typeface="Times New Roman" pitchFamily="18" charset="0"/>
                      <a:cs typeface="Times New Roman" pitchFamily="18" charset="0"/>
                    </a:rPr>
                    <a:t>V</a:t>
                  </a:r>
                  <a:r>
                    <a:rPr lang="en-US" altLang="zh-TW" sz="1200" i="1" baseline="-25000" dirty="0" err="1" smtClean="0">
                      <a:latin typeface="Times New Roman" pitchFamily="18" charset="0"/>
                      <a:cs typeface="Times New Roman" pitchFamily="18" charset="0"/>
                    </a:rPr>
                    <a:t>sb</a:t>
                  </a:r>
                  <a:endParaRPr lang="zh-TW" altLang="en-US" sz="1200" i="1" baseline="-250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cxnSp>
              <p:nvCxnSpPr>
                <p:cNvPr id="79" name="直線單箭頭接點 78"/>
                <p:cNvCxnSpPr/>
                <p:nvPr/>
              </p:nvCxnSpPr>
              <p:spPr>
                <a:xfrm>
                  <a:off x="1219200" y="3817620"/>
                  <a:ext cx="396240" cy="0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80" name="文字方塊 7"/>
                <p:cNvSpPr txBox="1"/>
                <p:nvPr/>
              </p:nvSpPr>
              <p:spPr>
                <a:xfrm>
                  <a:off x="914400" y="3632835"/>
                  <a:ext cx="364202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i="1" dirty="0" err="1" smtClean="0">
                      <a:latin typeface="Times New Roman" pitchFamily="18" charset="0"/>
                      <a:cs typeface="Times New Roman" pitchFamily="18" charset="0"/>
                    </a:rPr>
                    <a:t>V</a:t>
                  </a:r>
                  <a:r>
                    <a:rPr lang="en-US" altLang="zh-TW" sz="1200" i="1" baseline="-25000" dirty="0" err="1" smtClean="0">
                      <a:latin typeface="Times New Roman" pitchFamily="18" charset="0"/>
                      <a:cs typeface="Times New Roman" pitchFamily="18" charset="0"/>
                    </a:rPr>
                    <a:t>sc</a:t>
                  </a:r>
                  <a:endParaRPr lang="zh-TW" altLang="en-US" sz="1200" i="1" baseline="-250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72" name="矩形 71"/>
              <p:cNvSpPr/>
              <p:nvPr/>
            </p:nvSpPr>
            <p:spPr>
              <a:xfrm>
                <a:off x="2516205" y="4191754"/>
                <a:ext cx="78418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TW" sz="1200" i="1" dirty="0" err="1" smtClean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en-US" altLang="zh-TW" sz="1200" i="1" baseline="-25000" dirty="0" err="1" smtClean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altLang="zh-TW" sz="1200" i="1" dirty="0" err="1" smtClean="0">
                    <a:latin typeface="Times New Roman" pitchFamily="18" charset="0"/>
                    <a:cs typeface="Times New Roman" pitchFamily="18" charset="0"/>
                  </a:rPr>
                  <a:t>sin</a:t>
                </a:r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TW" sz="1200" i="1" dirty="0" smtClean="0">
                    <a:latin typeface="Symbol" pitchFamily="18" charset="2"/>
                    <a:cs typeface="Times New Roman" pitchFamily="18" charset="0"/>
                  </a:rPr>
                  <a:t>w</a:t>
                </a:r>
                <a:r>
                  <a:rPr lang="en-US" altLang="zh-TW" sz="1200" i="1" dirty="0" smtClean="0">
                    <a:latin typeface="Times New Roman" pitchFamily="18" charset="0"/>
                    <a:cs typeface="Times New Roman" pitchFamily="18" charset="0"/>
                  </a:rPr>
                  <a:t>t</a:t>
                </a:r>
                <a:r>
                  <a:rPr lang="en-US" altLang="zh-TW" sz="1200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zh-TW" altLang="en-US" sz="1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" name="圓角矩形 4"/>
            <p:cNvSpPr/>
            <p:nvPr/>
          </p:nvSpPr>
          <p:spPr>
            <a:xfrm>
              <a:off x="2400300" y="3390900"/>
              <a:ext cx="5867400" cy="1943099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文字方塊 5"/>
            <p:cNvSpPr txBox="1"/>
            <p:nvPr/>
          </p:nvSpPr>
          <p:spPr>
            <a:xfrm>
              <a:off x="5038725" y="5448300"/>
              <a:ext cx="5116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PLL</a:t>
              </a:r>
              <a:endParaRPr lang="zh-TW" altLang="en-US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104" name="物件 1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332745"/>
              </p:ext>
            </p:extLst>
          </p:nvPr>
        </p:nvGraphicFramePr>
        <p:xfrm>
          <a:off x="1585383" y="5998633"/>
          <a:ext cx="5255221" cy="4614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63" name="方程式" r:id="rId8" imgW="2603160" imgH="228600" progId="Equation.3">
                  <p:embed/>
                </p:oleObj>
              </mc:Choice>
              <mc:Fallback>
                <p:oleObj name="方程式" r:id="rId8" imgW="260316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5383" y="5998633"/>
                        <a:ext cx="5255221" cy="4614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" name="文字方塊 104"/>
          <p:cNvSpPr txBox="1"/>
          <p:nvPr/>
        </p:nvSpPr>
        <p:spPr>
          <a:xfrm>
            <a:off x="436789" y="541866"/>
            <a:ext cx="5755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Phase Lock Loop (PLL) Controller Design</a:t>
            </a:r>
            <a:endParaRPr lang="zh-TW" altLang="en-US" sz="24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29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6833"/>
            <a:ext cx="9144000" cy="572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232194" y="242602"/>
            <a:ext cx="7103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Control 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SimCoder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399A8-DDF4-4D62-949F-DDF153FA8860}" type="slidenum">
              <a:rPr lang="zh-TW" altLang="en-US" smtClean="0"/>
              <a:t>86</a:t>
            </a:fld>
            <a:endParaRPr lang="zh-TW" altLang="en-US"/>
          </a:p>
        </p:txBody>
      </p:sp>
      <p:sp>
        <p:nvSpPr>
          <p:cNvPr id="3" name="文字方塊 2"/>
          <p:cNvSpPr txBox="1"/>
          <p:nvPr/>
        </p:nvSpPr>
        <p:spPr>
          <a:xfrm>
            <a:off x="287867" y="5596466"/>
            <a:ext cx="697627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Lab3</a:t>
            </a:r>
            <a:endParaRPr lang="zh-TW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51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3275"/>
            <a:ext cx="9144000" cy="525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022" y="3752850"/>
            <a:ext cx="3295650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399A8-DDF4-4D62-949F-DDF153FA8860}" type="slidenum">
              <a:rPr lang="zh-TW" altLang="en-US" smtClean="0"/>
              <a:t>87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609600" y="474133"/>
            <a:ext cx="81228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Simulation Result (Control </a:t>
            </a:r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Circuit Realized with </a:t>
            </a:r>
            <a:r>
              <a:rPr lang="en-US" altLang="zh-TW" sz="2400" b="1" dirty="0" err="1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SimCoder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00477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88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476" y="1152882"/>
            <a:ext cx="6273324" cy="470499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9085" y="370747"/>
            <a:ext cx="73643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Measured Results(Test Points</a:t>
            </a:r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at 150W Output Power 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69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89</a:t>
            </a:fld>
            <a:endParaRPr lang="zh-TW" altLang="en-US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" y="104775"/>
            <a:ext cx="6429375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174" y="3483505"/>
            <a:ext cx="6372225" cy="2983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2"/>
          <p:cNvSpPr txBox="1"/>
          <p:nvPr/>
        </p:nvSpPr>
        <p:spPr>
          <a:xfrm>
            <a:off x="7385050" y="1755775"/>
            <a:ext cx="1520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Grid Current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7244547" y="3747558"/>
            <a:ext cx="20772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DQ-Axis current tracking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4485" y="0"/>
            <a:ext cx="6786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Measured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Results(RS232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150W Output Power 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4411133" y="4072467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Q-axis</a:t>
            </a:r>
            <a:endParaRPr lang="zh-TW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4377267" y="4588934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D-axis</a:t>
            </a:r>
            <a:endParaRPr lang="zh-TW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78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836712"/>
            <a:ext cx="5472608" cy="5886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525066" y="371897"/>
            <a:ext cx="59904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altLang="zh-TW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F28335 DSP Port Assignments (Pin 89 - 176)</a:t>
            </a:r>
            <a:endParaRPr lang="zh-TW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379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8024-29D2-45F6-9AA1-0CA716D7BC86}" type="slidenum">
              <a:rPr lang="zh-TW" altLang="en-US" smtClean="0"/>
              <a:t>90</a:t>
            </a:fld>
            <a:endParaRPr lang="zh-TW" altLang="en-US"/>
          </a:p>
        </p:txBody>
      </p:sp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80976"/>
            <a:ext cx="6388045" cy="2924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64" y="3167064"/>
            <a:ext cx="6405562" cy="35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7427384" y="1688042"/>
            <a:ext cx="144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Grid Voltage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7320406" y="4442883"/>
            <a:ext cx="1747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PWM</a:t>
            </a:r>
            <a:r>
              <a:rPr lang="zh-TW" altLang="en-US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  <a:r>
              <a:rPr lang="en-US" altLang="zh-TW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control voltage</a:t>
            </a:r>
            <a:endParaRPr lang="zh-TW" altLang="en-US" b="1" dirty="0">
              <a:solidFill>
                <a:srgbClr val="0000FF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7485" y="0"/>
            <a:ext cx="6786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Measured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Results(RS232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150W Output Power 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83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1022276" y="441623"/>
            <a:ext cx="6687849" cy="6302194"/>
            <a:chOff x="297199" y="447794"/>
            <a:chExt cx="6687849" cy="6302194"/>
          </a:xfrm>
        </p:grpSpPr>
        <p:grpSp>
          <p:nvGrpSpPr>
            <p:cNvPr id="3" name="群組 2"/>
            <p:cNvGrpSpPr/>
            <p:nvPr/>
          </p:nvGrpSpPr>
          <p:grpSpPr>
            <a:xfrm>
              <a:off x="297199" y="718608"/>
              <a:ext cx="6687849" cy="6031380"/>
              <a:chOff x="777259" y="337608"/>
              <a:chExt cx="6687849" cy="6031380"/>
            </a:xfrm>
          </p:grpSpPr>
          <p:grpSp>
            <p:nvGrpSpPr>
              <p:cNvPr id="7" name="群組 6"/>
              <p:cNvGrpSpPr/>
              <p:nvPr/>
            </p:nvGrpSpPr>
            <p:grpSpPr>
              <a:xfrm>
                <a:off x="777259" y="337608"/>
                <a:ext cx="6687849" cy="6031380"/>
                <a:chOff x="777259" y="337608"/>
                <a:chExt cx="6687849" cy="6031380"/>
              </a:xfrm>
            </p:grpSpPr>
            <p:grpSp>
              <p:nvGrpSpPr>
                <p:cNvPr id="9" name="群組 8"/>
                <p:cNvGrpSpPr/>
                <p:nvPr/>
              </p:nvGrpSpPr>
              <p:grpSpPr>
                <a:xfrm>
                  <a:off x="1079498" y="337608"/>
                  <a:ext cx="6261101" cy="6025091"/>
                  <a:chOff x="1079498" y="337608"/>
                  <a:chExt cx="6261101" cy="6025091"/>
                </a:xfrm>
              </p:grpSpPr>
              <p:pic>
                <p:nvPicPr>
                  <p:cNvPr id="63" name="Picture 4"/>
                  <p:cNvPicPr>
                    <a:picLocks noChangeAspect="1" noChangeArrowheads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079498" y="337608"/>
                    <a:ext cx="6261101" cy="600392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64" name="矩形 63"/>
                  <p:cNvSpPr/>
                  <p:nvPr/>
                </p:nvSpPr>
                <p:spPr>
                  <a:xfrm>
                    <a:off x="4428914" y="4563533"/>
                    <a:ext cx="350520" cy="2590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65" name="矩形 64"/>
                  <p:cNvSpPr/>
                  <p:nvPr/>
                </p:nvSpPr>
                <p:spPr>
                  <a:xfrm>
                    <a:off x="1358054" y="5432213"/>
                    <a:ext cx="350520" cy="2590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66" name="矩形 65"/>
                  <p:cNvSpPr/>
                  <p:nvPr/>
                </p:nvSpPr>
                <p:spPr>
                  <a:xfrm>
                    <a:off x="1975274" y="2330873"/>
                    <a:ext cx="350520" cy="2590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67" name="矩形 66"/>
                  <p:cNvSpPr/>
                  <p:nvPr/>
                </p:nvSpPr>
                <p:spPr>
                  <a:xfrm>
                    <a:off x="5053754" y="4563533"/>
                    <a:ext cx="350520" cy="2590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68" name="矩形 67"/>
                  <p:cNvSpPr/>
                  <p:nvPr/>
                </p:nvSpPr>
                <p:spPr>
                  <a:xfrm>
                    <a:off x="5756488" y="5190067"/>
                    <a:ext cx="350520" cy="2590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69" name="矩形 68"/>
                  <p:cNvSpPr/>
                  <p:nvPr/>
                </p:nvSpPr>
                <p:spPr>
                  <a:xfrm>
                    <a:off x="3102187" y="4592320"/>
                    <a:ext cx="350520" cy="2590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0" name="矩形 69"/>
                  <p:cNvSpPr/>
                  <p:nvPr/>
                </p:nvSpPr>
                <p:spPr>
                  <a:xfrm>
                    <a:off x="2882054" y="5173133"/>
                    <a:ext cx="350520" cy="2590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1" name="矩形 70"/>
                  <p:cNvSpPr/>
                  <p:nvPr/>
                </p:nvSpPr>
                <p:spPr>
                  <a:xfrm>
                    <a:off x="2508674" y="2322406"/>
                    <a:ext cx="350520" cy="25908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2" name="矩形 71"/>
                  <p:cNvSpPr/>
                  <p:nvPr/>
                </p:nvSpPr>
                <p:spPr>
                  <a:xfrm>
                    <a:off x="2277534" y="5969846"/>
                    <a:ext cx="557105" cy="392853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sp>
              <p:nvSpPr>
                <p:cNvPr id="10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6467311" y="990968"/>
                  <a:ext cx="338554" cy="6463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algn="ctr" eaLnBrk="1" hangingPunct="1"/>
                  <a:r>
                    <a:rPr lang="en-US" altLang="zh-TW" sz="1200" b="1" i="1" dirty="0">
                      <a:solidFill>
                        <a:srgbClr val="FF0000"/>
                      </a:solidFill>
                    </a:rPr>
                    <a:t>+</a:t>
                  </a:r>
                </a:p>
                <a:p>
                  <a:pPr algn="ctr" eaLnBrk="1" hangingPunct="1"/>
                  <a:r>
                    <a:rPr lang="en-US" altLang="zh-TW" sz="1200" b="1" i="1" dirty="0" err="1">
                      <a:solidFill>
                        <a:srgbClr val="FF0000"/>
                      </a:solidFill>
                    </a:rPr>
                    <a:t>V</a:t>
                  </a:r>
                  <a:r>
                    <a:rPr lang="en-US" altLang="zh-TW" sz="1200" b="1" i="1" baseline="-25000" dirty="0" err="1">
                      <a:solidFill>
                        <a:srgbClr val="FF0000"/>
                      </a:solidFill>
                    </a:rPr>
                    <a:t>d</a:t>
                  </a:r>
                  <a:endParaRPr lang="en-US" altLang="zh-TW" sz="1200" b="1" i="1" baseline="-25000" dirty="0">
                    <a:solidFill>
                      <a:srgbClr val="FF0000"/>
                    </a:solidFill>
                  </a:endParaRPr>
                </a:p>
                <a:p>
                  <a:pPr algn="ctr" eaLnBrk="1" hangingPunct="1"/>
                  <a:r>
                    <a:rPr lang="en-US" altLang="zh-TW" sz="1200" b="1" i="1" dirty="0">
                      <a:solidFill>
                        <a:srgbClr val="FF0000"/>
                      </a:solidFill>
                    </a:rPr>
                    <a:t>-</a:t>
                  </a:r>
                </a:p>
              </p:txBody>
            </p:sp>
            <p:sp>
              <p:nvSpPr>
                <p:cNvPr id="11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3999556" y="5330700"/>
                  <a:ext cx="340158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400" b="1" i="1" dirty="0" smtClean="0">
                      <a:solidFill>
                        <a:srgbClr val="FF0000"/>
                      </a:solidFill>
                    </a:rPr>
                    <a:t>i</a:t>
                  </a:r>
                  <a:r>
                    <a:rPr lang="en-US" altLang="zh-TW" sz="1400" b="1" i="1" baseline="-25000" dirty="0" smtClean="0">
                      <a:solidFill>
                        <a:srgbClr val="FF0000"/>
                      </a:solidFill>
                    </a:rPr>
                    <a:t>s</a:t>
                  </a:r>
                  <a:r>
                    <a:rPr lang="en-US" altLang="zh-TW" sz="1400" b="1" i="1" baseline="30000" dirty="0">
                      <a:solidFill>
                        <a:srgbClr val="FF0000"/>
                      </a:solidFill>
                    </a:rPr>
                    <a:t>*</a:t>
                  </a:r>
                </a:p>
              </p:txBody>
            </p:sp>
            <p:sp>
              <p:nvSpPr>
                <p:cNvPr id="12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3642294" y="4866159"/>
                  <a:ext cx="340158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400" b="1" i="1" dirty="0" smtClean="0">
                      <a:solidFill>
                        <a:srgbClr val="FF0000"/>
                      </a:solidFill>
                    </a:rPr>
                    <a:t>i</a:t>
                  </a:r>
                  <a:r>
                    <a:rPr lang="en-US" altLang="zh-TW" sz="1400" b="1" i="1" baseline="-25000" dirty="0" smtClean="0">
                      <a:solidFill>
                        <a:srgbClr val="FF0000"/>
                      </a:solidFill>
                    </a:rPr>
                    <a:t>s1</a:t>
                  </a:r>
                  <a:endParaRPr lang="en-US" altLang="zh-TW" sz="1400" b="1" i="1" baseline="-25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3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5379566" y="4975611"/>
                  <a:ext cx="400050" cy="304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400" b="1" i="1" dirty="0" err="1">
                      <a:solidFill>
                        <a:srgbClr val="FF0000"/>
                      </a:solidFill>
                    </a:rPr>
                    <a:t>V</a:t>
                  </a:r>
                  <a:r>
                    <a:rPr lang="en-US" altLang="zh-TW" sz="1400" b="1" i="1" baseline="-25000" dirty="0" err="1">
                      <a:solidFill>
                        <a:srgbClr val="FF0000"/>
                      </a:solidFill>
                    </a:rPr>
                    <a:t>ea</a:t>
                  </a:r>
                  <a:endParaRPr lang="en-US" altLang="zh-TW" sz="1400" b="1" i="1" baseline="-25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4" name="Text Box 48"/>
                <p:cNvSpPr txBox="1">
                  <a:spLocks noChangeArrowheads="1"/>
                </p:cNvSpPr>
                <p:nvPr/>
              </p:nvSpPr>
              <p:spPr bwMode="auto">
                <a:xfrm>
                  <a:off x="5774719" y="5191539"/>
                  <a:ext cx="340158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200" b="1" i="1" dirty="0" err="1">
                      <a:solidFill>
                        <a:srgbClr val="FF0000"/>
                      </a:solidFill>
                    </a:rPr>
                    <a:t>G</a:t>
                  </a:r>
                  <a:r>
                    <a:rPr lang="en-US" altLang="zh-TW" sz="1200" b="1" i="1" baseline="-25000" dirty="0" err="1">
                      <a:solidFill>
                        <a:srgbClr val="FF0000"/>
                      </a:solidFill>
                    </a:rPr>
                    <a:t>v</a:t>
                  </a:r>
                  <a:endParaRPr lang="en-US" altLang="zh-TW" sz="1200" b="1" i="1" baseline="-25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5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2755400" y="2754187"/>
                  <a:ext cx="492443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200" b="1" i="1" dirty="0" smtClean="0">
                      <a:solidFill>
                        <a:srgbClr val="FF0000"/>
                      </a:solidFill>
                    </a:rPr>
                    <a:t>V</a:t>
                  </a:r>
                  <a:r>
                    <a:rPr lang="en-US" altLang="zh-TW" sz="1200" b="1" i="1" baseline="-25000" dirty="0" smtClean="0">
                      <a:solidFill>
                        <a:srgbClr val="FF0000"/>
                      </a:solidFill>
                    </a:rPr>
                    <a:t>con1</a:t>
                  </a:r>
                  <a:endParaRPr lang="en-US" altLang="zh-TW" sz="1200" b="1" i="1" baseline="-25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6" name="Text Box 56"/>
                <p:cNvSpPr txBox="1">
                  <a:spLocks noChangeArrowheads="1"/>
                </p:cNvSpPr>
                <p:nvPr/>
              </p:nvSpPr>
              <p:spPr bwMode="auto">
                <a:xfrm>
                  <a:off x="3727085" y="2829982"/>
                  <a:ext cx="333746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400" b="1" i="1" dirty="0" smtClean="0">
                      <a:solidFill>
                        <a:srgbClr val="FF0000"/>
                      </a:solidFill>
                    </a:rPr>
                    <a:t>d</a:t>
                  </a:r>
                  <a:r>
                    <a:rPr lang="en-US" altLang="zh-TW" sz="1400" b="1" i="1" baseline="-25000" dirty="0" smtClean="0">
                      <a:solidFill>
                        <a:srgbClr val="FF0000"/>
                      </a:solidFill>
                    </a:rPr>
                    <a:t>1</a:t>
                  </a:r>
                  <a:endParaRPr lang="en-US" altLang="zh-TW" sz="1400" b="1" i="1" baseline="-25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7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777259" y="1085399"/>
                  <a:ext cx="351378" cy="666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algn="ctr" eaLnBrk="1" hangingPunct="1"/>
                  <a:r>
                    <a:rPr lang="en-US" altLang="zh-TW" sz="1400" b="1" i="1" dirty="0" smtClean="0">
                      <a:solidFill>
                        <a:srgbClr val="FF0000"/>
                      </a:solidFill>
                    </a:rPr>
                    <a:t>+</a:t>
                  </a:r>
                </a:p>
                <a:p>
                  <a:pPr algn="ctr" eaLnBrk="1" hangingPunct="1"/>
                  <a:r>
                    <a:rPr lang="en-US" altLang="zh-TW" sz="1400" b="1" i="1" dirty="0" smtClean="0">
                      <a:solidFill>
                        <a:srgbClr val="FF0000"/>
                      </a:solidFill>
                    </a:rPr>
                    <a:t>V</a:t>
                  </a:r>
                  <a:r>
                    <a:rPr lang="en-US" altLang="zh-TW" sz="1400" b="1" i="1" baseline="-25000" dirty="0" smtClean="0">
                      <a:solidFill>
                        <a:srgbClr val="FF0000"/>
                      </a:solidFill>
                    </a:rPr>
                    <a:t>s</a:t>
                  </a:r>
                  <a:endParaRPr lang="en-US" altLang="zh-TW" sz="1400" b="1" i="1" dirty="0" smtClean="0">
                    <a:solidFill>
                      <a:srgbClr val="FF0000"/>
                    </a:solidFill>
                  </a:endParaRPr>
                </a:p>
                <a:p>
                  <a:pPr algn="ctr" eaLnBrk="1" hangingPunct="1"/>
                  <a:r>
                    <a:rPr lang="en-US" altLang="zh-TW" sz="1400" b="1" i="1" baseline="-25000" dirty="0">
                      <a:solidFill>
                        <a:srgbClr val="FF0000"/>
                      </a:solidFill>
                    </a:rPr>
                    <a:t>-</a:t>
                  </a:r>
                </a:p>
              </p:txBody>
            </p:sp>
            <p:sp>
              <p:nvSpPr>
                <p:cNvPr id="18" name="Line 23"/>
                <p:cNvSpPr>
                  <a:spLocks noChangeShapeType="1"/>
                </p:cNvSpPr>
                <p:nvPr/>
              </p:nvSpPr>
              <p:spPr bwMode="auto">
                <a:xfrm>
                  <a:off x="1289723" y="987244"/>
                  <a:ext cx="37147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19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1302385" y="679671"/>
                  <a:ext cx="284052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200" b="1" i="1" dirty="0" smtClean="0">
                      <a:solidFill>
                        <a:srgbClr val="FF0000"/>
                      </a:solidFill>
                    </a:rPr>
                    <a:t>I</a:t>
                  </a:r>
                  <a:r>
                    <a:rPr lang="en-US" altLang="zh-TW" sz="1200" b="1" i="1" baseline="-25000" dirty="0" smtClean="0">
                      <a:solidFill>
                        <a:srgbClr val="FF0000"/>
                      </a:solidFill>
                    </a:rPr>
                    <a:t>s</a:t>
                  </a:r>
                  <a:endParaRPr lang="en-US" altLang="zh-TW" sz="1200" b="1" i="1" baseline="-25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20" name="文字方塊 19"/>
                <p:cNvSpPr txBox="1">
                  <a:spLocks noChangeArrowheads="1"/>
                </p:cNvSpPr>
                <p:nvPr/>
              </p:nvSpPr>
              <p:spPr bwMode="auto">
                <a:xfrm>
                  <a:off x="6148136" y="1357757"/>
                  <a:ext cx="338554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200" b="1" i="1" dirty="0">
                      <a:solidFill>
                        <a:srgbClr val="FF0000"/>
                      </a:solidFill>
                    </a:rPr>
                    <a:t>C</a:t>
                  </a:r>
                  <a:r>
                    <a:rPr lang="en-US" altLang="zh-TW" sz="1200" b="1" i="1" baseline="-25000" dirty="0">
                      <a:solidFill>
                        <a:srgbClr val="FF0000"/>
                      </a:solidFill>
                    </a:rPr>
                    <a:t>o</a:t>
                  </a:r>
                  <a:endParaRPr lang="zh-TW" altLang="en-US" sz="1200" b="1" i="1" baseline="-25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21" name="文字方塊 20"/>
                <p:cNvSpPr txBox="1">
                  <a:spLocks noChangeArrowheads="1"/>
                </p:cNvSpPr>
                <p:nvPr/>
              </p:nvSpPr>
              <p:spPr bwMode="auto">
                <a:xfrm>
                  <a:off x="1163147" y="2135101"/>
                  <a:ext cx="332142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200" b="1" i="1" dirty="0" err="1">
                      <a:solidFill>
                        <a:srgbClr val="FF0000"/>
                      </a:solidFill>
                    </a:rPr>
                    <a:t>K</a:t>
                  </a:r>
                  <a:r>
                    <a:rPr lang="en-US" altLang="zh-TW" sz="1200" b="1" i="1" baseline="-25000" dirty="0" err="1">
                      <a:solidFill>
                        <a:srgbClr val="FF0000"/>
                      </a:solidFill>
                    </a:rPr>
                    <a:t>v</a:t>
                  </a:r>
                  <a:endParaRPr lang="zh-TW" altLang="en-US" sz="1200" b="1" i="1" baseline="-25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22" name="文字方塊 21"/>
                <p:cNvSpPr txBox="1">
                  <a:spLocks noChangeArrowheads="1"/>
                </p:cNvSpPr>
                <p:nvPr/>
              </p:nvSpPr>
              <p:spPr bwMode="auto">
                <a:xfrm>
                  <a:off x="6711359" y="3130235"/>
                  <a:ext cx="332142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200" b="1" i="1" dirty="0" err="1">
                      <a:solidFill>
                        <a:srgbClr val="FF0000"/>
                      </a:solidFill>
                    </a:rPr>
                    <a:t>K</a:t>
                  </a:r>
                  <a:r>
                    <a:rPr lang="en-US" altLang="zh-TW" sz="1200" b="1" i="1" baseline="-25000" dirty="0" err="1">
                      <a:solidFill>
                        <a:srgbClr val="FF0000"/>
                      </a:solidFill>
                    </a:rPr>
                    <a:t>v</a:t>
                  </a:r>
                  <a:endParaRPr lang="zh-TW" altLang="en-US" sz="1200" b="1" i="1" baseline="-25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23" name="文字方塊 22"/>
                <p:cNvSpPr txBox="1">
                  <a:spLocks noChangeArrowheads="1"/>
                </p:cNvSpPr>
                <p:nvPr/>
              </p:nvSpPr>
              <p:spPr bwMode="auto">
                <a:xfrm>
                  <a:off x="6737860" y="4588942"/>
                  <a:ext cx="324128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400" b="1" i="1" dirty="0" err="1" smtClean="0">
                      <a:solidFill>
                        <a:srgbClr val="FF0000"/>
                      </a:solidFill>
                    </a:rPr>
                    <a:t>v</a:t>
                  </a:r>
                  <a:r>
                    <a:rPr lang="en-US" altLang="zh-TW" sz="1400" b="1" i="1" baseline="-25000" dirty="0" err="1" smtClean="0">
                      <a:solidFill>
                        <a:srgbClr val="FF0000"/>
                      </a:solidFill>
                    </a:rPr>
                    <a:t>d</a:t>
                  </a:r>
                  <a:endParaRPr lang="zh-TW" altLang="en-US" sz="1400" b="1" i="1" baseline="-25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24" name="文字方塊 23"/>
                <p:cNvSpPr txBox="1">
                  <a:spLocks noChangeArrowheads="1"/>
                </p:cNvSpPr>
                <p:nvPr/>
              </p:nvSpPr>
              <p:spPr bwMode="auto">
                <a:xfrm>
                  <a:off x="1997518" y="703610"/>
                  <a:ext cx="327334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200" b="1" i="1" dirty="0">
                      <a:solidFill>
                        <a:srgbClr val="FF0000"/>
                      </a:solidFill>
                    </a:rPr>
                    <a:t>K</a:t>
                  </a:r>
                  <a:r>
                    <a:rPr lang="en-US" altLang="zh-TW" sz="1200" b="1" i="1" baseline="-25000" dirty="0">
                      <a:solidFill>
                        <a:srgbClr val="FF0000"/>
                      </a:solidFill>
                    </a:rPr>
                    <a:t>s</a:t>
                  </a:r>
                  <a:endParaRPr lang="zh-TW" altLang="en-US" sz="1200" b="1" i="1" baseline="-25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25" name="文字方塊 24"/>
                <p:cNvSpPr txBox="1">
                  <a:spLocks noChangeArrowheads="1"/>
                </p:cNvSpPr>
                <p:nvPr/>
              </p:nvSpPr>
              <p:spPr bwMode="auto">
                <a:xfrm>
                  <a:off x="2857204" y="3491942"/>
                  <a:ext cx="367408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200" b="1" i="1" dirty="0" smtClean="0">
                      <a:solidFill>
                        <a:srgbClr val="FF0000"/>
                      </a:solidFill>
                    </a:rPr>
                    <a:t>V</a:t>
                  </a:r>
                  <a:r>
                    <a:rPr lang="en-US" altLang="zh-TW" sz="1200" b="1" i="1" baseline="-25000" dirty="0" smtClean="0">
                      <a:solidFill>
                        <a:srgbClr val="FF0000"/>
                      </a:solidFill>
                    </a:rPr>
                    <a:t>t1</a:t>
                  </a:r>
                  <a:endParaRPr lang="zh-TW" altLang="en-US" sz="1200" b="1" i="1" baseline="-25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26" name="文字方塊 25"/>
                <p:cNvSpPr txBox="1">
                  <a:spLocks noChangeArrowheads="1"/>
                </p:cNvSpPr>
                <p:nvPr/>
              </p:nvSpPr>
              <p:spPr bwMode="auto">
                <a:xfrm>
                  <a:off x="3220019" y="2676275"/>
                  <a:ext cx="694421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200" b="1" dirty="0" smtClean="0">
                      <a:solidFill>
                        <a:srgbClr val="FF0000"/>
                      </a:solidFill>
                    </a:rPr>
                    <a:t>PWM 1</a:t>
                  </a:r>
                  <a:endParaRPr lang="zh-TW" altLang="en-US" sz="1200" b="1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27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7169834" y="1430867"/>
                  <a:ext cx="295274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200" b="1" i="1" dirty="0">
                      <a:solidFill>
                        <a:srgbClr val="FF0000"/>
                      </a:solidFill>
                    </a:rPr>
                    <a:t>I</a:t>
                  </a:r>
                  <a:r>
                    <a:rPr lang="en-US" altLang="zh-TW" sz="1200" b="1" i="1" baseline="-25000" dirty="0">
                      <a:solidFill>
                        <a:srgbClr val="FF0000"/>
                      </a:solidFill>
                    </a:rPr>
                    <a:t>o</a:t>
                  </a:r>
                </a:p>
              </p:txBody>
            </p:sp>
            <p:sp>
              <p:nvSpPr>
                <p:cNvPr id="28" name="文字方塊 27"/>
                <p:cNvSpPr txBox="1"/>
                <p:nvPr/>
              </p:nvSpPr>
              <p:spPr>
                <a:xfrm>
                  <a:off x="4390198" y="4540096"/>
                  <a:ext cx="441146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KX</a:t>
                  </a:r>
                  <a:r>
                    <a:rPr lang="en-US" altLang="zh-TW" sz="1200" b="1" i="1" baseline="30000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2</a:t>
                  </a:r>
                  <a:endParaRPr lang="zh-TW" altLang="en-US" sz="1200" b="1" i="1" baseline="30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9" name="文字方塊 28"/>
                <p:cNvSpPr txBox="1"/>
                <p:nvPr/>
              </p:nvSpPr>
              <p:spPr>
                <a:xfrm>
                  <a:off x="1671013" y="5401234"/>
                  <a:ext cx="352725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err="1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V</a:t>
                  </a:r>
                  <a:r>
                    <a:rPr lang="en-US" altLang="zh-TW" sz="1200" b="1" i="1" baseline="-25000" dirty="0" err="1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ff</a:t>
                  </a:r>
                  <a:endParaRPr lang="zh-TW" altLang="en-US" sz="1200" b="1" i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0" name="文字方塊 29"/>
                <p:cNvSpPr txBox="1"/>
                <p:nvPr/>
              </p:nvSpPr>
              <p:spPr>
                <a:xfrm>
                  <a:off x="3602113" y="1844549"/>
                  <a:ext cx="34657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Q</a:t>
                  </a:r>
                  <a:r>
                    <a:rPr lang="en-US" altLang="zh-TW" sz="1200" b="1" i="1" baseline="-25000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  <a:endParaRPr lang="zh-TW" altLang="en-US" sz="1200" b="1" i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1" name="文字方塊 30"/>
                <p:cNvSpPr txBox="1"/>
                <p:nvPr/>
              </p:nvSpPr>
              <p:spPr>
                <a:xfrm>
                  <a:off x="3502821" y="548915"/>
                  <a:ext cx="34657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Q</a:t>
                  </a:r>
                  <a:r>
                    <a:rPr lang="en-US" altLang="zh-TW" sz="1200" b="1" i="1" baseline="-25000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2</a:t>
                  </a:r>
                  <a:endParaRPr lang="zh-TW" altLang="en-US" sz="1200" b="1" i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2" name="文字方塊 31"/>
                <p:cNvSpPr txBox="1"/>
                <p:nvPr/>
              </p:nvSpPr>
              <p:spPr>
                <a:xfrm>
                  <a:off x="5380797" y="1894803"/>
                  <a:ext cx="42351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SR</a:t>
                  </a:r>
                  <a:r>
                    <a:rPr lang="en-US" altLang="zh-TW" sz="1200" b="1" i="1" baseline="-25000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  <a:endParaRPr lang="zh-TW" altLang="en-US" sz="1200" b="1" i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3" name="文字方塊 32"/>
                <p:cNvSpPr txBox="1"/>
                <p:nvPr/>
              </p:nvSpPr>
              <p:spPr>
                <a:xfrm>
                  <a:off x="3963747" y="929794"/>
                  <a:ext cx="28725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A</a:t>
                  </a:r>
                  <a:endParaRPr lang="zh-TW" altLang="en-US" sz="1200" b="1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4" name="文字方塊 33"/>
                <p:cNvSpPr txBox="1"/>
                <p:nvPr/>
              </p:nvSpPr>
              <p:spPr>
                <a:xfrm>
                  <a:off x="4814111" y="1107429"/>
                  <a:ext cx="28725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B</a:t>
                  </a:r>
                  <a:endParaRPr lang="zh-TW" altLang="en-US" sz="1200" b="1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5" name="文字方塊 34"/>
                <p:cNvSpPr txBox="1"/>
                <p:nvPr/>
              </p:nvSpPr>
              <p:spPr>
                <a:xfrm>
                  <a:off x="4693151" y="2237817"/>
                  <a:ext cx="29527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N</a:t>
                  </a:r>
                  <a:endParaRPr lang="zh-TW" altLang="en-US" sz="1200" b="1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6" name="文字方塊 35"/>
                <p:cNvSpPr txBox="1"/>
                <p:nvPr/>
              </p:nvSpPr>
              <p:spPr>
                <a:xfrm>
                  <a:off x="5360863" y="816765"/>
                  <a:ext cx="42351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SR</a:t>
                  </a:r>
                  <a:r>
                    <a:rPr lang="en-US" altLang="zh-TW" sz="1200" b="1" i="1" baseline="-25000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2</a:t>
                  </a:r>
                  <a:endParaRPr lang="zh-TW" altLang="en-US" sz="1200" b="1" i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37" name="文字方塊 36"/>
                <p:cNvSpPr txBox="1"/>
                <p:nvPr/>
              </p:nvSpPr>
              <p:spPr>
                <a:xfrm>
                  <a:off x="2792846" y="716396"/>
                  <a:ext cx="27924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endParaRPr lang="zh-TW" altLang="en-US" sz="1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8" name="文字方塊 37"/>
                <p:cNvSpPr txBox="1"/>
                <p:nvPr/>
              </p:nvSpPr>
              <p:spPr>
                <a:xfrm>
                  <a:off x="5282739" y="3984297"/>
                  <a:ext cx="137890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dirty="0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Polarity switching</a:t>
                  </a:r>
                  <a:endParaRPr lang="zh-TW" altLang="en-US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9" name="文字方塊 38"/>
                <p:cNvSpPr txBox="1"/>
                <p:nvPr/>
              </p:nvSpPr>
              <p:spPr>
                <a:xfrm>
                  <a:off x="5019368" y="4562225"/>
                  <a:ext cx="460382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100" dirty="0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ABS</a:t>
                  </a:r>
                  <a:endParaRPr lang="zh-TW" altLang="en-US" sz="11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0" name="文字方塊 39"/>
                <p:cNvSpPr txBox="1"/>
                <p:nvPr/>
              </p:nvSpPr>
              <p:spPr>
                <a:xfrm>
                  <a:off x="1310276" y="5439139"/>
                  <a:ext cx="460382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100" dirty="0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ABS</a:t>
                  </a:r>
                  <a:endParaRPr lang="zh-TW" altLang="en-US" sz="11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" name="文字方塊 40"/>
                <p:cNvSpPr txBox="1"/>
                <p:nvPr/>
              </p:nvSpPr>
              <p:spPr>
                <a:xfrm>
                  <a:off x="2826347" y="5174134"/>
                  <a:ext cx="48442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  <a:r>
                    <a:rPr lang="en-US" altLang="zh-TW" sz="1200" b="1" i="1" baseline="-25000" dirty="0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CA1</a:t>
                  </a:r>
                  <a:endParaRPr lang="zh-TW" altLang="en-US" sz="1200" b="1" i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" name="文字方塊 41"/>
                <p:cNvSpPr txBox="1"/>
                <p:nvPr/>
              </p:nvSpPr>
              <p:spPr>
                <a:xfrm>
                  <a:off x="5484670" y="1173469"/>
                  <a:ext cx="28725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C</a:t>
                  </a:r>
                  <a:endParaRPr lang="zh-TW" altLang="en-US" sz="1200" b="1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3" name="文字方塊 42"/>
                <p:cNvSpPr txBox="1"/>
                <p:nvPr/>
              </p:nvSpPr>
              <p:spPr>
                <a:xfrm>
                  <a:off x="4533448" y="1869949"/>
                  <a:ext cx="34657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Q</a:t>
                  </a:r>
                  <a:r>
                    <a:rPr lang="en-US" altLang="zh-TW" sz="1200" b="1" i="1" baseline="-25000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3</a:t>
                  </a:r>
                  <a:endParaRPr lang="zh-TW" altLang="en-US" sz="1200" b="1" i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4" name="文字方塊 43"/>
                <p:cNvSpPr txBox="1"/>
                <p:nvPr/>
              </p:nvSpPr>
              <p:spPr>
                <a:xfrm>
                  <a:off x="4508047" y="777749"/>
                  <a:ext cx="34657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Q</a:t>
                  </a:r>
                  <a:r>
                    <a:rPr lang="en-US" altLang="zh-TW" sz="1200" b="1" i="1" baseline="-25000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4</a:t>
                  </a:r>
                  <a:endParaRPr lang="zh-TW" altLang="en-US" sz="1200" b="1" i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5" name="文字方塊 44"/>
                <p:cNvSpPr txBox="1"/>
                <p:nvPr/>
              </p:nvSpPr>
              <p:spPr>
                <a:xfrm>
                  <a:off x="3038380" y="1249796"/>
                  <a:ext cx="27924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endParaRPr lang="zh-TW" altLang="en-US" sz="1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" name="文字方塊 45"/>
                <p:cNvSpPr txBox="1">
                  <a:spLocks noChangeArrowheads="1"/>
                </p:cNvSpPr>
                <p:nvPr/>
              </p:nvSpPr>
              <p:spPr bwMode="auto">
                <a:xfrm>
                  <a:off x="4464619" y="3074209"/>
                  <a:ext cx="694421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200" b="1" dirty="0" smtClean="0">
                      <a:solidFill>
                        <a:srgbClr val="FF0000"/>
                      </a:solidFill>
                    </a:rPr>
                    <a:t>PWM 2</a:t>
                  </a:r>
                  <a:endParaRPr lang="zh-TW" altLang="en-US" sz="1200" b="1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7" name="Text Box 56"/>
                <p:cNvSpPr txBox="1">
                  <a:spLocks noChangeArrowheads="1"/>
                </p:cNvSpPr>
                <p:nvPr/>
              </p:nvSpPr>
              <p:spPr bwMode="auto">
                <a:xfrm>
                  <a:off x="5157951" y="3126316"/>
                  <a:ext cx="333746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400" b="1" i="1" dirty="0" smtClean="0">
                      <a:solidFill>
                        <a:srgbClr val="FF0000"/>
                      </a:solidFill>
                    </a:rPr>
                    <a:t>d</a:t>
                  </a:r>
                  <a:r>
                    <a:rPr lang="en-US" altLang="zh-TW" sz="1400" b="1" i="1" baseline="-25000" dirty="0" smtClean="0">
                      <a:solidFill>
                        <a:srgbClr val="FF0000"/>
                      </a:solidFill>
                    </a:rPr>
                    <a:t>2</a:t>
                  </a:r>
                  <a:endParaRPr lang="en-US" altLang="zh-TW" sz="1400" b="1" i="1" baseline="-25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8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3898400" y="3338387"/>
                  <a:ext cx="492443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200" b="1" i="1" dirty="0" smtClean="0">
                      <a:solidFill>
                        <a:srgbClr val="FF0000"/>
                      </a:solidFill>
                    </a:rPr>
                    <a:t>V</a:t>
                  </a:r>
                  <a:r>
                    <a:rPr lang="en-US" altLang="zh-TW" sz="1200" b="1" i="1" baseline="-25000" dirty="0" smtClean="0">
                      <a:solidFill>
                        <a:srgbClr val="FF0000"/>
                      </a:solidFill>
                    </a:rPr>
                    <a:t>con2</a:t>
                  </a:r>
                  <a:endParaRPr lang="en-US" altLang="zh-TW" sz="1200" b="1" i="1" baseline="-25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9" name="文字方塊 48"/>
                <p:cNvSpPr txBox="1">
                  <a:spLocks noChangeArrowheads="1"/>
                </p:cNvSpPr>
                <p:nvPr/>
              </p:nvSpPr>
              <p:spPr bwMode="auto">
                <a:xfrm>
                  <a:off x="4118737" y="3788276"/>
                  <a:ext cx="367408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200" b="1" i="1" dirty="0" smtClean="0">
                      <a:solidFill>
                        <a:srgbClr val="FF0000"/>
                      </a:solidFill>
                    </a:rPr>
                    <a:t>V</a:t>
                  </a:r>
                  <a:r>
                    <a:rPr lang="en-US" altLang="zh-TW" sz="1200" b="1" i="1" baseline="-25000" dirty="0" smtClean="0">
                      <a:solidFill>
                        <a:srgbClr val="FF0000"/>
                      </a:solidFill>
                    </a:rPr>
                    <a:t>t2</a:t>
                  </a:r>
                  <a:endParaRPr lang="zh-TW" altLang="en-US" sz="1200" b="1" i="1" baseline="-25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0" name="文字方塊 49"/>
                <p:cNvSpPr txBox="1"/>
                <p:nvPr/>
              </p:nvSpPr>
              <p:spPr>
                <a:xfrm>
                  <a:off x="1920568" y="2327025"/>
                  <a:ext cx="460382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100" dirty="0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ABS</a:t>
                  </a:r>
                  <a:endParaRPr lang="zh-TW" altLang="en-US" sz="11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1" name="文字方塊 50"/>
                <p:cNvSpPr txBox="1"/>
                <p:nvPr/>
              </p:nvSpPr>
              <p:spPr>
                <a:xfrm>
                  <a:off x="2462435" y="2318559"/>
                  <a:ext cx="460382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100" dirty="0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ABS</a:t>
                  </a:r>
                  <a:endParaRPr lang="zh-TW" altLang="en-US" sz="11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" name="文字方塊 51"/>
                <p:cNvSpPr txBox="1"/>
                <p:nvPr/>
              </p:nvSpPr>
              <p:spPr>
                <a:xfrm>
                  <a:off x="3038013" y="4581467"/>
                  <a:ext cx="48442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  <a:r>
                    <a:rPr lang="en-US" altLang="zh-TW" sz="1200" b="1" i="1" baseline="-25000" dirty="0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CA2</a:t>
                  </a:r>
                  <a:endParaRPr lang="zh-TW" altLang="en-US" sz="1200" b="1" i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3947094" y="4366625"/>
                  <a:ext cx="340158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400" b="1" i="1" dirty="0" smtClean="0">
                      <a:solidFill>
                        <a:srgbClr val="FF0000"/>
                      </a:solidFill>
                    </a:rPr>
                    <a:t>i</a:t>
                  </a:r>
                  <a:r>
                    <a:rPr lang="en-US" altLang="zh-TW" sz="1400" b="1" i="1" baseline="-25000" dirty="0" smtClean="0">
                      <a:solidFill>
                        <a:srgbClr val="FF0000"/>
                      </a:solidFill>
                    </a:rPr>
                    <a:t>s2</a:t>
                  </a:r>
                  <a:endParaRPr lang="en-US" altLang="zh-TW" sz="1400" b="1" i="1" baseline="-25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4" name="Line 23"/>
                <p:cNvSpPr>
                  <a:spLocks noChangeShapeType="1"/>
                </p:cNvSpPr>
                <p:nvPr/>
              </p:nvSpPr>
              <p:spPr bwMode="auto">
                <a:xfrm>
                  <a:off x="2377690" y="949144"/>
                  <a:ext cx="37147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55" name="Line 23"/>
                <p:cNvSpPr>
                  <a:spLocks noChangeShapeType="1"/>
                </p:cNvSpPr>
                <p:nvPr/>
              </p:nvSpPr>
              <p:spPr bwMode="auto">
                <a:xfrm>
                  <a:off x="2226137" y="1352158"/>
                  <a:ext cx="37147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56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2376805" y="666971"/>
                  <a:ext cx="335348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200" b="1" i="1" dirty="0" smtClean="0">
                      <a:solidFill>
                        <a:srgbClr val="FF0000"/>
                      </a:solidFill>
                    </a:rPr>
                    <a:t>I</a:t>
                  </a:r>
                  <a:r>
                    <a:rPr lang="en-US" altLang="zh-TW" sz="1200" b="1" i="1" baseline="-25000" dirty="0" smtClean="0">
                      <a:solidFill>
                        <a:srgbClr val="FF0000"/>
                      </a:solidFill>
                    </a:rPr>
                    <a:t>s1</a:t>
                  </a:r>
                  <a:endParaRPr lang="en-US" altLang="zh-TW" sz="1200" b="1" i="1" baseline="-25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7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2239645" y="1321444"/>
                  <a:ext cx="335348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200" b="1" i="1" dirty="0" smtClean="0">
                      <a:solidFill>
                        <a:srgbClr val="FF0000"/>
                      </a:solidFill>
                    </a:rPr>
                    <a:t>I</a:t>
                  </a:r>
                  <a:r>
                    <a:rPr lang="en-US" altLang="zh-TW" sz="1200" b="1" i="1" baseline="-25000" dirty="0" smtClean="0">
                      <a:solidFill>
                        <a:srgbClr val="FF0000"/>
                      </a:solidFill>
                    </a:rPr>
                    <a:t>s2</a:t>
                  </a:r>
                  <a:endParaRPr lang="en-US" altLang="zh-TW" sz="1200" b="1" i="1" baseline="-25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8" name="文字方塊 57"/>
                <p:cNvSpPr txBox="1"/>
                <p:nvPr/>
              </p:nvSpPr>
              <p:spPr>
                <a:xfrm>
                  <a:off x="2203566" y="5054947"/>
                  <a:ext cx="42351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V</a:t>
                  </a:r>
                  <a:r>
                    <a:rPr lang="en-US" altLang="zh-TW" sz="1200" b="1" i="1" baseline="-25000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fb1</a:t>
                  </a:r>
                  <a:endParaRPr lang="zh-TW" altLang="en-US" sz="1200" b="1" i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9" name="文字方塊 58"/>
                <p:cNvSpPr txBox="1"/>
                <p:nvPr/>
              </p:nvSpPr>
              <p:spPr>
                <a:xfrm>
                  <a:off x="2720032" y="4445347"/>
                  <a:ext cx="42351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V</a:t>
                  </a:r>
                  <a:r>
                    <a:rPr lang="en-US" altLang="zh-TW" sz="1200" b="1" i="1" baseline="-25000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fb2</a:t>
                  </a:r>
                  <a:endParaRPr lang="zh-TW" altLang="en-US" sz="1200" b="1" i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60" name="文字方塊 59"/>
                <p:cNvSpPr txBox="1">
                  <a:spLocks noChangeArrowheads="1"/>
                </p:cNvSpPr>
                <p:nvPr/>
              </p:nvSpPr>
              <p:spPr bwMode="auto">
                <a:xfrm>
                  <a:off x="1175260" y="4047075"/>
                  <a:ext cx="311304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400" b="1" i="1" dirty="0" smtClean="0">
                      <a:solidFill>
                        <a:srgbClr val="FF0000"/>
                      </a:solidFill>
                    </a:rPr>
                    <a:t>v</a:t>
                  </a:r>
                  <a:r>
                    <a:rPr lang="en-US" altLang="zh-TW" sz="1400" b="1" i="1" baseline="-25000" dirty="0" smtClean="0">
                      <a:solidFill>
                        <a:srgbClr val="FF0000"/>
                      </a:solidFill>
                    </a:rPr>
                    <a:t>s</a:t>
                  </a:r>
                  <a:endParaRPr lang="zh-TW" altLang="en-US" sz="1400" b="1" i="1" baseline="-25000" dirty="0">
                    <a:solidFill>
                      <a:srgbClr val="FF0000"/>
                    </a:solidFill>
                  </a:endParaRP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61" name="文字方塊 60"/>
                    <p:cNvSpPr txBox="1"/>
                    <p:nvPr/>
                  </p:nvSpPr>
                  <p:spPr>
                    <a:xfrm>
                      <a:off x="2202180" y="5909310"/>
                      <a:ext cx="728533" cy="459678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f>
                              <m:fPr>
                                <m:ctrlPr>
                                  <a:rPr lang="en-US" altLang="zh-TW" sz="1100" b="1" i="1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TW" sz="1100" b="1" i="1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𝟏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altLang="zh-TW" sz="1100" b="1" i="1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1100" b="1" i="1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  <m:t>𝑲</m:t>
                                    </m:r>
                                  </m:e>
                                  <m:sub>
                                    <m:r>
                                      <a:rPr lang="en-US" altLang="zh-TW" sz="1100" b="1" i="1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  <m:t>𝒗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altLang="zh-TW" sz="1100" b="1" i="1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1100" b="1" i="1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  <m:t>𝒌</m:t>
                                    </m:r>
                                  </m:e>
                                  <m:sub>
                                    <m:r>
                                      <a:rPr lang="en-US" altLang="zh-TW" sz="1100" b="1" i="1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  <m:t>𝒑𝒘𝒎</m:t>
                                    </m:r>
                                  </m:sub>
                                </m:sSub>
                              </m:den>
                            </m:f>
                          </m:oMath>
                        </m:oMathPara>
                      </a14:m>
                      <a:endParaRPr lang="zh-TW" altLang="en-US" sz="1100" b="1" dirty="0">
                        <a:solidFill>
                          <a:srgbClr val="FF0000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75" name="文字方塊 74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202180" y="5909310"/>
                      <a:ext cx="728533" cy="459678"/>
                    </a:xfrm>
                    <a:prstGeom prst="rect">
                      <a:avLst/>
                    </a:prstGeom>
                    <a:blipFill rotWithShape="1">
                      <a:blip r:embed="rId3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zh-TW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62" name="文字方塊 61"/>
                <p:cNvSpPr txBox="1">
                  <a:spLocks noChangeArrowheads="1"/>
                </p:cNvSpPr>
                <p:nvPr/>
              </p:nvSpPr>
              <p:spPr bwMode="auto">
                <a:xfrm>
                  <a:off x="7065520" y="4977562"/>
                  <a:ext cx="383438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eaLnBrk="1" hangingPunct="1"/>
                  <a:r>
                    <a:rPr lang="en-US" altLang="zh-TW" sz="1400" b="1" i="1" dirty="0" err="1" smtClean="0">
                      <a:solidFill>
                        <a:srgbClr val="FF0000"/>
                      </a:solidFill>
                    </a:rPr>
                    <a:t>v</a:t>
                  </a:r>
                  <a:r>
                    <a:rPr lang="en-US" altLang="zh-TW" sz="1400" b="1" i="1" baseline="-25000" dirty="0" err="1" smtClean="0">
                      <a:solidFill>
                        <a:srgbClr val="FF0000"/>
                      </a:solidFill>
                    </a:rPr>
                    <a:t>d</a:t>
                  </a:r>
                  <a:r>
                    <a:rPr lang="en-US" altLang="zh-TW" sz="1400" b="1" i="1" baseline="30000" dirty="0" smtClean="0">
                      <a:solidFill>
                        <a:srgbClr val="FF0000"/>
                      </a:solidFill>
                    </a:rPr>
                    <a:t>*</a:t>
                  </a:r>
                  <a:endParaRPr lang="zh-TW" altLang="en-US" sz="1400" b="1" i="1" baseline="30000" dirty="0"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8" name="文字方塊 7"/>
              <p:cNvSpPr txBox="1">
                <a:spLocks noChangeArrowheads="1"/>
              </p:cNvSpPr>
              <p:nvPr/>
            </p:nvSpPr>
            <p:spPr bwMode="auto">
              <a:xfrm>
                <a:off x="2690938" y="1275110"/>
                <a:ext cx="327334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200" b="1" i="1" dirty="0">
                    <a:solidFill>
                      <a:srgbClr val="FF0000"/>
                    </a:solidFill>
                  </a:rPr>
                  <a:t>K</a:t>
                </a:r>
                <a:r>
                  <a:rPr lang="en-US" altLang="zh-TW" sz="1200" b="1" i="1" baseline="-25000" dirty="0">
                    <a:solidFill>
                      <a:srgbClr val="FF0000"/>
                    </a:solidFill>
                  </a:rPr>
                  <a:t>s</a:t>
                </a:r>
                <a:endParaRPr lang="zh-TW" altLang="en-US" sz="1200" b="1" i="1" baseline="-25000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4" name="文字方塊 3"/>
            <p:cNvSpPr txBox="1"/>
            <p:nvPr/>
          </p:nvSpPr>
          <p:spPr>
            <a:xfrm>
              <a:off x="3124200" y="464820"/>
              <a:ext cx="69762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Phase-1</a:t>
              </a:r>
              <a:endParaRPr lang="zh-TW" altLang="en-US" sz="12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3985260" y="464820"/>
              <a:ext cx="69762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Phase-2</a:t>
              </a:r>
              <a:endParaRPr lang="zh-TW" altLang="en-US" sz="12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905546" y="447794"/>
              <a:ext cx="82586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200" b="1" dirty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Sync-arm</a:t>
              </a:r>
              <a:endParaRPr lang="zh-TW" altLang="en-US" sz="1200" dirty="0"/>
            </a:p>
          </p:txBody>
        </p:sp>
      </p:grpSp>
      <p:sp>
        <p:nvSpPr>
          <p:cNvPr id="74" name="矩形 73"/>
          <p:cNvSpPr/>
          <p:nvPr/>
        </p:nvSpPr>
        <p:spPr>
          <a:xfrm>
            <a:off x="110065" y="-67733"/>
            <a:ext cx="84666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400" b="1" dirty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Lab 4: Single-phase Interleaved Bridgeless PFC Rectifier</a:t>
            </a:r>
          </a:p>
        </p:txBody>
      </p:sp>
    </p:spTree>
    <p:extLst>
      <p:ext uri="{BB962C8B-B14F-4D97-AF65-F5344CB8AC3E}">
        <p14:creationId xmlns:p14="http://schemas.microsoft.com/office/powerpoint/2010/main" val="364261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2D839CA-A0A8-4C74-93CA-3CD495A55E88}" type="slidenum">
              <a:rPr lang="zh-TW" altLang="en-US" smtClean="0"/>
              <a:t>92</a:t>
            </a:fld>
            <a:endParaRPr lang="zh-TW" altLang="en-US"/>
          </a:p>
        </p:txBody>
      </p:sp>
      <p:grpSp>
        <p:nvGrpSpPr>
          <p:cNvPr id="3" name="群組 2"/>
          <p:cNvGrpSpPr/>
          <p:nvPr/>
        </p:nvGrpSpPr>
        <p:grpSpPr>
          <a:xfrm>
            <a:off x="1240839" y="2983114"/>
            <a:ext cx="4281121" cy="3636974"/>
            <a:chOff x="1624965" y="820726"/>
            <a:chExt cx="4678854" cy="3865841"/>
          </a:xfrm>
        </p:grpSpPr>
        <p:grpSp>
          <p:nvGrpSpPr>
            <p:cNvPr id="4" name="群組 3"/>
            <p:cNvGrpSpPr/>
            <p:nvPr/>
          </p:nvGrpSpPr>
          <p:grpSpPr>
            <a:xfrm>
              <a:off x="2001983" y="820726"/>
              <a:ext cx="4301836" cy="1520693"/>
              <a:chOff x="1648691" y="1832108"/>
              <a:chExt cx="4301836" cy="1520693"/>
            </a:xfrm>
          </p:grpSpPr>
          <p:grpSp>
            <p:nvGrpSpPr>
              <p:cNvPr id="103" name="群組 102"/>
              <p:cNvGrpSpPr/>
              <p:nvPr/>
            </p:nvGrpSpPr>
            <p:grpSpPr>
              <a:xfrm>
                <a:off x="1796852" y="1832108"/>
                <a:ext cx="2013148" cy="1513766"/>
                <a:chOff x="1796852" y="1832108"/>
                <a:chExt cx="2013148" cy="1513766"/>
              </a:xfrm>
            </p:grpSpPr>
            <p:sp>
              <p:nvSpPr>
                <p:cNvPr id="108" name="Freeform 148"/>
                <p:cNvSpPr>
                  <a:spLocks/>
                </p:cNvSpPr>
                <p:nvPr/>
              </p:nvSpPr>
              <p:spPr bwMode="auto">
                <a:xfrm>
                  <a:off x="1796852" y="1832108"/>
                  <a:ext cx="1002100" cy="744838"/>
                </a:xfrm>
                <a:custGeom>
                  <a:avLst/>
                  <a:gdLst/>
                  <a:ahLst/>
                  <a:cxnLst>
                    <a:cxn ang="0">
                      <a:pos x="147" y="182"/>
                    </a:cxn>
                    <a:cxn ang="0">
                      <a:pos x="0" y="181"/>
                    </a:cxn>
                    <a:cxn ang="0">
                      <a:pos x="0" y="182"/>
                    </a:cxn>
                  </a:cxnLst>
                  <a:rect l="0" t="0" r="r" b="b"/>
                  <a:pathLst>
                    <a:path w="147" h="182">
                      <a:moveTo>
                        <a:pt x="147" y="182"/>
                      </a:moveTo>
                      <a:cubicBezTo>
                        <a:pt x="107" y="0"/>
                        <a:pt x="40" y="0"/>
                        <a:pt x="0" y="181"/>
                      </a:cubicBezTo>
                      <a:cubicBezTo>
                        <a:pt x="0" y="181"/>
                        <a:pt x="0" y="181"/>
                        <a:pt x="0" y="182"/>
                      </a:cubicBezTo>
                    </a:path>
                  </a:pathLst>
                </a:custGeom>
                <a:noFill/>
                <a:ln w="20638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109" name="Freeform 148"/>
                <p:cNvSpPr>
                  <a:spLocks/>
                </p:cNvSpPr>
                <p:nvPr/>
              </p:nvSpPr>
              <p:spPr bwMode="auto">
                <a:xfrm flipV="1">
                  <a:off x="2807900" y="2601036"/>
                  <a:ext cx="1002100" cy="744838"/>
                </a:xfrm>
                <a:custGeom>
                  <a:avLst/>
                  <a:gdLst/>
                  <a:ahLst/>
                  <a:cxnLst>
                    <a:cxn ang="0">
                      <a:pos x="147" y="182"/>
                    </a:cxn>
                    <a:cxn ang="0">
                      <a:pos x="0" y="181"/>
                    </a:cxn>
                    <a:cxn ang="0">
                      <a:pos x="0" y="182"/>
                    </a:cxn>
                  </a:cxnLst>
                  <a:rect l="0" t="0" r="r" b="b"/>
                  <a:pathLst>
                    <a:path w="147" h="182">
                      <a:moveTo>
                        <a:pt x="147" y="182"/>
                      </a:moveTo>
                      <a:cubicBezTo>
                        <a:pt x="107" y="0"/>
                        <a:pt x="40" y="0"/>
                        <a:pt x="0" y="181"/>
                      </a:cubicBezTo>
                      <a:cubicBezTo>
                        <a:pt x="0" y="181"/>
                        <a:pt x="0" y="181"/>
                        <a:pt x="0" y="182"/>
                      </a:cubicBezTo>
                    </a:path>
                  </a:pathLst>
                </a:custGeom>
                <a:noFill/>
                <a:ln w="20638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TW" altLang="en-US"/>
                </a:p>
              </p:txBody>
            </p:sp>
          </p:grpSp>
          <p:cxnSp>
            <p:nvCxnSpPr>
              <p:cNvPr id="104" name="直線接點 103"/>
              <p:cNvCxnSpPr/>
              <p:nvPr/>
            </p:nvCxnSpPr>
            <p:spPr>
              <a:xfrm>
                <a:off x="1648691" y="2597727"/>
                <a:ext cx="4301836" cy="0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105" name="群組 104"/>
              <p:cNvGrpSpPr/>
              <p:nvPr/>
            </p:nvGrpSpPr>
            <p:grpSpPr>
              <a:xfrm>
                <a:off x="3819617" y="1839035"/>
                <a:ext cx="2013148" cy="1513766"/>
                <a:chOff x="1796852" y="1832108"/>
                <a:chExt cx="2013148" cy="1513766"/>
              </a:xfrm>
            </p:grpSpPr>
            <p:sp>
              <p:nvSpPr>
                <p:cNvPr id="106" name="Freeform 148"/>
                <p:cNvSpPr>
                  <a:spLocks/>
                </p:cNvSpPr>
                <p:nvPr/>
              </p:nvSpPr>
              <p:spPr bwMode="auto">
                <a:xfrm>
                  <a:off x="1796852" y="1832108"/>
                  <a:ext cx="1002100" cy="744838"/>
                </a:xfrm>
                <a:custGeom>
                  <a:avLst/>
                  <a:gdLst/>
                  <a:ahLst/>
                  <a:cxnLst>
                    <a:cxn ang="0">
                      <a:pos x="147" y="182"/>
                    </a:cxn>
                    <a:cxn ang="0">
                      <a:pos x="0" y="181"/>
                    </a:cxn>
                    <a:cxn ang="0">
                      <a:pos x="0" y="182"/>
                    </a:cxn>
                  </a:cxnLst>
                  <a:rect l="0" t="0" r="r" b="b"/>
                  <a:pathLst>
                    <a:path w="147" h="182">
                      <a:moveTo>
                        <a:pt x="147" y="182"/>
                      </a:moveTo>
                      <a:cubicBezTo>
                        <a:pt x="107" y="0"/>
                        <a:pt x="40" y="0"/>
                        <a:pt x="0" y="181"/>
                      </a:cubicBezTo>
                      <a:cubicBezTo>
                        <a:pt x="0" y="181"/>
                        <a:pt x="0" y="181"/>
                        <a:pt x="0" y="182"/>
                      </a:cubicBezTo>
                    </a:path>
                  </a:pathLst>
                </a:custGeom>
                <a:noFill/>
                <a:ln w="20638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107" name="Freeform 148"/>
                <p:cNvSpPr>
                  <a:spLocks/>
                </p:cNvSpPr>
                <p:nvPr/>
              </p:nvSpPr>
              <p:spPr bwMode="auto">
                <a:xfrm flipV="1">
                  <a:off x="2807900" y="2601036"/>
                  <a:ext cx="1002100" cy="744838"/>
                </a:xfrm>
                <a:custGeom>
                  <a:avLst/>
                  <a:gdLst/>
                  <a:ahLst/>
                  <a:cxnLst>
                    <a:cxn ang="0">
                      <a:pos x="147" y="182"/>
                    </a:cxn>
                    <a:cxn ang="0">
                      <a:pos x="0" y="181"/>
                    </a:cxn>
                    <a:cxn ang="0">
                      <a:pos x="0" y="182"/>
                    </a:cxn>
                  </a:cxnLst>
                  <a:rect l="0" t="0" r="r" b="b"/>
                  <a:pathLst>
                    <a:path w="147" h="182">
                      <a:moveTo>
                        <a:pt x="147" y="182"/>
                      </a:moveTo>
                      <a:cubicBezTo>
                        <a:pt x="107" y="0"/>
                        <a:pt x="40" y="0"/>
                        <a:pt x="0" y="181"/>
                      </a:cubicBezTo>
                      <a:cubicBezTo>
                        <a:pt x="0" y="181"/>
                        <a:pt x="0" y="181"/>
                        <a:pt x="0" y="182"/>
                      </a:cubicBezTo>
                    </a:path>
                  </a:pathLst>
                </a:custGeom>
                <a:noFill/>
                <a:ln w="20638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TW" altLang="en-US"/>
                </a:p>
              </p:txBody>
            </p:sp>
          </p:grpSp>
        </p:grpSp>
        <p:cxnSp>
          <p:nvCxnSpPr>
            <p:cNvPr id="5" name="直線接點 4"/>
            <p:cNvCxnSpPr/>
            <p:nvPr/>
          </p:nvCxnSpPr>
          <p:spPr>
            <a:xfrm>
              <a:off x="2139462" y="841930"/>
              <a:ext cx="0" cy="3844637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直線接點 5"/>
            <p:cNvCxnSpPr/>
            <p:nvPr/>
          </p:nvCxnSpPr>
          <p:spPr>
            <a:xfrm>
              <a:off x="1981201" y="3366654"/>
              <a:ext cx="4301836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直線接點 6"/>
            <p:cNvCxnSpPr/>
            <p:nvPr/>
          </p:nvCxnSpPr>
          <p:spPr>
            <a:xfrm>
              <a:off x="1981200" y="4017819"/>
              <a:ext cx="4301836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線接點 7"/>
            <p:cNvCxnSpPr/>
            <p:nvPr/>
          </p:nvCxnSpPr>
          <p:spPr>
            <a:xfrm>
              <a:off x="3165765" y="1586345"/>
              <a:ext cx="0" cy="3068782"/>
            </a:xfrm>
            <a:prstGeom prst="line">
              <a:avLst/>
            </a:prstGeom>
            <a:ln w="9525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直線接點 8"/>
            <p:cNvCxnSpPr/>
            <p:nvPr/>
          </p:nvCxnSpPr>
          <p:spPr>
            <a:xfrm flipH="1">
              <a:off x="4160094" y="1592206"/>
              <a:ext cx="0" cy="3061855"/>
            </a:xfrm>
            <a:prstGeom prst="line">
              <a:avLst/>
            </a:prstGeom>
            <a:ln w="9525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直線接點 9"/>
            <p:cNvCxnSpPr/>
            <p:nvPr/>
          </p:nvCxnSpPr>
          <p:spPr>
            <a:xfrm>
              <a:off x="5167746" y="1572490"/>
              <a:ext cx="0" cy="3096492"/>
            </a:xfrm>
            <a:prstGeom prst="line">
              <a:avLst/>
            </a:prstGeom>
            <a:ln w="9525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直線接點 10"/>
            <p:cNvCxnSpPr/>
            <p:nvPr/>
          </p:nvCxnSpPr>
          <p:spPr>
            <a:xfrm>
              <a:off x="6199910" y="1565563"/>
              <a:ext cx="0" cy="3082637"/>
            </a:xfrm>
            <a:prstGeom prst="line">
              <a:avLst/>
            </a:prstGeom>
            <a:ln w="9525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線接點 11"/>
            <p:cNvCxnSpPr/>
            <p:nvPr/>
          </p:nvCxnSpPr>
          <p:spPr>
            <a:xfrm>
              <a:off x="1981202" y="2770909"/>
              <a:ext cx="4301836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線接點 12"/>
            <p:cNvCxnSpPr/>
            <p:nvPr/>
          </p:nvCxnSpPr>
          <p:spPr>
            <a:xfrm>
              <a:off x="1981202" y="4648200"/>
              <a:ext cx="4301836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文字方塊 13"/>
            <p:cNvSpPr txBox="1"/>
            <p:nvPr/>
          </p:nvSpPr>
          <p:spPr>
            <a:xfrm>
              <a:off x="1676619" y="2364094"/>
              <a:ext cx="3738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Q</a:t>
              </a:r>
              <a:r>
                <a:rPr lang="en-US" altLang="zh-TW" sz="1400" b="1" i="1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文字方塊 14"/>
            <p:cNvSpPr txBox="1"/>
            <p:nvPr/>
          </p:nvSpPr>
          <p:spPr>
            <a:xfrm>
              <a:off x="1683547" y="3008865"/>
              <a:ext cx="3738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Q</a:t>
              </a:r>
              <a:r>
                <a:rPr lang="en-US" altLang="zh-TW" sz="1400" b="1" i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1624965" y="3593522"/>
              <a:ext cx="46358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SR</a:t>
              </a:r>
              <a:r>
                <a:rPr lang="en-US" altLang="zh-TW" sz="1400" b="1" i="1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文字方塊 16"/>
            <p:cNvSpPr txBox="1"/>
            <p:nvPr/>
          </p:nvSpPr>
          <p:spPr>
            <a:xfrm>
              <a:off x="1624965" y="4251613"/>
              <a:ext cx="46358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SR</a:t>
              </a:r>
              <a:r>
                <a:rPr lang="en-US" altLang="zh-TW" sz="1400" b="1" i="1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zh-TW" altLang="en-US" sz="1400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8" name="群組 17"/>
            <p:cNvGrpSpPr/>
            <p:nvPr/>
          </p:nvGrpSpPr>
          <p:grpSpPr>
            <a:xfrm>
              <a:off x="2146496" y="2295591"/>
              <a:ext cx="1004348" cy="480648"/>
              <a:chOff x="2146496" y="2295591"/>
              <a:chExt cx="1004348" cy="480648"/>
            </a:xfrm>
          </p:grpSpPr>
          <p:grpSp>
            <p:nvGrpSpPr>
              <p:cNvPr id="87" name="群組 86"/>
              <p:cNvGrpSpPr/>
              <p:nvPr/>
            </p:nvGrpSpPr>
            <p:grpSpPr>
              <a:xfrm>
                <a:off x="2146496" y="2301452"/>
                <a:ext cx="218902" cy="474785"/>
                <a:chOff x="792481" y="1340161"/>
                <a:chExt cx="218902" cy="474785"/>
              </a:xfrm>
            </p:grpSpPr>
            <p:sp>
              <p:nvSpPr>
                <p:cNvPr id="100" name="矩形 99"/>
                <p:cNvSpPr/>
                <p:nvPr/>
              </p:nvSpPr>
              <p:spPr>
                <a:xfrm flipH="1">
                  <a:off x="792481" y="134389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" name="矩形 100"/>
                <p:cNvSpPr/>
                <p:nvPr/>
              </p:nvSpPr>
              <p:spPr>
                <a:xfrm flipH="1">
                  <a:off x="882535" y="1343890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2" name="矩形 101"/>
                <p:cNvSpPr/>
                <p:nvPr/>
              </p:nvSpPr>
              <p:spPr>
                <a:xfrm flipH="1">
                  <a:off x="965664" y="134016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8" name="群組 87"/>
              <p:cNvGrpSpPr/>
              <p:nvPr/>
            </p:nvGrpSpPr>
            <p:grpSpPr>
              <a:xfrm>
                <a:off x="2416127" y="2295591"/>
                <a:ext cx="218902" cy="474785"/>
                <a:chOff x="792481" y="1340161"/>
                <a:chExt cx="218902" cy="474785"/>
              </a:xfrm>
            </p:grpSpPr>
            <p:sp>
              <p:nvSpPr>
                <p:cNvPr id="97" name="矩形 96"/>
                <p:cNvSpPr/>
                <p:nvPr/>
              </p:nvSpPr>
              <p:spPr>
                <a:xfrm flipH="1">
                  <a:off x="792481" y="134389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8" name="矩形 97"/>
                <p:cNvSpPr/>
                <p:nvPr/>
              </p:nvSpPr>
              <p:spPr>
                <a:xfrm flipH="1">
                  <a:off x="882535" y="1343890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9" name="矩形 98"/>
                <p:cNvSpPr/>
                <p:nvPr/>
              </p:nvSpPr>
              <p:spPr>
                <a:xfrm flipH="1">
                  <a:off x="965664" y="134016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9" name="群組 88"/>
              <p:cNvGrpSpPr/>
              <p:nvPr/>
            </p:nvGrpSpPr>
            <p:grpSpPr>
              <a:xfrm>
                <a:off x="2674037" y="2295592"/>
                <a:ext cx="218902" cy="474785"/>
                <a:chOff x="792481" y="1340161"/>
                <a:chExt cx="218902" cy="474785"/>
              </a:xfrm>
            </p:grpSpPr>
            <p:sp>
              <p:nvSpPr>
                <p:cNvPr id="94" name="矩形 93"/>
                <p:cNvSpPr/>
                <p:nvPr/>
              </p:nvSpPr>
              <p:spPr>
                <a:xfrm flipH="1">
                  <a:off x="792481" y="134389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 flipH="1">
                  <a:off x="882535" y="1343890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6" name="矩形 95"/>
                <p:cNvSpPr/>
                <p:nvPr/>
              </p:nvSpPr>
              <p:spPr>
                <a:xfrm flipH="1">
                  <a:off x="965664" y="134016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90" name="群組 89"/>
              <p:cNvGrpSpPr/>
              <p:nvPr/>
            </p:nvGrpSpPr>
            <p:grpSpPr>
              <a:xfrm>
                <a:off x="2931942" y="2301454"/>
                <a:ext cx="218902" cy="474785"/>
                <a:chOff x="792481" y="1340161"/>
                <a:chExt cx="218902" cy="474785"/>
              </a:xfrm>
            </p:grpSpPr>
            <p:sp>
              <p:nvSpPr>
                <p:cNvPr id="91" name="矩形 90"/>
                <p:cNvSpPr/>
                <p:nvPr/>
              </p:nvSpPr>
              <p:spPr>
                <a:xfrm flipH="1">
                  <a:off x="792481" y="134389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2" name="矩形 91"/>
                <p:cNvSpPr/>
                <p:nvPr/>
              </p:nvSpPr>
              <p:spPr>
                <a:xfrm flipH="1">
                  <a:off x="882535" y="1343890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 flipH="1">
                  <a:off x="965664" y="134016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19" name="群組 18"/>
            <p:cNvGrpSpPr/>
            <p:nvPr/>
          </p:nvGrpSpPr>
          <p:grpSpPr>
            <a:xfrm>
              <a:off x="3160542" y="2887607"/>
              <a:ext cx="1004348" cy="480648"/>
              <a:chOff x="2146496" y="2295591"/>
              <a:chExt cx="1004348" cy="480648"/>
            </a:xfrm>
          </p:grpSpPr>
          <p:grpSp>
            <p:nvGrpSpPr>
              <p:cNvPr id="71" name="群組 70"/>
              <p:cNvGrpSpPr/>
              <p:nvPr/>
            </p:nvGrpSpPr>
            <p:grpSpPr>
              <a:xfrm>
                <a:off x="2146496" y="2301452"/>
                <a:ext cx="218902" cy="474785"/>
                <a:chOff x="792481" y="1340161"/>
                <a:chExt cx="218902" cy="474785"/>
              </a:xfrm>
            </p:grpSpPr>
            <p:sp>
              <p:nvSpPr>
                <p:cNvPr id="84" name="矩形 83"/>
                <p:cNvSpPr/>
                <p:nvPr/>
              </p:nvSpPr>
              <p:spPr>
                <a:xfrm flipH="1">
                  <a:off x="792481" y="134389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" name="矩形 84"/>
                <p:cNvSpPr/>
                <p:nvPr/>
              </p:nvSpPr>
              <p:spPr>
                <a:xfrm flipH="1">
                  <a:off x="882535" y="1343890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" name="矩形 85"/>
                <p:cNvSpPr/>
                <p:nvPr/>
              </p:nvSpPr>
              <p:spPr>
                <a:xfrm flipH="1">
                  <a:off x="965664" y="134016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72" name="群組 71"/>
              <p:cNvGrpSpPr/>
              <p:nvPr/>
            </p:nvGrpSpPr>
            <p:grpSpPr>
              <a:xfrm>
                <a:off x="2416127" y="2295591"/>
                <a:ext cx="218902" cy="474785"/>
                <a:chOff x="792481" y="1340161"/>
                <a:chExt cx="218902" cy="474785"/>
              </a:xfrm>
            </p:grpSpPr>
            <p:sp>
              <p:nvSpPr>
                <p:cNvPr id="81" name="矩形 80"/>
                <p:cNvSpPr/>
                <p:nvPr/>
              </p:nvSpPr>
              <p:spPr>
                <a:xfrm flipH="1">
                  <a:off x="792481" y="134389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2" name="矩形 81"/>
                <p:cNvSpPr/>
                <p:nvPr/>
              </p:nvSpPr>
              <p:spPr>
                <a:xfrm flipH="1">
                  <a:off x="882535" y="1343890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3" name="矩形 82"/>
                <p:cNvSpPr/>
                <p:nvPr/>
              </p:nvSpPr>
              <p:spPr>
                <a:xfrm flipH="1">
                  <a:off x="965664" y="134016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73" name="群組 72"/>
              <p:cNvGrpSpPr/>
              <p:nvPr/>
            </p:nvGrpSpPr>
            <p:grpSpPr>
              <a:xfrm>
                <a:off x="2674037" y="2295592"/>
                <a:ext cx="218902" cy="474785"/>
                <a:chOff x="792481" y="1340161"/>
                <a:chExt cx="218902" cy="474785"/>
              </a:xfrm>
            </p:grpSpPr>
            <p:sp>
              <p:nvSpPr>
                <p:cNvPr id="78" name="矩形 77"/>
                <p:cNvSpPr/>
                <p:nvPr/>
              </p:nvSpPr>
              <p:spPr>
                <a:xfrm flipH="1">
                  <a:off x="792481" y="134389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79" name="矩形 78"/>
                <p:cNvSpPr/>
                <p:nvPr/>
              </p:nvSpPr>
              <p:spPr>
                <a:xfrm flipH="1">
                  <a:off x="882535" y="1343890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0" name="矩形 79"/>
                <p:cNvSpPr/>
                <p:nvPr/>
              </p:nvSpPr>
              <p:spPr>
                <a:xfrm flipH="1">
                  <a:off x="965664" y="134016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74" name="群組 73"/>
              <p:cNvGrpSpPr/>
              <p:nvPr/>
            </p:nvGrpSpPr>
            <p:grpSpPr>
              <a:xfrm>
                <a:off x="2931942" y="2301454"/>
                <a:ext cx="218902" cy="474785"/>
                <a:chOff x="792481" y="1340161"/>
                <a:chExt cx="218902" cy="474785"/>
              </a:xfrm>
            </p:grpSpPr>
            <p:sp>
              <p:nvSpPr>
                <p:cNvPr id="75" name="矩形 74"/>
                <p:cNvSpPr/>
                <p:nvPr/>
              </p:nvSpPr>
              <p:spPr>
                <a:xfrm flipH="1">
                  <a:off x="792481" y="134389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76" name="矩形 75"/>
                <p:cNvSpPr/>
                <p:nvPr/>
              </p:nvSpPr>
              <p:spPr>
                <a:xfrm flipH="1">
                  <a:off x="882535" y="1343890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77" name="矩形 76"/>
                <p:cNvSpPr/>
                <p:nvPr/>
              </p:nvSpPr>
              <p:spPr>
                <a:xfrm flipH="1">
                  <a:off x="965664" y="134016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20" name="群組 19"/>
            <p:cNvGrpSpPr/>
            <p:nvPr/>
          </p:nvGrpSpPr>
          <p:grpSpPr>
            <a:xfrm>
              <a:off x="4168727" y="2295591"/>
              <a:ext cx="1004348" cy="480648"/>
              <a:chOff x="2146496" y="2295591"/>
              <a:chExt cx="1004348" cy="480648"/>
            </a:xfrm>
          </p:grpSpPr>
          <p:grpSp>
            <p:nvGrpSpPr>
              <p:cNvPr id="55" name="群組 54"/>
              <p:cNvGrpSpPr/>
              <p:nvPr/>
            </p:nvGrpSpPr>
            <p:grpSpPr>
              <a:xfrm>
                <a:off x="2146496" y="2301452"/>
                <a:ext cx="218902" cy="474785"/>
                <a:chOff x="792481" y="1340161"/>
                <a:chExt cx="218902" cy="474785"/>
              </a:xfrm>
            </p:grpSpPr>
            <p:sp>
              <p:nvSpPr>
                <p:cNvPr id="68" name="矩形 67"/>
                <p:cNvSpPr/>
                <p:nvPr/>
              </p:nvSpPr>
              <p:spPr>
                <a:xfrm flipH="1">
                  <a:off x="792481" y="134389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9" name="矩形 68"/>
                <p:cNvSpPr/>
                <p:nvPr/>
              </p:nvSpPr>
              <p:spPr>
                <a:xfrm flipH="1">
                  <a:off x="882535" y="1343890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70" name="矩形 69"/>
                <p:cNvSpPr/>
                <p:nvPr/>
              </p:nvSpPr>
              <p:spPr>
                <a:xfrm flipH="1">
                  <a:off x="965664" y="134016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56" name="群組 55"/>
              <p:cNvGrpSpPr/>
              <p:nvPr/>
            </p:nvGrpSpPr>
            <p:grpSpPr>
              <a:xfrm>
                <a:off x="2416127" y="2295591"/>
                <a:ext cx="218902" cy="474785"/>
                <a:chOff x="792481" y="1340161"/>
                <a:chExt cx="218902" cy="474785"/>
              </a:xfrm>
            </p:grpSpPr>
            <p:sp>
              <p:nvSpPr>
                <p:cNvPr id="65" name="矩形 64"/>
                <p:cNvSpPr/>
                <p:nvPr/>
              </p:nvSpPr>
              <p:spPr>
                <a:xfrm flipH="1">
                  <a:off x="792481" y="134389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6" name="矩形 65"/>
                <p:cNvSpPr/>
                <p:nvPr/>
              </p:nvSpPr>
              <p:spPr>
                <a:xfrm flipH="1">
                  <a:off x="882535" y="1343890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7" name="矩形 66"/>
                <p:cNvSpPr/>
                <p:nvPr/>
              </p:nvSpPr>
              <p:spPr>
                <a:xfrm flipH="1">
                  <a:off x="965664" y="134016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57" name="群組 56"/>
              <p:cNvGrpSpPr/>
              <p:nvPr/>
            </p:nvGrpSpPr>
            <p:grpSpPr>
              <a:xfrm>
                <a:off x="2674037" y="2295592"/>
                <a:ext cx="218902" cy="474785"/>
                <a:chOff x="792481" y="1340161"/>
                <a:chExt cx="218902" cy="474785"/>
              </a:xfrm>
            </p:grpSpPr>
            <p:sp>
              <p:nvSpPr>
                <p:cNvPr id="62" name="矩形 61"/>
                <p:cNvSpPr/>
                <p:nvPr/>
              </p:nvSpPr>
              <p:spPr>
                <a:xfrm flipH="1">
                  <a:off x="792481" y="134389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3" name="矩形 62"/>
                <p:cNvSpPr/>
                <p:nvPr/>
              </p:nvSpPr>
              <p:spPr>
                <a:xfrm flipH="1">
                  <a:off x="882535" y="1343890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4" name="矩形 63"/>
                <p:cNvSpPr/>
                <p:nvPr/>
              </p:nvSpPr>
              <p:spPr>
                <a:xfrm flipH="1">
                  <a:off x="965664" y="134016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58" name="群組 57"/>
              <p:cNvGrpSpPr/>
              <p:nvPr/>
            </p:nvGrpSpPr>
            <p:grpSpPr>
              <a:xfrm>
                <a:off x="2931942" y="2301454"/>
                <a:ext cx="218902" cy="474785"/>
                <a:chOff x="792481" y="1340161"/>
                <a:chExt cx="218902" cy="474785"/>
              </a:xfrm>
            </p:grpSpPr>
            <p:sp>
              <p:nvSpPr>
                <p:cNvPr id="59" name="矩形 58"/>
                <p:cNvSpPr/>
                <p:nvPr/>
              </p:nvSpPr>
              <p:spPr>
                <a:xfrm flipH="1">
                  <a:off x="792481" y="134389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0" name="矩形 59"/>
                <p:cNvSpPr/>
                <p:nvPr/>
              </p:nvSpPr>
              <p:spPr>
                <a:xfrm flipH="1">
                  <a:off x="882535" y="1343890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1" name="矩形 60"/>
                <p:cNvSpPr/>
                <p:nvPr/>
              </p:nvSpPr>
              <p:spPr>
                <a:xfrm flipH="1">
                  <a:off x="965664" y="134016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21" name="群組 20"/>
            <p:cNvGrpSpPr/>
            <p:nvPr/>
          </p:nvGrpSpPr>
          <p:grpSpPr>
            <a:xfrm>
              <a:off x="5176911" y="2887606"/>
              <a:ext cx="1004348" cy="480648"/>
              <a:chOff x="2146496" y="2295591"/>
              <a:chExt cx="1004348" cy="480648"/>
            </a:xfrm>
          </p:grpSpPr>
          <p:grpSp>
            <p:nvGrpSpPr>
              <p:cNvPr id="39" name="群組 38"/>
              <p:cNvGrpSpPr/>
              <p:nvPr/>
            </p:nvGrpSpPr>
            <p:grpSpPr>
              <a:xfrm>
                <a:off x="2146496" y="2301452"/>
                <a:ext cx="218902" cy="474785"/>
                <a:chOff x="792481" y="1340161"/>
                <a:chExt cx="218902" cy="474785"/>
              </a:xfrm>
            </p:grpSpPr>
            <p:sp>
              <p:nvSpPr>
                <p:cNvPr id="52" name="矩形 51"/>
                <p:cNvSpPr/>
                <p:nvPr/>
              </p:nvSpPr>
              <p:spPr>
                <a:xfrm flipH="1">
                  <a:off x="792481" y="134389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 flipH="1">
                  <a:off x="882535" y="1343890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54" name="矩形 53"/>
                <p:cNvSpPr/>
                <p:nvPr/>
              </p:nvSpPr>
              <p:spPr>
                <a:xfrm flipH="1">
                  <a:off x="965664" y="134016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40" name="群組 39"/>
              <p:cNvGrpSpPr/>
              <p:nvPr/>
            </p:nvGrpSpPr>
            <p:grpSpPr>
              <a:xfrm>
                <a:off x="2416127" y="2295591"/>
                <a:ext cx="218902" cy="474785"/>
                <a:chOff x="792481" y="1340161"/>
                <a:chExt cx="218902" cy="474785"/>
              </a:xfrm>
            </p:grpSpPr>
            <p:sp>
              <p:nvSpPr>
                <p:cNvPr id="49" name="矩形 48"/>
                <p:cNvSpPr/>
                <p:nvPr/>
              </p:nvSpPr>
              <p:spPr>
                <a:xfrm flipH="1">
                  <a:off x="792481" y="134389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50" name="矩形 49"/>
                <p:cNvSpPr/>
                <p:nvPr/>
              </p:nvSpPr>
              <p:spPr>
                <a:xfrm flipH="1">
                  <a:off x="882535" y="1343890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51" name="矩形 50"/>
                <p:cNvSpPr/>
                <p:nvPr/>
              </p:nvSpPr>
              <p:spPr>
                <a:xfrm flipH="1">
                  <a:off x="965664" y="134016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41" name="群組 40"/>
              <p:cNvGrpSpPr/>
              <p:nvPr/>
            </p:nvGrpSpPr>
            <p:grpSpPr>
              <a:xfrm>
                <a:off x="2674037" y="2295592"/>
                <a:ext cx="218902" cy="474785"/>
                <a:chOff x="792481" y="1340161"/>
                <a:chExt cx="218902" cy="474785"/>
              </a:xfrm>
            </p:grpSpPr>
            <p:sp>
              <p:nvSpPr>
                <p:cNvPr id="46" name="矩形 45"/>
                <p:cNvSpPr/>
                <p:nvPr/>
              </p:nvSpPr>
              <p:spPr>
                <a:xfrm flipH="1">
                  <a:off x="792481" y="134389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 flipH="1">
                  <a:off x="882535" y="1343890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8" name="矩形 47"/>
                <p:cNvSpPr/>
                <p:nvPr/>
              </p:nvSpPr>
              <p:spPr>
                <a:xfrm flipH="1">
                  <a:off x="965664" y="134016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42" name="群組 41"/>
              <p:cNvGrpSpPr/>
              <p:nvPr/>
            </p:nvGrpSpPr>
            <p:grpSpPr>
              <a:xfrm>
                <a:off x="2931942" y="2301454"/>
                <a:ext cx="218902" cy="474785"/>
                <a:chOff x="792481" y="1340161"/>
                <a:chExt cx="218902" cy="474785"/>
              </a:xfrm>
            </p:grpSpPr>
            <p:sp>
              <p:nvSpPr>
                <p:cNvPr id="43" name="矩形 42"/>
                <p:cNvSpPr/>
                <p:nvPr/>
              </p:nvSpPr>
              <p:spPr>
                <a:xfrm flipH="1">
                  <a:off x="792481" y="134389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" name="矩形 43"/>
                <p:cNvSpPr/>
                <p:nvPr/>
              </p:nvSpPr>
              <p:spPr>
                <a:xfrm flipH="1">
                  <a:off x="882535" y="1343890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 flipH="1">
                  <a:off x="965664" y="1340161"/>
                  <a:ext cx="45719" cy="47105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22" name="群組 21"/>
            <p:cNvGrpSpPr/>
            <p:nvPr/>
          </p:nvGrpSpPr>
          <p:grpSpPr>
            <a:xfrm>
              <a:off x="2133600" y="3640015"/>
              <a:ext cx="1025771" cy="375138"/>
              <a:chOff x="2133600" y="3640015"/>
              <a:chExt cx="1025771" cy="375138"/>
            </a:xfrm>
          </p:grpSpPr>
          <p:cxnSp>
            <p:nvCxnSpPr>
              <p:cNvPr id="36" name="直線接點 35"/>
              <p:cNvCxnSpPr/>
              <p:nvPr/>
            </p:nvCxnSpPr>
            <p:spPr>
              <a:xfrm flipV="1">
                <a:off x="2133602" y="3640015"/>
                <a:ext cx="1025769" cy="0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直線接點 36"/>
              <p:cNvCxnSpPr/>
              <p:nvPr/>
            </p:nvCxnSpPr>
            <p:spPr>
              <a:xfrm>
                <a:off x="2133600" y="3645876"/>
                <a:ext cx="0" cy="369277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線接點 37"/>
              <p:cNvCxnSpPr/>
              <p:nvPr/>
            </p:nvCxnSpPr>
            <p:spPr>
              <a:xfrm>
                <a:off x="3159369" y="3651738"/>
                <a:ext cx="0" cy="357554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群組 22"/>
            <p:cNvGrpSpPr/>
            <p:nvPr/>
          </p:nvGrpSpPr>
          <p:grpSpPr>
            <a:xfrm>
              <a:off x="4149969" y="3640015"/>
              <a:ext cx="1025771" cy="375138"/>
              <a:chOff x="2133600" y="3640015"/>
              <a:chExt cx="1025771" cy="375138"/>
            </a:xfrm>
          </p:grpSpPr>
          <p:cxnSp>
            <p:nvCxnSpPr>
              <p:cNvPr id="33" name="直線接點 32"/>
              <p:cNvCxnSpPr/>
              <p:nvPr/>
            </p:nvCxnSpPr>
            <p:spPr>
              <a:xfrm flipV="1">
                <a:off x="2133602" y="3640015"/>
                <a:ext cx="1025769" cy="0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直線接點 33"/>
              <p:cNvCxnSpPr/>
              <p:nvPr/>
            </p:nvCxnSpPr>
            <p:spPr>
              <a:xfrm>
                <a:off x="2133600" y="3645876"/>
                <a:ext cx="0" cy="369277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線接點 34"/>
              <p:cNvCxnSpPr/>
              <p:nvPr/>
            </p:nvCxnSpPr>
            <p:spPr>
              <a:xfrm>
                <a:off x="3159369" y="3651738"/>
                <a:ext cx="0" cy="357554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群組 23"/>
            <p:cNvGrpSpPr/>
            <p:nvPr/>
          </p:nvGrpSpPr>
          <p:grpSpPr>
            <a:xfrm>
              <a:off x="3159371" y="4273061"/>
              <a:ext cx="1002322" cy="375138"/>
              <a:chOff x="2133600" y="3640015"/>
              <a:chExt cx="1025771" cy="375138"/>
            </a:xfrm>
          </p:grpSpPr>
          <p:cxnSp>
            <p:nvCxnSpPr>
              <p:cNvPr id="30" name="直線接點 29"/>
              <p:cNvCxnSpPr/>
              <p:nvPr/>
            </p:nvCxnSpPr>
            <p:spPr>
              <a:xfrm flipV="1">
                <a:off x="2133602" y="3640015"/>
                <a:ext cx="1025769" cy="0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線接點 30"/>
              <p:cNvCxnSpPr/>
              <p:nvPr/>
            </p:nvCxnSpPr>
            <p:spPr>
              <a:xfrm>
                <a:off x="2133600" y="3645876"/>
                <a:ext cx="0" cy="369277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線接點 31"/>
              <p:cNvCxnSpPr/>
              <p:nvPr/>
            </p:nvCxnSpPr>
            <p:spPr>
              <a:xfrm>
                <a:off x="3159369" y="3651738"/>
                <a:ext cx="0" cy="357554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群組 24"/>
            <p:cNvGrpSpPr/>
            <p:nvPr/>
          </p:nvGrpSpPr>
          <p:grpSpPr>
            <a:xfrm>
              <a:off x="5169877" y="4273062"/>
              <a:ext cx="1025771" cy="375138"/>
              <a:chOff x="2133600" y="3640015"/>
              <a:chExt cx="1025771" cy="375138"/>
            </a:xfrm>
          </p:grpSpPr>
          <p:cxnSp>
            <p:nvCxnSpPr>
              <p:cNvPr id="27" name="直線接點 26"/>
              <p:cNvCxnSpPr/>
              <p:nvPr/>
            </p:nvCxnSpPr>
            <p:spPr>
              <a:xfrm flipV="1">
                <a:off x="2133602" y="3640015"/>
                <a:ext cx="1025769" cy="0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直線接點 27"/>
              <p:cNvCxnSpPr/>
              <p:nvPr/>
            </p:nvCxnSpPr>
            <p:spPr>
              <a:xfrm>
                <a:off x="2133600" y="3645876"/>
                <a:ext cx="0" cy="369277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線接點 28"/>
              <p:cNvCxnSpPr/>
              <p:nvPr/>
            </p:nvCxnSpPr>
            <p:spPr>
              <a:xfrm>
                <a:off x="3159369" y="3651738"/>
                <a:ext cx="0" cy="357554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 Box 28"/>
            <p:cNvSpPr txBox="1">
              <a:spLocks noChangeArrowheads="1"/>
            </p:cNvSpPr>
            <p:nvPr/>
          </p:nvSpPr>
          <p:spPr bwMode="auto">
            <a:xfrm>
              <a:off x="1768621" y="1183860"/>
              <a:ext cx="350838" cy="30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eaLnBrk="1" hangingPunct="1"/>
              <a:r>
                <a:rPr lang="en-US" altLang="zh-TW" sz="1400" b="1" i="1" dirty="0" err="1">
                  <a:solidFill>
                    <a:srgbClr val="FF0000"/>
                  </a:solidFill>
                </a:rPr>
                <a:t>V</a:t>
              </a:r>
              <a:r>
                <a:rPr lang="en-US" altLang="zh-TW" sz="1400" b="1" i="1" baseline="-25000" dirty="0" err="1">
                  <a:solidFill>
                    <a:srgbClr val="FF0000"/>
                  </a:solidFill>
                </a:rPr>
                <a:t>s</a:t>
              </a:r>
              <a:endParaRPr lang="en-US" altLang="zh-TW" sz="1400" b="1" i="1" baseline="-250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10" name="群組 109"/>
          <p:cNvGrpSpPr/>
          <p:nvPr/>
        </p:nvGrpSpPr>
        <p:grpSpPr>
          <a:xfrm>
            <a:off x="1245763" y="872914"/>
            <a:ext cx="4105171" cy="2065020"/>
            <a:chOff x="512549" y="960120"/>
            <a:chExt cx="3731791" cy="1836420"/>
          </a:xfrm>
        </p:grpSpPr>
        <p:pic>
          <p:nvPicPr>
            <p:cNvPr id="11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479" y="1095449"/>
              <a:ext cx="3508861" cy="1701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" name="文字方塊 111"/>
            <p:cNvSpPr txBox="1"/>
            <p:nvPr/>
          </p:nvSpPr>
          <p:spPr>
            <a:xfrm>
              <a:off x="2345082" y="2213933"/>
              <a:ext cx="289857" cy="237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Q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3" name="文字方塊 112"/>
            <p:cNvSpPr txBox="1"/>
            <p:nvPr/>
          </p:nvSpPr>
          <p:spPr>
            <a:xfrm>
              <a:off x="2329483" y="1222963"/>
              <a:ext cx="289857" cy="237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Q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4" name="文字方塊 113"/>
            <p:cNvSpPr txBox="1"/>
            <p:nvPr/>
          </p:nvSpPr>
          <p:spPr>
            <a:xfrm>
              <a:off x="2617527" y="2244811"/>
              <a:ext cx="354210" cy="237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SR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5" name="文字方塊 114"/>
            <p:cNvSpPr txBox="1"/>
            <p:nvPr/>
          </p:nvSpPr>
          <p:spPr>
            <a:xfrm>
              <a:off x="2624386" y="1256446"/>
              <a:ext cx="354210" cy="237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SR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6" name="Text Box 28"/>
            <p:cNvSpPr txBox="1">
              <a:spLocks noChangeArrowheads="1"/>
            </p:cNvSpPr>
            <p:nvPr/>
          </p:nvSpPr>
          <p:spPr bwMode="auto">
            <a:xfrm>
              <a:off x="512549" y="1643032"/>
              <a:ext cx="273769" cy="553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algn="ctr" eaLnBrk="1" hangingPunct="1"/>
              <a:r>
                <a:rPr lang="en-US" altLang="zh-TW" sz="1200" b="1" i="1" dirty="0" smtClean="0">
                  <a:solidFill>
                    <a:srgbClr val="FF0000"/>
                  </a:solidFill>
                </a:rPr>
                <a:t>+</a:t>
              </a:r>
            </a:p>
            <a:p>
              <a:pPr algn="ctr" eaLnBrk="1" hangingPunct="1"/>
              <a:r>
                <a:rPr lang="en-US" altLang="zh-TW" sz="1200" b="1" i="1" dirty="0" smtClean="0">
                  <a:solidFill>
                    <a:srgbClr val="FF0000"/>
                  </a:solidFill>
                </a:rPr>
                <a:t>V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</a:rPr>
                <a:t>s</a:t>
              </a:r>
              <a:endParaRPr lang="en-US" altLang="zh-TW" sz="1200" b="1" i="1" dirty="0" smtClean="0">
                <a:solidFill>
                  <a:srgbClr val="FF0000"/>
                </a:solidFill>
              </a:endParaRPr>
            </a:p>
            <a:p>
              <a:pPr algn="ctr" eaLnBrk="1" hangingPunct="1"/>
              <a:r>
                <a:rPr lang="en-US" altLang="zh-TW" sz="1200" b="1" i="1" dirty="0">
                  <a:solidFill>
                    <a:srgbClr val="FF0000"/>
                  </a:solidFill>
                </a:rPr>
                <a:t>-</a:t>
              </a:r>
            </a:p>
          </p:txBody>
        </p:sp>
        <p:sp>
          <p:nvSpPr>
            <p:cNvPr id="117" name="Text Box 28"/>
            <p:cNvSpPr txBox="1">
              <a:spLocks noChangeArrowheads="1"/>
            </p:cNvSpPr>
            <p:nvPr/>
          </p:nvSpPr>
          <p:spPr bwMode="auto">
            <a:xfrm>
              <a:off x="3346639" y="1626275"/>
              <a:ext cx="283154" cy="553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algn="ctr" eaLnBrk="1" hangingPunct="1"/>
              <a:r>
                <a:rPr lang="en-US" altLang="zh-TW" sz="1200" b="1" i="1" dirty="0" smtClean="0">
                  <a:solidFill>
                    <a:srgbClr val="FF0000"/>
                  </a:solidFill>
                </a:rPr>
                <a:t>+</a:t>
              </a:r>
            </a:p>
            <a:p>
              <a:pPr algn="ctr" eaLnBrk="1" hangingPunct="1"/>
              <a:r>
                <a:rPr lang="en-US" altLang="zh-TW" sz="1200" b="1" i="1" dirty="0" err="1" smtClean="0">
                  <a:solidFill>
                    <a:srgbClr val="FF0000"/>
                  </a:solidFill>
                </a:rPr>
                <a:t>V</a:t>
              </a:r>
              <a:r>
                <a:rPr lang="en-US" altLang="zh-TW" sz="1200" b="1" i="1" baseline="-25000" dirty="0" err="1" smtClean="0">
                  <a:solidFill>
                    <a:srgbClr val="FF0000"/>
                  </a:solidFill>
                </a:rPr>
                <a:t>d</a:t>
              </a:r>
              <a:endParaRPr lang="en-US" altLang="zh-TW" sz="1200" b="1" i="1" dirty="0" smtClean="0">
                <a:solidFill>
                  <a:srgbClr val="FF0000"/>
                </a:solidFill>
              </a:endParaRPr>
            </a:p>
            <a:p>
              <a:pPr algn="ctr" eaLnBrk="1" hangingPunct="1"/>
              <a:r>
                <a:rPr lang="en-US" altLang="zh-TW" sz="1200" b="1" i="1" dirty="0">
                  <a:solidFill>
                    <a:srgbClr val="FF0000"/>
                  </a:solidFill>
                </a:rPr>
                <a:t>-</a:t>
              </a:r>
            </a:p>
          </p:txBody>
        </p:sp>
        <p:sp>
          <p:nvSpPr>
            <p:cNvPr id="118" name="文字方塊 117"/>
            <p:cNvSpPr txBox="1"/>
            <p:nvPr/>
          </p:nvSpPr>
          <p:spPr>
            <a:xfrm>
              <a:off x="1440757" y="1653109"/>
              <a:ext cx="233548" cy="237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TW" altLang="en-US" sz="1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9" name="直線單箭頭接點 118"/>
            <p:cNvCxnSpPr/>
            <p:nvPr/>
          </p:nvCxnSpPr>
          <p:spPr>
            <a:xfrm>
              <a:off x="1301708" y="1534538"/>
              <a:ext cx="376590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文字方塊 119"/>
            <p:cNvSpPr txBox="1"/>
            <p:nvPr/>
          </p:nvSpPr>
          <p:spPr>
            <a:xfrm>
              <a:off x="1302174" y="1253460"/>
              <a:ext cx="2840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1" name="文字方塊 120"/>
            <p:cNvSpPr txBox="1"/>
            <p:nvPr/>
          </p:nvSpPr>
          <p:spPr>
            <a:xfrm>
              <a:off x="3839634" y="1962120"/>
              <a:ext cx="268418" cy="246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d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2" name="直線單箭頭接點 121"/>
            <p:cNvCxnSpPr/>
            <p:nvPr/>
          </p:nvCxnSpPr>
          <p:spPr>
            <a:xfrm flipV="1">
              <a:off x="1767840" y="960120"/>
              <a:ext cx="1310640" cy="7620"/>
            </a:xfrm>
            <a:prstGeom prst="straightConnector1">
              <a:avLst/>
            </a:prstGeom>
            <a:ln w="28575">
              <a:solidFill>
                <a:srgbClr val="3333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文字方塊 122"/>
          <p:cNvSpPr txBox="1"/>
          <p:nvPr/>
        </p:nvSpPr>
        <p:spPr>
          <a:xfrm>
            <a:off x="3384974" y="552874"/>
            <a:ext cx="293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endParaRPr lang="zh-TW" altLang="en-US" sz="1400" b="1" i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4" name="文字方塊 123"/>
          <p:cNvSpPr txBox="1"/>
          <p:nvPr/>
        </p:nvSpPr>
        <p:spPr>
          <a:xfrm>
            <a:off x="697654" y="973667"/>
            <a:ext cx="15663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IGBT + </a:t>
            </a:r>
            <a:r>
              <a:rPr lang="en-US" altLang="zh-TW" sz="1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SiC</a:t>
            </a:r>
            <a:r>
              <a:rPr lang="en-US" altLang="zh-TW" sz="1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diode</a:t>
            </a:r>
            <a:endParaRPr lang="zh-TW" altLang="en-US" sz="1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5" name="直線單箭頭接點 124"/>
          <p:cNvCxnSpPr/>
          <p:nvPr/>
        </p:nvCxnSpPr>
        <p:spPr>
          <a:xfrm>
            <a:off x="2335108" y="1192953"/>
            <a:ext cx="626491" cy="50228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文字方塊 125"/>
          <p:cNvSpPr txBox="1"/>
          <p:nvPr/>
        </p:nvSpPr>
        <p:spPr>
          <a:xfrm>
            <a:off x="4123266" y="685800"/>
            <a:ext cx="1228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Boost Mode</a:t>
            </a:r>
            <a:endParaRPr lang="zh-TW" altLang="en-US" sz="1600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5757333" y="1203111"/>
            <a:ext cx="331893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altLang="zh-TW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characteristics of the ultra-fast IGBTs and </a:t>
            </a:r>
            <a:r>
              <a:rPr lang="en-US" altLang="zh-TW" b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SiC</a:t>
            </a:r>
            <a:r>
              <a:rPr lang="en-US" altLang="zh-TW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diodes </a:t>
            </a:r>
            <a:r>
              <a:rPr lang="en-US" altLang="zh-TW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no recovery enable </a:t>
            </a:r>
            <a:r>
              <a:rPr lang="en-US" altLang="zh-TW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high switching frequency PFC under CCM </a:t>
            </a:r>
            <a:r>
              <a:rPr lang="en-US" altLang="zh-TW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operation</a:t>
            </a:r>
          </a:p>
          <a:p>
            <a:pPr marL="342900" indent="-342900">
              <a:buFont typeface="+mj-lt"/>
              <a:buAutoNum type="arabicPeriod"/>
            </a:pPr>
            <a:endParaRPr lang="en-US" altLang="zh-TW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zh-TW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TW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ultra-fast IGBTs offer the high efficiency in hard switching, low </a:t>
            </a:r>
            <a:r>
              <a:rPr lang="en-US" altLang="zh-TW" b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TW" b="1" baseline="-250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TW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low conduction loss and high switching </a:t>
            </a:r>
            <a:r>
              <a:rPr lang="en-US" altLang="zh-TW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frequency</a:t>
            </a:r>
          </a:p>
          <a:p>
            <a:pPr marL="342900" indent="-342900">
              <a:buFont typeface="+mj-lt"/>
              <a:buAutoNum type="arabicPeriod"/>
            </a:pPr>
            <a:endParaRPr lang="en-US" altLang="zh-TW" b="1" dirty="0" smtClean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zh-TW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TW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 </a:t>
            </a:r>
            <a:r>
              <a:rPr lang="en-US" altLang="zh-TW" b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TW" b="1" baseline="-250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dson</a:t>
            </a:r>
            <a:r>
              <a:rPr lang="en-US" altLang="zh-TW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MOSFET enable synchronous line rectification and boost the efficiency </a:t>
            </a:r>
            <a:endParaRPr lang="zh-TW" altLang="en-US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文字方塊 127"/>
          <p:cNvSpPr txBox="1"/>
          <p:nvPr/>
        </p:nvSpPr>
        <p:spPr>
          <a:xfrm>
            <a:off x="310862" y="82261"/>
            <a:ext cx="4862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Totem-Pole Bridgeless (TPBL) PFC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16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110067" y="1128469"/>
            <a:ext cx="4456333" cy="1987679"/>
            <a:chOff x="0" y="798269"/>
            <a:chExt cx="4456333" cy="1987679"/>
          </a:xfrm>
        </p:grpSpPr>
        <p:grpSp>
          <p:nvGrpSpPr>
            <p:cNvPr id="3" name="群組 2"/>
            <p:cNvGrpSpPr/>
            <p:nvPr/>
          </p:nvGrpSpPr>
          <p:grpSpPr>
            <a:xfrm>
              <a:off x="0" y="798269"/>
              <a:ext cx="4456333" cy="1987679"/>
              <a:chOff x="118598" y="779219"/>
              <a:chExt cx="4456333" cy="1987679"/>
            </a:xfrm>
          </p:grpSpPr>
          <p:pic>
            <p:nvPicPr>
              <p:cNvPr id="5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9535" y="779219"/>
                <a:ext cx="4195396" cy="19876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6" name="直線接點 5"/>
              <p:cNvCxnSpPr/>
              <p:nvPr/>
            </p:nvCxnSpPr>
            <p:spPr>
              <a:xfrm>
                <a:off x="665285" y="1536456"/>
                <a:ext cx="1658815" cy="0"/>
              </a:xfrm>
              <a:prstGeom prst="line">
                <a:avLst/>
              </a:prstGeom>
              <a:ln>
                <a:solidFill>
                  <a:srgbClr val="FF0000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線單箭頭接點 6"/>
              <p:cNvCxnSpPr/>
              <p:nvPr/>
            </p:nvCxnSpPr>
            <p:spPr>
              <a:xfrm>
                <a:off x="2365131" y="1542318"/>
                <a:ext cx="0" cy="99060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線單箭頭接點 7"/>
              <p:cNvCxnSpPr/>
              <p:nvPr/>
            </p:nvCxnSpPr>
            <p:spPr>
              <a:xfrm flipV="1">
                <a:off x="2458915" y="2491887"/>
                <a:ext cx="627185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線單箭頭接點 8"/>
              <p:cNvCxnSpPr/>
              <p:nvPr/>
            </p:nvCxnSpPr>
            <p:spPr>
              <a:xfrm flipV="1">
                <a:off x="3021623" y="2017102"/>
                <a:ext cx="0" cy="375139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線單箭頭接點 9"/>
              <p:cNvCxnSpPr/>
              <p:nvPr/>
            </p:nvCxnSpPr>
            <p:spPr>
              <a:xfrm flipH="1" flipV="1">
                <a:off x="659423" y="1870564"/>
                <a:ext cx="2373923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線單箭頭接點 10"/>
              <p:cNvCxnSpPr/>
              <p:nvPr/>
            </p:nvCxnSpPr>
            <p:spPr>
              <a:xfrm flipH="1" flipV="1">
                <a:off x="630115" y="1565764"/>
                <a:ext cx="0" cy="240323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文字方塊 11"/>
              <p:cNvSpPr txBox="1"/>
              <p:nvPr/>
            </p:nvSpPr>
            <p:spPr>
              <a:xfrm>
                <a:off x="2338706" y="2072284"/>
                <a:ext cx="34657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b="1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Q</a:t>
                </a:r>
                <a:r>
                  <a:rPr lang="en-US" altLang="zh-TW" sz="1200" b="1" i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zh-TW" altLang="en-US" sz="1200" b="1" i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文字方塊 12"/>
              <p:cNvSpPr txBox="1"/>
              <p:nvPr/>
            </p:nvSpPr>
            <p:spPr>
              <a:xfrm>
                <a:off x="2326982" y="935144"/>
                <a:ext cx="34657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b="1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Q</a:t>
                </a:r>
                <a:r>
                  <a:rPr lang="en-US" altLang="zh-TW" sz="1200" b="1" i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zh-TW" altLang="en-US" sz="1200" b="1" i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4" name="文字方塊 13"/>
              <p:cNvSpPr txBox="1"/>
              <p:nvPr/>
            </p:nvSpPr>
            <p:spPr>
              <a:xfrm>
                <a:off x="3358614" y="2113314"/>
                <a:ext cx="4235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b="1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SR</a:t>
                </a:r>
                <a:r>
                  <a:rPr lang="en-US" altLang="zh-TW" sz="1200" b="1" i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zh-TW" altLang="en-US" sz="1200" b="1" i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" name="文字方塊 14"/>
              <p:cNvSpPr txBox="1"/>
              <p:nvPr/>
            </p:nvSpPr>
            <p:spPr>
              <a:xfrm>
                <a:off x="3323444" y="970314"/>
                <a:ext cx="4235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b="1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SR</a:t>
                </a:r>
                <a:r>
                  <a:rPr lang="en-US" altLang="zh-TW" sz="1200" b="1" i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zh-TW" altLang="en-US" sz="1200" b="1" i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6" name="Text Box 28"/>
              <p:cNvSpPr txBox="1">
                <a:spLocks noChangeArrowheads="1"/>
              </p:cNvSpPr>
              <p:nvPr/>
            </p:nvSpPr>
            <p:spPr bwMode="auto">
              <a:xfrm>
                <a:off x="118598" y="1419055"/>
                <a:ext cx="316112" cy="600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algn="ctr" eaLnBrk="1" hangingPunct="1"/>
                <a:r>
                  <a:rPr lang="en-US" altLang="zh-TW" sz="1100" b="1" i="1" dirty="0" smtClean="0">
                    <a:solidFill>
                      <a:srgbClr val="FF0000"/>
                    </a:solidFill>
                  </a:rPr>
                  <a:t>+</a:t>
                </a:r>
              </a:p>
              <a:p>
                <a:pPr algn="ctr" eaLnBrk="1" hangingPunct="1"/>
                <a:r>
                  <a:rPr lang="en-US" altLang="zh-TW" sz="1100" b="1" i="1" dirty="0" smtClean="0">
                    <a:solidFill>
                      <a:srgbClr val="FF0000"/>
                    </a:solidFill>
                  </a:rPr>
                  <a:t>V</a:t>
                </a:r>
                <a:r>
                  <a:rPr lang="en-US" altLang="zh-TW" sz="1100" b="1" i="1" baseline="-25000" dirty="0" smtClean="0">
                    <a:solidFill>
                      <a:srgbClr val="FF0000"/>
                    </a:solidFill>
                  </a:rPr>
                  <a:t>s</a:t>
                </a:r>
                <a:endParaRPr lang="en-US" altLang="zh-TW" sz="1100" b="1" i="1" dirty="0" smtClean="0">
                  <a:solidFill>
                    <a:srgbClr val="FF0000"/>
                  </a:solidFill>
                </a:endParaRPr>
              </a:p>
              <a:p>
                <a:pPr algn="ctr" eaLnBrk="1" hangingPunct="1"/>
                <a:r>
                  <a:rPr lang="en-US" altLang="zh-TW" sz="1100" b="1" i="1" dirty="0">
                    <a:solidFill>
                      <a:srgbClr val="FF0000"/>
                    </a:solidFill>
                  </a:rPr>
                  <a:t>-</a:t>
                </a:r>
              </a:p>
            </p:txBody>
          </p:sp>
          <p:sp>
            <p:nvSpPr>
              <p:cNvPr id="17" name="Text Box 28"/>
              <p:cNvSpPr txBox="1">
                <a:spLocks noChangeArrowheads="1"/>
              </p:cNvSpPr>
              <p:nvPr/>
            </p:nvSpPr>
            <p:spPr bwMode="auto">
              <a:xfrm>
                <a:off x="3999989" y="1325270"/>
                <a:ext cx="325730" cy="600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algn="ctr" eaLnBrk="1" hangingPunct="1"/>
                <a:r>
                  <a:rPr lang="en-US" altLang="zh-TW" sz="1100" b="1" i="1" dirty="0" smtClean="0">
                    <a:solidFill>
                      <a:srgbClr val="FF0000"/>
                    </a:solidFill>
                  </a:rPr>
                  <a:t>+</a:t>
                </a:r>
              </a:p>
              <a:p>
                <a:pPr algn="ctr" eaLnBrk="1" hangingPunct="1"/>
                <a:r>
                  <a:rPr lang="en-US" altLang="zh-TW" sz="1100" b="1" i="1" dirty="0" err="1" smtClean="0">
                    <a:solidFill>
                      <a:srgbClr val="FF0000"/>
                    </a:solidFill>
                  </a:rPr>
                  <a:t>V</a:t>
                </a:r>
                <a:r>
                  <a:rPr lang="en-US" altLang="zh-TW" sz="1100" b="1" i="1" baseline="-25000" dirty="0" err="1" smtClean="0">
                    <a:solidFill>
                      <a:srgbClr val="FF0000"/>
                    </a:solidFill>
                  </a:rPr>
                  <a:t>d</a:t>
                </a:r>
                <a:endParaRPr lang="en-US" altLang="zh-TW" sz="1100" b="1" i="1" dirty="0" smtClean="0">
                  <a:solidFill>
                    <a:srgbClr val="FF0000"/>
                  </a:solidFill>
                </a:endParaRPr>
              </a:p>
              <a:p>
                <a:pPr algn="ctr" eaLnBrk="1" hangingPunct="1"/>
                <a:r>
                  <a:rPr lang="en-US" altLang="zh-TW" sz="1100" b="1" i="1" dirty="0">
                    <a:solidFill>
                      <a:srgbClr val="FF0000"/>
                    </a:solidFill>
                  </a:rPr>
                  <a:t>-</a:t>
                </a:r>
              </a:p>
            </p:txBody>
          </p:sp>
        </p:grpSp>
        <p:sp>
          <p:nvSpPr>
            <p:cNvPr id="4" name="文字方塊 3"/>
            <p:cNvSpPr txBox="1"/>
            <p:nvPr/>
          </p:nvSpPr>
          <p:spPr>
            <a:xfrm>
              <a:off x="1094508" y="1142999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TW" altLang="en-US" sz="1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群組 17"/>
          <p:cNvGrpSpPr/>
          <p:nvPr/>
        </p:nvGrpSpPr>
        <p:grpSpPr>
          <a:xfrm>
            <a:off x="0" y="3924300"/>
            <a:ext cx="4456333" cy="2081098"/>
            <a:chOff x="0" y="3924300"/>
            <a:chExt cx="4456333" cy="2081098"/>
          </a:xfrm>
        </p:grpSpPr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937" y="4017719"/>
              <a:ext cx="4195396" cy="1987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0" name="直線接點 19"/>
            <p:cNvCxnSpPr/>
            <p:nvPr/>
          </p:nvCxnSpPr>
          <p:spPr>
            <a:xfrm>
              <a:off x="546687" y="4774956"/>
              <a:ext cx="1658815" cy="0"/>
            </a:xfrm>
            <a:prstGeom prst="line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單箭頭接點 20"/>
            <p:cNvCxnSpPr/>
            <p:nvPr/>
          </p:nvCxnSpPr>
          <p:spPr>
            <a:xfrm>
              <a:off x="4212493" y="4163598"/>
              <a:ext cx="1367" cy="161236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單箭頭接點 21"/>
            <p:cNvCxnSpPr/>
            <p:nvPr/>
          </p:nvCxnSpPr>
          <p:spPr>
            <a:xfrm flipV="1">
              <a:off x="2302217" y="3924300"/>
              <a:ext cx="1911643" cy="147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單箭頭接點 22"/>
            <p:cNvCxnSpPr/>
            <p:nvPr/>
          </p:nvCxnSpPr>
          <p:spPr>
            <a:xfrm flipV="1">
              <a:off x="2903025" y="5255602"/>
              <a:ext cx="0" cy="375139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單箭頭接點 23"/>
            <p:cNvCxnSpPr/>
            <p:nvPr/>
          </p:nvCxnSpPr>
          <p:spPr>
            <a:xfrm flipH="1" flipV="1">
              <a:off x="540825" y="5109064"/>
              <a:ext cx="2373923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單箭頭接點 24"/>
            <p:cNvCxnSpPr/>
            <p:nvPr/>
          </p:nvCxnSpPr>
          <p:spPr>
            <a:xfrm flipH="1" flipV="1">
              <a:off x="511517" y="4804264"/>
              <a:ext cx="0" cy="24032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字方塊 25"/>
            <p:cNvSpPr txBox="1"/>
            <p:nvPr/>
          </p:nvSpPr>
          <p:spPr>
            <a:xfrm>
              <a:off x="2220108" y="5310784"/>
              <a:ext cx="3465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Q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文字方塊 26"/>
            <p:cNvSpPr txBox="1"/>
            <p:nvPr/>
          </p:nvSpPr>
          <p:spPr>
            <a:xfrm>
              <a:off x="2208384" y="4173644"/>
              <a:ext cx="3465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Q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文字方塊 27"/>
            <p:cNvSpPr txBox="1"/>
            <p:nvPr/>
          </p:nvSpPr>
          <p:spPr>
            <a:xfrm>
              <a:off x="3240016" y="5351814"/>
              <a:ext cx="4235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SR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文字方塊 28"/>
            <p:cNvSpPr txBox="1"/>
            <p:nvPr/>
          </p:nvSpPr>
          <p:spPr>
            <a:xfrm>
              <a:off x="3204846" y="4208814"/>
              <a:ext cx="4235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SR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Text Box 28"/>
            <p:cNvSpPr txBox="1">
              <a:spLocks noChangeArrowheads="1"/>
            </p:cNvSpPr>
            <p:nvPr/>
          </p:nvSpPr>
          <p:spPr bwMode="auto">
            <a:xfrm>
              <a:off x="0" y="4657555"/>
              <a:ext cx="316112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algn="ctr" eaLnBrk="1" hangingPunct="1"/>
              <a:r>
                <a:rPr lang="en-US" altLang="zh-TW" sz="1100" b="1" i="1" dirty="0" smtClean="0">
                  <a:solidFill>
                    <a:srgbClr val="FF0000"/>
                  </a:solidFill>
                </a:rPr>
                <a:t>+</a:t>
              </a:r>
            </a:p>
            <a:p>
              <a:pPr algn="ctr" eaLnBrk="1" hangingPunct="1"/>
              <a:r>
                <a:rPr lang="en-US" altLang="zh-TW" sz="1100" b="1" i="1" dirty="0" smtClean="0">
                  <a:solidFill>
                    <a:srgbClr val="FF0000"/>
                  </a:solidFill>
                </a:rPr>
                <a:t>V</a:t>
              </a:r>
              <a:r>
                <a:rPr lang="en-US" altLang="zh-TW" sz="1100" b="1" i="1" baseline="-25000" dirty="0" smtClean="0">
                  <a:solidFill>
                    <a:srgbClr val="FF0000"/>
                  </a:solidFill>
                </a:rPr>
                <a:t>s</a:t>
              </a:r>
              <a:endParaRPr lang="en-US" altLang="zh-TW" sz="1100" b="1" i="1" dirty="0" smtClean="0">
                <a:solidFill>
                  <a:srgbClr val="FF0000"/>
                </a:solidFill>
              </a:endParaRPr>
            </a:p>
            <a:p>
              <a:pPr algn="ctr" eaLnBrk="1" hangingPunct="1"/>
              <a:r>
                <a:rPr lang="en-US" altLang="zh-TW" sz="1100" b="1" i="1" dirty="0">
                  <a:solidFill>
                    <a:srgbClr val="FF0000"/>
                  </a:solidFill>
                </a:rPr>
                <a:t>-</a:t>
              </a:r>
            </a:p>
          </p:txBody>
        </p:sp>
        <p:sp>
          <p:nvSpPr>
            <p:cNvPr id="31" name="Text Box 28"/>
            <p:cNvSpPr txBox="1">
              <a:spLocks noChangeArrowheads="1"/>
            </p:cNvSpPr>
            <p:nvPr/>
          </p:nvSpPr>
          <p:spPr bwMode="auto">
            <a:xfrm>
              <a:off x="3881391" y="4563770"/>
              <a:ext cx="325730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algn="ctr" eaLnBrk="1" hangingPunct="1"/>
              <a:r>
                <a:rPr lang="en-US" altLang="zh-TW" sz="1100" b="1" i="1" dirty="0" smtClean="0">
                  <a:solidFill>
                    <a:srgbClr val="FF0000"/>
                  </a:solidFill>
                </a:rPr>
                <a:t>+</a:t>
              </a:r>
            </a:p>
            <a:p>
              <a:pPr algn="ctr" eaLnBrk="1" hangingPunct="1"/>
              <a:r>
                <a:rPr lang="en-US" altLang="zh-TW" sz="1100" b="1" i="1" dirty="0" err="1" smtClean="0">
                  <a:solidFill>
                    <a:srgbClr val="FF0000"/>
                  </a:solidFill>
                </a:rPr>
                <a:t>V</a:t>
              </a:r>
              <a:r>
                <a:rPr lang="en-US" altLang="zh-TW" sz="1100" b="1" i="1" baseline="-25000" dirty="0" err="1" smtClean="0">
                  <a:solidFill>
                    <a:srgbClr val="FF0000"/>
                  </a:solidFill>
                </a:rPr>
                <a:t>d</a:t>
              </a:r>
              <a:endParaRPr lang="en-US" altLang="zh-TW" sz="1100" b="1" i="1" dirty="0" smtClean="0">
                <a:solidFill>
                  <a:srgbClr val="FF0000"/>
                </a:solidFill>
              </a:endParaRPr>
            </a:p>
            <a:p>
              <a:pPr algn="ctr" eaLnBrk="1" hangingPunct="1"/>
              <a:r>
                <a:rPr lang="en-US" altLang="zh-TW" sz="1100" b="1" i="1" dirty="0">
                  <a:solidFill>
                    <a:srgbClr val="FF0000"/>
                  </a:solidFill>
                </a:rPr>
                <a:t>-</a:t>
              </a:r>
            </a:p>
          </p:txBody>
        </p:sp>
        <p:cxnSp>
          <p:nvCxnSpPr>
            <p:cNvPr id="32" name="直線單箭頭接點 31"/>
            <p:cNvCxnSpPr/>
            <p:nvPr/>
          </p:nvCxnSpPr>
          <p:spPr>
            <a:xfrm flipH="1">
              <a:off x="2933700" y="5722620"/>
              <a:ext cx="1181100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單箭頭接點 32"/>
            <p:cNvCxnSpPr/>
            <p:nvPr/>
          </p:nvCxnSpPr>
          <p:spPr>
            <a:xfrm flipH="1" flipV="1">
              <a:off x="2225040" y="3977640"/>
              <a:ext cx="0" cy="7239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字方塊 33"/>
            <p:cNvSpPr txBox="1"/>
            <p:nvPr/>
          </p:nvSpPr>
          <p:spPr>
            <a:xfrm>
              <a:off x="1080653" y="4322617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TW" altLang="en-US" sz="1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群組 34"/>
          <p:cNvGrpSpPr/>
          <p:nvPr/>
        </p:nvGrpSpPr>
        <p:grpSpPr>
          <a:xfrm>
            <a:off x="4687667" y="928093"/>
            <a:ext cx="4456333" cy="2050471"/>
            <a:chOff x="4687667" y="716427"/>
            <a:chExt cx="4456333" cy="2050471"/>
          </a:xfrm>
        </p:grpSpPr>
        <p:grpSp>
          <p:nvGrpSpPr>
            <p:cNvPr id="36" name="群組 35"/>
            <p:cNvGrpSpPr/>
            <p:nvPr/>
          </p:nvGrpSpPr>
          <p:grpSpPr>
            <a:xfrm>
              <a:off x="4687667" y="716427"/>
              <a:ext cx="4456333" cy="2050471"/>
              <a:chOff x="4687667" y="716427"/>
              <a:chExt cx="4456333" cy="2050471"/>
            </a:xfrm>
          </p:grpSpPr>
          <p:pic>
            <p:nvPicPr>
              <p:cNvPr id="38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48604" y="779219"/>
                <a:ext cx="4195396" cy="19876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39" name="直線接點 38"/>
              <p:cNvCxnSpPr/>
              <p:nvPr/>
            </p:nvCxnSpPr>
            <p:spPr>
              <a:xfrm flipH="1">
                <a:off x="5234354" y="1536456"/>
                <a:ext cx="1658815" cy="0"/>
              </a:xfrm>
              <a:prstGeom prst="line">
                <a:avLst/>
              </a:prstGeom>
              <a:ln>
                <a:solidFill>
                  <a:srgbClr val="FF0000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單箭頭接點 39"/>
              <p:cNvCxnSpPr/>
              <p:nvPr/>
            </p:nvCxnSpPr>
            <p:spPr>
              <a:xfrm flipH="1" flipV="1">
                <a:off x="7581900" y="815340"/>
                <a:ext cx="0" cy="93271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線單箭頭接點 40"/>
              <p:cNvCxnSpPr/>
              <p:nvPr/>
            </p:nvCxnSpPr>
            <p:spPr>
              <a:xfrm flipH="1" flipV="1">
                <a:off x="6921304" y="716427"/>
                <a:ext cx="627185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線單箭頭接點 41"/>
              <p:cNvCxnSpPr/>
              <p:nvPr/>
            </p:nvCxnSpPr>
            <p:spPr>
              <a:xfrm flipH="1">
                <a:off x="6934200" y="767422"/>
                <a:ext cx="0" cy="72609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線單箭頭接點 42"/>
              <p:cNvCxnSpPr/>
              <p:nvPr/>
            </p:nvCxnSpPr>
            <p:spPr>
              <a:xfrm flipV="1">
                <a:off x="5228492" y="1870564"/>
                <a:ext cx="2373923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線單箭頭接點 43"/>
              <p:cNvCxnSpPr/>
              <p:nvPr/>
            </p:nvCxnSpPr>
            <p:spPr>
              <a:xfrm flipH="1">
                <a:off x="5199184" y="1565764"/>
                <a:ext cx="0" cy="240323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文字方塊 44"/>
              <p:cNvSpPr txBox="1"/>
              <p:nvPr/>
            </p:nvSpPr>
            <p:spPr>
              <a:xfrm>
                <a:off x="6907775" y="2072284"/>
                <a:ext cx="34657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b="1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Q</a:t>
                </a:r>
                <a:r>
                  <a:rPr lang="en-US" altLang="zh-TW" sz="1200" b="1" i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zh-TW" altLang="en-US" sz="1200" b="1" i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6" name="文字方塊 45"/>
              <p:cNvSpPr txBox="1"/>
              <p:nvPr/>
            </p:nvSpPr>
            <p:spPr>
              <a:xfrm>
                <a:off x="6896051" y="935144"/>
                <a:ext cx="34657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b="1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Q</a:t>
                </a:r>
                <a:r>
                  <a:rPr lang="en-US" altLang="zh-TW" sz="1200" b="1" i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zh-TW" altLang="en-US" sz="1200" b="1" i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7" name="文字方塊 46"/>
              <p:cNvSpPr txBox="1"/>
              <p:nvPr/>
            </p:nvSpPr>
            <p:spPr>
              <a:xfrm>
                <a:off x="7927683" y="2113314"/>
                <a:ext cx="4235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b="1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SR</a:t>
                </a:r>
                <a:r>
                  <a:rPr lang="en-US" altLang="zh-TW" sz="1200" b="1" i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zh-TW" altLang="en-US" sz="1200" b="1" i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8" name="文字方塊 47"/>
              <p:cNvSpPr txBox="1"/>
              <p:nvPr/>
            </p:nvSpPr>
            <p:spPr>
              <a:xfrm>
                <a:off x="7892513" y="970314"/>
                <a:ext cx="4235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b="1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SR</a:t>
                </a:r>
                <a:r>
                  <a:rPr lang="en-US" altLang="zh-TW" sz="1200" b="1" i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zh-TW" altLang="en-US" sz="1200" b="1" i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9" name="Text Box 28"/>
              <p:cNvSpPr txBox="1">
                <a:spLocks noChangeArrowheads="1"/>
              </p:cNvSpPr>
              <p:nvPr/>
            </p:nvSpPr>
            <p:spPr bwMode="auto">
              <a:xfrm>
                <a:off x="4687667" y="1419055"/>
                <a:ext cx="316112" cy="600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algn="ctr" eaLnBrk="1" hangingPunct="1"/>
                <a:r>
                  <a:rPr lang="en-US" altLang="zh-TW" sz="1100" b="1" i="1" dirty="0" smtClean="0">
                    <a:solidFill>
                      <a:srgbClr val="FF0000"/>
                    </a:solidFill>
                  </a:rPr>
                  <a:t>+</a:t>
                </a:r>
              </a:p>
              <a:p>
                <a:pPr algn="ctr" eaLnBrk="1" hangingPunct="1"/>
                <a:r>
                  <a:rPr lang="en-US" altLang="zh-TW" sz="1100" b="1" i="1" dirty="0" smtClean="0">
                    <a:solidFill>
                      <a:srgbClr val="FF0000"/>
                    </a:solidFill>
                  </a:rPr>
                  <a:t>V</a:t>
                </a:r>
                <a:r>
                  <a:rPr lang="en-US" altLang="zh-TW" sz="1100" b="1" i="1" baseline="-25000" dirty="0" smtClean="0">
                    <a:solidFill>
                      <a:srgbClr val="FF0000"/>
                    </a:solidFill>
                  </a:rPr>
                  <a:t>s</a:t>
                </a:r>
                <a:endParaRPr lang="en-US" altLang="zh-TW" sz="1100" b="1" i="1" dirty="0" smtClean="0">
                  <a:solidFill>
                    <a:srgbClr val="FF0000"/>
                  </a:solidFill>
                </a:endParaRPr>
              </a:p>
              <a:p>
                <a:pPr algn="ctr" eaLnBrk="1" hangingPunct="1"/>
                <a:r>
                  <a:rPr lang="en-US" altLang="zh-TW" sz="1100" b="1" i="1" dirty="0">
                    <a:solidFill>
                      <a:srgbClr val="FF0000"/>
                    </a:solidFill>
                  </a:rPr>
                  <a:t>-</a:t>
                </a:r>
              </a:p>
            </p:txBody>
          </p:sp>
          <p:sp>
            <p:nvSpPr>
              <p:cNvPr id="50" name="Text Box 28"/>
              <p:cNvSpPr txBox="1">
                <a:spLocks noChangeArrowheads="1"/>
              </p:cNvSpPr>
              <p:nvPr/>
            </p:nvSpPr>
            <p:spPr bwMode="auto">
              <a:xfrm>
                <a:off x="8569058" y="1325270"/>
                <a:ext cx="325730" cy="600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algn="ctr" eaLnBrk="1" hangingPunct="1"/>
                <a:r>
                  <a:rPr lang="en-US" altLang="zh-TW" sz="1100" b="1" i="1" dirty="0" smtClean="0">
                    <a:solidFill>
                      <a:srgbClr val="FF0000"/>
                    </a:solidFill>
                  </a:rPr>
                  <a:t>+</a:t>
                </a:r>
              </a:p>
              <a:p>
                <a:pPr algn="ctr" eaLnBrk="1" hangingPunct="1"/>
                <a:r>
                  <a:rPr lang="en-US" altLang="zh-TW" sz="1100" b="1" i="1" dirty="0" err="1" smtClean="0">
                    <a:solidFill>
                      <a:srgbClr val="FF0000"/>
                    </a:solidFill>
                  </a:rPr>
                  <a:t>V</a:t>
                </a:r>
                <a:r>
                  <a:rPr lang="en-US" altLang="zh-TW" sz="1100" b="1" i="1" baseline="-25000" dirty="0" err="1" smtClean="0">
                    <a:solidFill>
                      <a:srgbClr val="FF0000"/>
                    </a:solidFill>
                  </a:rPr>
                  <a:t>d</a:t>
                </a:r>
                <a:endParaRPr lang="en-US" altLang="zh-TW" sz="1100" b="1" i="1" dirty="0" smtClean="0">
                  <a:solidFill>
                    <a:srgbClr val="FF0000"/>
                  </a:solidFill>
                </a:endParaRPr>
              </a:p>
              <a:p>
                <a:pPr algn="ctr" eaLnBrk="1" hangingPunct="1"/>
                <a:r>
                  <a:rPr lang="en-US" altLang="zh-TW" sz="1100" b="1" i="1" dirty="0">
                    <a:solidFill>
                      <a:srgbClr val="FF0000"/>
                    </a:solidFill>
                  </a:rPr>
                  <a:t>-</a:t>
                </a:r>
              </a:p>
            </p:txBody>
          </p:sp>
        </p:grpSp>
        <p:sp>
          <p:nvSpPr>
            <p:cNvPr id="37" name="文字方塊 36"/>
            <p:cNvSpPr txBox="1"/>
            <p:nvPr/>
          </p:nvSpPr>
          <p:spPr>
            <a:xfrm>
              <a:off x="5763490" y="1122217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TW" altLang="en-US" sz="1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群組 50"/>
          <p:cNvGrpSpPr/>
          <p:nvPr/>
        </p:nvGrpSpPr>
        <p:grpSpPr>
          <a:xfrm>
            <a:off x="4601307" y="3942926"/>
            <a:ext cx="4456333" cy="2050618"/>
            <a:chOff x="4601307" y="3942926"/>
            <a:chExt cx="4456333" cy="2050618"/>
          </a:xfrm>
        </p:grpSpPr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2244" y="4005865"/>
              <a:ext cx="4195396" cy="1987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3" name="直線接點 52"/>
            <p:cNvCxnSpPr/>
            <p:nvPr/>
          </p:nvCxnSpPr>
          <p:spPr>
            <a:xfrm flipH="1">
              <a:off x="5147994" y="4763102"/>
              <a:ext cx="1658815" cy="0"/>
            </a:xfrm>
            <a:prstGeom prst="line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線單箭頭接點 53"/>
            <p:cNvCxnSpPr/>
            <p:nvPr/>
          </p:nvCxnSpPr>
          <p:spPr>
            <a:xfrm>
              <a:off x="8813800" y="4151744"/>
              <a:ext cx="1367" cy="161236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線單箭頭接點 54"/>
            <p:cNvCxnSpPr/>
            <p:nvPr/>
          </p:nvCxnSpPr>
          <p:spPr>
            <a:xfrm>
              <a:off x="7609840" y="3942926"/>
              <a:ext cx="1173480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線單箭頭接點 55"/>
            <p:cNvCxnSpPr/>
            <p:nvPr/>
          </p:nvCxnSpPr>
          <p:spPr>
            <a:xfrm flipH="1" flipV="1">
              <a:off x="6870700" y="4796366"/>
              <a:ext cx="0" cy="93726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線單箭頭接點 56"/>
            <p:cNvCxnSpPr/>
            <p:nvPr/>
          </p:nvCxnSpPr>
          <p:spPr>
            <a:xfrm flipV="1">
              <a:off x="5142132" y="5097210"/>
              <a:ext cx="2373923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線單箭頭接點 57"/>
            <p:cNvCxnSpPr/>
            <p:nvPr/>
          </p:nvCxnSpPr>
          <p:spPr>
            <a:xfrm flipH="1">
              <a:off x="5112824" y="4792410"/>
              <a:ext cx="0" cy="24032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字方塊 58"/>
            <p:cNvSpPr txBox="1"/>
            <p:nvPr/>
          </p:nvSpPr>
          <p:spPr>
            <a:xfrm>
              <a:off x="6821415" y="5298930"/>
              <a:ext cx="3465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Q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文字方塊 59"/>
            <p:cNvSpPr txBox="1"/>
            <p:nvPr/>
          </p:nvSpPr>
          <p:spPr>
            <a:xfrm>
              <a:off x="6809691" y="4161790"/>
              <a:ext cx="3465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Q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文字方塊 60"/>
            <p:cNvSpPr txBox="1"/>
            <p:nvPr/>
          </p:nvSpPr>
          <p:spPr>
            <a:xfrm>
              <a:off x="7841323" y="5339960"/>
              <a:ext cx="4235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SR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文字方塊 61"/>
            <p:cNvSpPr txBox="1"/>
            <p:nvPr/>
          </p:nvSpPr>
          <p:spPr>
            <a:xfrm>
              <a:off x="7806153" y="4196960"/>
              <a:ext cx="4235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SR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3" name="Text Box 28"/>
            <p:cNvSpPr txBox="1">
              <a:spLocks noChangeArrowheads="1"/>
            </p:cNvSpPr>
            <p:nvPr/>
          </p:nvSpPr>
          <p:spPr bwMode="auto">
            <a:xfrm>
              <a:off x="4601307" y="4645701"/>
              <a:ext cx="316112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algn="ctr" eaLnBrk="1" hangingPunct="1"/>
              <a:r>
                <a:rPr lang="en-US" altLang="zh-TW" sz="1100" b="1" i="1" dirty="0" smtClean="0">
                  <a:solidFill>
                    <a:srgbClr val="FF0000"/>
                  </a:solidFill>
                </a:rPr>
                <a:t>+</a:t>
              </a:r>
            </a:p>
            <a:p>
              <a:pPr algn="ctr" eaLnBrk="1" hangingPunct="1"/>
              <a:r>
                <a:rPr lang="en-US" altLang="zh-TW" sz="1100" b="1" i="1" dirty="0" smtClean="0">
                  <a:solidFill>
                    <a:srgbClr val="FF0000"/>
                  </a:solidFill>
                </a:rPr>
                <a:t>V</a:t>
              </a:r>
              <a:r>
                <a:rPr lang="en-US" altLang="zh-TW" sz="1100" b="1" i="1" baseline="-25000" dirty="0" smtClean="0">
                  <a:solidFill>
                    <a:srgbClr val="FF0000"/>
                  </a:solidFill>
                </a:rPr>
                <a:t>s</a:t>
              </a:r>
              <a:endParaRPr lang="en-US" altLang="zh-TW" sz="1100" b="1" i="1" dirty="0" smtClean="0">
                <a:solidFill>
                  <a:srgbClr val="FF0000"/>
                </a:solidFill>
              </a:endParaRPr>
            </a:p>
            <a:p>
              <a:pPr algn="ctr" eaLnBrk="1" hangingPunct="1"/>
              <a:r>
                <a:rPr lang="en-US" altLang="zh-TW" sz="1100" b="1" i="1" dirty="0">
                  <a:solidFill>
                    <a:srgbClr val="FF0000"/>
                  </a:solidFill>
                </a:rPr>
                <a:t>-</a:t>
              </a:r>
            </a:p>
          </p:txBody>
        </p:sp>
        <p:sp>
          <p:nvSpPr>
            <p:cNvPr id="64" name="Text Box 28"/>
            <p:cNvSpPr txBox="1">
              <a:spLocks noChangeArrowheads="1"/>
            </p:cNvSpPr>
            <p:nvPr/>
          </p:nvSpPr>
          <p:spPr bwMode="auto">
            <a:xfrm>
              <a:off x="8482698" y="4551916"/>
              <a:ext cx="325730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algn="ctr" eaLnBrk="1" hangingPunct="1"/>
              <a:r>
                <a:rPr lang="en-US" altLang="zh-TW" sz="1100" b="1" i="1" dirty="0" smtClean="0">
                  <a:solidFill>
                    <a:srgbClr val="FF0000"/>
                  </a:solidFill>
                </a:rPr>
                <a:t>+</a:t>
              </a:r>
            </a:p>
            <a:p>
              <a:pPr algn="ctr" eaLnBrk="1" hangingPunct="1"/>
              <a:r>
                <a:rPr lang="en-US" altLang="zh-TW" sz="1100" b="1" i="1" dirty="0" err="1" smtClean="0">
                  <a:solidFill>
                    <a:srgbClr val="FF0000"/>
                  </a:solidFill>
                </a:rPr>
                <a:t>V</a:t>
              </a:r>
              <a:r>
                <a:rPr lang="en-US" altLang="zh-TW" sz="1100" b="1" i="1" baseline="-25000" dirty="0" err="1" smtClean="0">
                  <a:solidFill>
                    <a:srgbClr val="FF0000"/>
                  </a:solidFill>
                </a:rPr>
                <a:t>d</a:t>
              </a:r>
              <a:endParaRPr lang="en-US" altLang="zh-TW" sz="1100" b="1" i="1" dirty="0" smtClean="0">
                <a:solidFill>
                  <a:srgbClr val="FF0000"/>
                </a:solidFill>
              </a:endParaRPr>
            </a:p>
            <a:p>
              <a:pPr algn="ctr" eaLnBrk="1" hangingPunct="1"/>
              <a:r>
                <a:rPr lang="en-US" altLang="zh-TW" sz="1100" b="1" i="1" dirty="0">
                  <a:solidFill>
                    <a:srgbClr val="FF0000"/>
                  </a:solidFill>
                </a:rPr>
                <a:t>-</a:t>
              </a:r>
            </a:p>
          </p:txBody>
        </p:sp>
        <p:cxnSp>
          <p:nvCxnSpPr>
            <p:cNvPr id="65" name="直線單箭頭接點 64"/>
            <p:cNvCxnSpPr/>
            <p:nvPr/>
          </p:nvCxnSpPr>
          <p:spPr>
            <a:xfrm flipH="1">
              <a:off x="6946900" y="5710766"/>
              <a:ext cx="1769207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線單箭頭接點 65"/>
            <p:cNvCxnSpPr/>
            <p:nvPr/>
          </p:nvCxnSpPr>
          <p:spPr>
            <a:xfrm flipH="1" flipV="1">
              <a:off x="7503160" y="4080086"/>
              <a:ext cx="0" cy="93271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文字方塊 66"/>
            <p:cNvSpPr txBox="1"/>
            <p:nvPr/>
          </p:nvSpPr>
          <p:spPr>
            <a:xfrm>
              <a:off x="5675745" y="4321847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TW" altLang="en-US" sz="1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8" name="文字方塊 67"/>
          <p:cNvSpPr txBox="1"/>
          <p:nvPr/>
        </p:nvSpPr>
        <p:spPr>
          <a:xfrm>
            <a:off x="512618" y="637310"/>
            <a:ext cx="301686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TW" altLang="en-US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文字方塊 68"/>
          <p:cNvSpPr txBox="1"/>
          <p:nvPr/>
        </p:nvSpPr>
        <p:spPr>
          <a:xfrm>
            <a:off x="533400" y="3429000"/>
            <a:ext cx="300082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TW" altLang="en-US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文字方塊 69"/>
          <p:cNvSpPr txBox="1"/>
          <p:nvPr/>
        </p:nvSpPr>
        <p:spPr>
          <a:xfrm>
            <a:off x="5333999" y="318655"/>
            <a:ext cx="301686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TW" altLang="en-US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文字方塊 70"/>
          <p:cNvSpPr txBox="1"/>
          <p:nvPr/>
        </p:nvSpPr>
        <p:spPr>
          <a:xfrm>
            <a:off x="5320145" y="3408219"/>
            <a:ext cx="301686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TW" altLang="en-US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文字方塊 71"/>
          <p:cNvSpPr txBox="1"/>
          <p:nvPr/>
        </p:nvSpPr>
        <p:spPr>
          <a:xfrm>
            <a:off x="297873" y="131619"/>
            <a:ext cx="2483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Operation Modes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文字方塊 72"/>
          <p:cNvSpPr txBox="1"/>
          <p:nvPr/>
        </p:nvSpPr>
        <p:spPr>
          <a:xfrm>
            <a:off x="883920" y="640080"/>
            <a:ext cx="30636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Positive cycle (Q</a:t>
            </a:r>
            <a:r>
              <a:rPr lang="en-US" altLang="zh-TW" sz="1600" b="1" baseline="-250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ON, SR</a:t>
            </a:r>
            <a:r>
              <a:rPr lang="en-US" altLang="zh-TW" sz="1600" b="1" baseline="-250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ON))</a:t>
            </a:r>
            <a:endParaRPr lang="zh-TW" altLang="en-US" sz="1600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文字方塊 73"/>
          <p:cNvSpPr txBox="1"/>
          <p:nvPr/>
        </p:nvSpPr>
        <p:spPr>
          <a:xfrm>
            <a:off x="937260" y="3444240"/>
            <a:ext cx="30432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Positive cycle (Q</a:t>
            </a:r>
            <a:r>
              <a:rPr lang="en-US" altLang="zh-TW" sz="1600" b="1" baseline="-250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OFF, SR</a:t>
            </a:r>
            <a:r>
              <a:rPr lang="en-US" altLang="zh-TW" sz="1600" b="1" baseline="-250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ON)</a:t>
            </a:r>
            <a:endParaRPr lang="zh-TW" altLang="en-US" sz="1600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文字方塊 74"/>
          <p:cNvSpPr txBox="1"/>
          <p:nvPr/>
        </p:nvSpPr>
        <p:spPr>
          <a:xfrm>
            <a:off x="5768340" y="350520"/>
            <a:ext cx="31422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Negative cycle (Q</a:t>
            </a:r>
            <a:r>
              <a:rPr lang="en-US" altLang="zh-TW" sz="1600" b="1" baseline="-250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ON, SR</a:t>
            </a:r>
            <a:r>
              <a:rPr lang="en-US" altLang="zh-TW" sz="1600" b="1" baseline="-250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ON))</a:t>
            </a:r>
            <a:endParaRPr lang="zh-TW" altLang="en-US" sz="1600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文字方塊 75"/>
          <p:cNvSpPr txBox="1"/>
          <p:nvPr/>
        </p:nvSpPr>
        <p:spPr>
          <a:xfrm>
            <a:off x="5706533" y="3435774"/>
            <a:ext cx="32259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Negative cycle (Q</a:t>
            </a:r>
            <a:r>
              <a:rPr lang="en-US" altLang="zh-TW" sz="1600" b="1" baseline="-250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OFF, SR</a:t>
            </a:r>
            <a:r>
              <a:rPr lang="en-US" altLang="zh-TW" sz="1600" b="1" baseline="-250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ON))</a:t>
            </a:r>
            <a:endParaRPr lang="zh-TW" altLang="en-US" sz="1600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71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字方塊 1"/>
              <p:cNvSpPr txBox="1"/>
              <p:nvPr/>
            </p:nvSpPr>
            <p:spPr>
              <a:xfrm>
                <a:off x="7363209" y="1225972"/>
                <a:ext cx="893643" cy="4980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b="0" i="1" smtClean="0">
                          <a:latin typeface="Cambria Math"/>
                        </a:rPr>
                        <m:t>𝑑</m:t>
                      </m:r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𝑐𝑜𝑛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𝑡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2" name="文字方塊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3209" y="1225972"/>
                <a:ext cx="893643" cy="49802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字方塊 2"/>
              <p:cNvSpPr txBox="1"/>
              <p:nvPr/>
            </p:nvSpPr>
            <p:spPr>
              <a:xfrm>
                <a:off x="6018511" y="1672991"/>
                <a:ext cx="2188227" cy="537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b="0" i="1" smtClean="0">
                          <a:latin typeface="Cambria Math"/>
                        </a:rPr>
                        <m:t>𝐿</m:t>
                      </m:r>
                      <m:f>
                        <m:f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400" b="0" i="1" smtClean="0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4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𝑑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𝑡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𝑐𝑜𝑛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3" name="文字方塊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8511" y="1672991"/>
                <a:ext cx="2188227" cy="53771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字方塊 3"/>
              <p:cNvSpPr txBox="1"/>
              <p:nvPr/>
            </p:nvSpPr>
            <p:spPr>
              <a:xfrm>
                <a:off x="5427794" y="2766783"/>
                <a:ext cx="1164486" cy="5320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𝑘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𝑝𝑤𝑚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𝑑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𝑡𝑚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4" name="文字方塊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7794" y="2766783"/>
                <a:ext cx="1164486" cy="53200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字方塊 4"/>
          <p:cNvSpPr txBox="1"/>
          <p:nvPr/>
        </p:nvSpPr>
        <p:spPr>
          <a:xfrm>
            <a:off x="5598511" y="481295"/>
            <a:ext cx="19127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US" altLang="zh-TW" sz="1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1400" b="1" i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positive-Cycle</a:t>
            </a:r>
            <a:endParaRPr lang="zh-TW" alt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字方塊 5"/>
              <p:cNvSpPr txBox="1"/>
              <p:nvPr/>
            </p:nvSpPr>
            <p:spPr>
              <a:xfrm>
                <a:off x="6065339" y="779369"/>
                <a:ext cx="1464632" cy="5013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b="0" i="1" smtClean="0">
                          <a:latin typeface="Cambria Math"/>
                        </a:rPr>
                        <m:t>𝐿</m:t>
                      </m:r>
                      <m:f>
                        <m:f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400" b="0" i="1" smtClean="0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4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𝐴𝑁</m:t>
                          </m:r>
                        </m:sub>
                      </m:sSub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6" name="文字方塊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5339" y="779369"/>
                <a:ext cx="1464632" cy="501356"/>
              </a:xfrm>
              <a:prstGeom prst="rect">
                <a:avLst/>
              </a:prstGeom>
              <a:blipFill rotWithShape="1">
                <a:blip r:embed="rId5"/>
                <a:stretch>
                  <a:fillRect b="-243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字方塊 6"/>
          <p:cNvSpPr txBox="1"/>
          <p:nvPr/>
        </p:nvSpPr>
        <p:spPr>
          <a:xfrm>
            <a:off x="7507407" y="520225"/>
            <a:ext cx="6383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14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BN</a:t>
            </a:r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/>
              <p:cNvSpPr txBox="1"/>
              <p:nvPr/>
            </p:nvSpPr>
            <p:spPr>
              <a:xfrm>
                <a:off x="5749271" y="2206391"/>
                <a:ext cx="2339936" cy="5013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b="0" i="1" smtClean="0">
                          <a:latin typeface="Cambria Math"/>
                        </a:rPr>
                        <m:t>𝐿</m:t>
                      </m:r>
                      <m:f>
                        <m:f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400" b="0" i="1" smtClean="0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4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𝑝𝑤𝑚</m:t>
                              </m:r>
                            </m:sub>
                          </m:sSub>
                          <m:r>
                            <a:rPr lang="en-US" altLang="zh-TW" sz="1400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𝑐𝑜𝑛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8" name="文字方塊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9271" y="2206391"/>
                <a:ext cx="2339936" cy="501356"/>
              </a:xfrm>
              <a:prstGeom prst="rect">
                <a:avLst/>
              </a:prstGeom>
              <a:blipFill rotWithShape="1">
                <a:blip r:embed="rId6"/>
                <a:stretch>
                  <a:fillRect b="-243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字方塊 8"/>
              <p:cNvSpPr txBox="1"/>
              <p:nvPr/>
            </p:nvSpPr>
            <p:spPr>
              <a:xfrm>
                <a:off x="5922299" y="4670963"/>
                <a:ext cx="2258952" cy="5377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b="0" i="1" smtClean="0">
                          <a:latin typeface="Cambria Math"/>
                        </a:rPr>
                        <m:t>−</m:t>
                      </m:r>
                      <m:r>
                        <a:rPr lang="en-US" altLang="zh-TW" sz="1400" b="0" i="1" smtClean="0">
                          <a:latin typeface="Cambria Math"/>
                        </a:rPr>
                        <m:t>𝐿</m:t>
                      </m:r>
                      <m:f>
                        <m:f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400" b="0" i="1" smtClean="0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4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𝑑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𝑡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𝑐𝑜𝑛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9" name="文字方塊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2299" y="4670963"/>
                <a:ext cx="2258952" cy="53771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字方塊 9"/>
              <p:cNvSpPr txBox="1"/>
              <p:nvPr/>
            </p:nvSpPr>
            <p:spPr>
              <a:xfrm>
                <a:off x="5989909" y="3825831"/>
                <a:ext cx="1965473" cy="5013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b="0" i="1" smtClean="0">
                          <a:latin typeface="Cambria Math"/>
                        </a:rPr>
                        <m:t>𝐿</m:t>
                      </m:r>
                      <m:f>
                        <m:f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400" b="0" i="1" smtClean="0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4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𝐴𝑁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𝐵𝑁</m:t>
                          </m:r>
                        </m:sub>
                      </m:sSub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10" name="文字方塊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9909" y="3825831"/>
                <a:ext cx="1965473" cy="501356"/>
              </a:xfrm>
              <a:prstGeom prst="rect">
                <a:avLst/>
              </a:prstGeom>
              <a:blipFill rotWithShape="1">
                <a:blip r:embed="rId8"/>
                <a:stretch>
                  <a:fillRect b="-243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字方塊 10"/>
              <p:cNvSpPr txBox="1"/>
              <p:nvPr/>
            </p:nvSpPr>
            <p:spPr>
              <a:xfrm>
                <a:off x="5805459" y="5225144"/>
                <a:ext cx="2474588" cy="5013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b="0" i="1" smtClean="0">
                          <a:latin typeface="Cambria Math"/>
                        </a:rPr>
                        <m:t>−</m:t>
                      </m:r>
                      <m:r>
                        <a:rPr lang="en-US" altLang="zh-TW" sz="1400" b="0" i="1" smtClean="0">
                          <a:latin typeface="Cambria Math"/>
                        </a:rPr>
                        <m:t>𝐿</m:t>
                      </m:r>
                      <m:f>
                        <m:f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400" b="0" i="1" smtClean="0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𝐿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4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𝑝𝑤𝑚</m:t>
                              </m:r>
                            </m:sub>
                          </m:sSub>
                          <m:r>
                            <a:rPr lang="en-US" altLang="zh-TW" sz="1400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𝑐𝑜𝑛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11" name="文字方塊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5459" y="5225144"/>
                <a:ext cx="2474588" cy="501356"/>
              </a:xfrm>
              <a:prstGeom prst="rect">
                <a:avLst/>
              </a:prstGeom>
              <a:blipFill rotWithShape="1">
                <a:blip r:embed="rId9"/>
                <a:stretch>
                  <a:fillRect b="-243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字方塊 11"/>
          <p:cNvSpPr txBox="1"/>
          <p:nvPr/>
        </p:nvSpPr>
        <p:spPr>
          <a:xfrm>
            <a:off x="5689335" y="3485501"/>
            <a:ext cx="20425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US" altLang="zh-TW" sz="1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1400" b="1" i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TW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Negative-Cycle</a:t>
            </a:r>
            <a:endParaRPr lang="zh-TW" alt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7553204" y="3501572"/>
            <a:ext cx="7377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14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BN</a:t>
            </a:r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TW" sz="1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1400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TW" altLang="en-US" sz="14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字方塊 13"/>
              <p:cNvSpPr txBox="1"/>
              <p:nvPr/>
            </p:nvSpPr>
            <p:spPr>
              <a:xfrm>
                <a:off x="5880792" y="1307714"/>
                <a:ext cx="148957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𝐴𝑁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=(1−</m:t>
                      </m:r>
                      <m:r>
                        <a:rPr lang="en-US" altLang="zh-TW" sz="1400" b="0" i="1" smtClean="0">
                          <a:latin typeface="Cambria Math"/>
                        </a:rPr>
                        <m:t>𝑑</m:t>
                      </m:r>
                      <m:r>
                        <a:rPr lang="en-US" altLang="zh-TW" sz="1400" b="0" i="1" smtClean="0">
                          <a:latin typeface="Cambria Math"/>
                        </a:rPr>
                        <m:t>)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14" name="文字方塊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0792" y="1307714"/>
                <a:ext cx="1489575" cy="307777"/>
              </a:xfrm>
              <a:prstGeom prst="rect">
                <a:avLst/>
              </a:prstGeom>
              <a:blipFill rotWithShape="1">
                <a:blip r:embed="rId10"/>
                <a:stretch>
                  <a:fillRect b="-800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字方塊 14"/>
              <p:cNvSpPr txBox="1"/>
              <p:nvPr/>
            </p:nvSpPr>
            <p:spPr>
              <a:xfrm>
                <a:off x="6164195" y="4312612"/>
                <a:ext cx="102829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𝐴𝑁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r>
                        <a:rPr lang="en-US" altLang="zh-TW" sz="1400" b="0" i="1" smtClean="0">
                          <a:latin typeface="Cambria Math"/>
                        </a:rPr>
                        <m:t>𝑑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15" name="文字方塊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4195" y="4312612"/>
                <a:ext cx="1028294" cy="307777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群組 15"/>
          <p:cNvGrpSpPr/>
          <p:nvPr/>
        </p:nvGrpSpPr>
        <p:grpSpPr>
          <a:xfrm>
            <a:off x="8103062" y="2360658"/>
            <a:ext cx="284018" cy="311728"/>
            <a:chOff x="8666018" y="3061854"/>
            <a:chExt cx="284018" cy="311728"/>
          </a:xfrm>
        </p:grpSpPr>
        <p:sp>
          <p:nvSpPr>
            <p:cNvPr id="17" name="橢圓 16"/>
            <p:cNvSpPr/>
            <p:nvPr/>
          </p:nvSpPr>
          <p:spPr>
            <a:xfrm>
              <a:off x="8666018" y="3068782"/>
              <a:ext cx="284018" cy="30480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" name="文字方塊 17"/>
            <p:cNvSpPr txBox="1"/>
            <p:nvPr/>
          </p:nvSpPr>
          <p:spPr>
            <a:xfrm>
              <a:off x="8666018" y="3061854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群組 18"/>
          <p:cNvGrpSpPr/>
          <p:nvPr/>
        </p:nvGrpSpPr>
        <p:grpSpPr>
          <a:xfrm>
            <a:off x="8355060" y="5368098"/>
            <a:ext cx="284018" cy="311728"/>
            <a:chOff x="8666018" y="3061854"/>
            <a:chExt cx="284018" cy="311728"/>
          </a:xfrm>
        </p:grpSpPr>
        <p:sp>
          <p:nvSpPr>
            <p:cNvPr id="20" name="橢圓 19"/>
            <p:cNvSpPr/>
            <p:nvPr/>
          </p:nvSpPr>
          <p:spPr>
            <a:xfrm>
              <a:off x="8666018" y="3068782"/>
              <a:ext cx="284018" cy="30480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" name="文字方塊 20"/>
            <p:cNvSpPr txBox="1"/>
            <p:nvPr/>
          </p:nvSpPr>
          <p:spPr>
            <a:xfrm>
              <a:off x="8666018" y="3061854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群組 21"/>
          <p:cNvGrpSpPr/>
          <p:nvPr/>
        </p:nvGrpSpPr>
        <p:grpSpPr>
          <a:xfrm>
            <a:off x="4119611" y="6201544"/>
            <a:ext cx="284018" cy="311728"/>
            <a:chOff x="8666018" y="3061854"/>
            <a:chExt cx="284018" cy="311728"/>
          </a:xfrm>
        </p:grpSpPr>
        <p:sp>
          <p:nvSpPr>
            <p:cNvPr id="23" name="橢圓 22"/>
            <p:cNvSpPr/>
            <p:nvPr/>
          </p:nvSpPr>
          <p:spPr>
            <a:xfrm>
              <a:off x="8666018" y="3068782"/>
              <a:ext cx="284018" cy="30480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4" name="文字方塊 23"/>
            <p:cNvSpPr txBox="1"/>
            <p:nvPr/>
          </p:nvSpPr>
          <p:spPr>
            <a:xfrm>
              <a:off x="8666018" y="3061854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群組 24"/>
          <p:cNvGrpSpPr/>
          <p:nvPr/>
        </p:nvGrpSpPr>
        <p:grpSpPr>
          <a:xfrm>
            <a:off x="4570460" y="6185669"/>
            <a:ext cx="284018" cy="311728"/>
            <a:chOff x="8666018" y="3061854"/>
            <a:chExt cx="284018" cy="311728"/>
          </a:xfrm>
        </p:grpSpPr>
        <p:sp>
          <p:nvSpPr>
            <p:cNvPr id="26" name="橢圓 25"/>
            <p:cNvSpPr/>
            <p:nvPr/>
          </p:nvSpPr>
          <p:spPr>
            <a:xfrm>
              <a:off x="8666018" y="3068782"/>
              <a:ext cx="284018" cy="30480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7" name="文字方塊 26"/>
            <p:cNvSpPr txBox="1"/>
            <p:nvPr/>
          </p:nvSpPr>
          <p:spPr>
            <a:xfrm>
              <a:off x="8666018" y="3061854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文字方塊 27"/>
              <p:cNvSpPr txBox="1"/>
              <p:nvPr/>
            </p:nvSpPr>
            <p:spPr>
              <a:xfrm>
                <a:off x="5680442" y="6033229"/>
                <a:ext cx="2555508" cy="50141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b="0" i="1" smtClean="0">
                          <a:latin typeface="Cambria Math"/>
                        </a:rPr>
                        <m:t>𝐿</m:t>
                      </m:r>
                      <m:f>
                        <m:f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400" b="0" i="1" smtClean="0">
                              <a:latin typeface="Cambria Math"/>
                            </a:rPr>
                            <m:t>𝑑</m:t>
                          </m:r>
                          <m:r>
                            <a:rPr lang="en-US" altLang="zh-TW" sz="1400" b="0" i="1" smtClean="0">
                              <a:latin typeface="Cambria Math"/>
                            </a:rPr>
                            <m:t>|</m:t>
                          </m:r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  <m:r>
                            <a:rPr lang="en-US" altLang="zh-TW" sz="1400" b="0" i="1" smtClean="0">
                              <a:latin typeface="Cambria Math"/>
                            </a:rPr>
                            <m:t>|</m:t>
                          </m:r>
                        </m:num>
                        <m:den>
                          <m:r>
                            <a:rPr lang="en-US" altLang="zh-TW" sz="14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𝑝𝑤𝑚</m:t>
                              </m:r>
                            </m:sub>
                          </m:sSub>
                          <m:r>
                            <a:rPr lang="en-US" altLang="zh-TW" sz="1400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𝑐𝑜𝑛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+|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𝑠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|−</m:t>
                      </m:r>
                      <m:sSub>
                        <m:sSub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𝑑</m:t>
                          </m:r>
                        </m:sub>
                      </m:sSub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28" name="文字方塊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0442" y="6033229"/>
                <a:ext cx="2555508" cy="501419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  <a:ln w="1905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向右箭號 28"/>
          <p:cNvSpPr/>
          <p:nvPr/>
        </p:nvSpPr>
        <p:spPr>
          <a:xfrm>
            <a:off x="5263092" y="6170084"/>
            <a:ext cx="304800" cy="2857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30" name="群組 29"/>
          <p:cNvGrpSpPr/>
          <p:nvPr/>
        </p:nvGrpSpPr>
        <p:grpSpPr>
          <a:xfrm>
            <a:off x="8371147" y="6136024"/>
            <a:ext cx="284018" cy="311728"/>
            <a:chOff x="8666018" y="3061854"/>
            <a:chExt cx="284018" cy="311728"/>
          </a:xfrm>
        </p:grpSpPr>
        <p:sp>
          <p:nvSpPr>
            <p:cNvPr id="31" name="橢圓 30"/>
            <p:cNvSpPr/>
            <p:nvPr/>
          </p:nvSpPr>
          <p:spPr>
            <a:xfrm>
              <a:off x="8666018" y="3068782"/>
              <a:ext cx="284018" cy="30480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" name="文字方塊 31"/>
            <p:cNvSpPr txBox="1"/>
            <p:nvPr/>
          </p:nvSpPr>
          <p:spPr>
            <a:xfrm>
              <a:off x="8666018" y="3061854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TW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356446" y="767080"/>
            <a:ext cx="20265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b="1" i="1" baseline="-250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TW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TW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positive-cycle</a:t>
            </a:r>
            <a:endParaRPr lang="zh-TW" altLang="en-US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32647" y="3374814"/>
            <a:ext cx="20906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b="1" i="1" baseline="-250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TW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TW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negative-cycle</a:t>
            </a:r>
            <a:endParaRPr lang="zh-TW" altLang="en-US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文字方塊 85"/>
          <p:cNvSpPr txBox="1"/>
          <p:nvPr/>
        </p:nvSpPr>
        <p:spPr>
          <a:xfrm>
            <a:off x="6807200" y="2878666"/>
            <a:ext cx="16914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1400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tm</a:t>
            </a:r>
            <a:r>
              <a:rPr lang="en-US" altLang="zh-TW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amplitude of </a:t>
            </a:r>
            <a:r>
              <a:rPr lang="en-US" altLang="zh-TW" sz="1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1400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zh-TW" altLang="en-US" sz="14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2" name="群組 101"/>
          <p:cNvGrpSpPr/>
          <p:nvPr/>
        </p:nvGrpSpPr>
        <p:grpSpPr>
          <a:xfrm>
            <a:off x="493923" y="1113367"/>
            <a:ext cx="4461944" cy="2191362"/>
            <a:chOff x="493923" y="1113367"/>
            <a:chExt cx="4461944" cy="2191362"/>
          </a:xfrm>
        </p:grpSpPr>
        <p:grpSp>
          <p:nvGrpSpPr>
            <p:cNvPr id="95" name="群組 94"/>
            <p:cNvGrpSpPr/>
            <p:nvPr/>
          </p:nvGrpSpPr>
          <p:grpSpPr>
            <a:xfrm>
              <a:off x="493923" y="1113367"/>
              <a:ext cx="4461944" cy="2036647"/>
              <a:chOff x="493923" y="1113367"/>
              <a:chExt cx="4461944" cy="2036647"/>
            </a:xfrm>
          </p:grpSpPr>
          <p:grpSp>
            <p:nvGrpSpPr>
              <p:cNvPr id="87" name="群組 86"/>
              <p:cNvGrpSpPr/>
              <p:nvPr/>
            </p:nvGrpSpPr>
            <p:grpSpPr>
              <a:xfrm>
                <a:off x="493923" y="1113367"/>
                <a:ext cx="4461944" cy="2036647"/>
                <a:chOff x="493923" y="1113367"/>
                <a:chExt cx="4461944" cy="2036647"/>
              </a:xfrm>
            </p:grpSpPr>
            <p:grpSp>
              <p:nvGrpSpPr>
                <p:cNvPr id="36" name="群組 35"/>
                <p:cNvGrpSpPr/>
                <p:nvPr/>
              </p:nvGrpSpPr>
              <p:grpSpPr>
                <a:xfrm>
                  <a:off x="493923" y="1162335"/>
                  <a:ext cx="4461944" cy="1987679"/>
                  <a:chOff x="-5611" y="798269"/>
                  <a:chExt cx="4461944" cy="1987679"/>
                </a:xfrm>
              </p:grpSpPr>
              <p:grpSp>
                <p:nvGrpSpPr>
                  <p:cNvPr id="46" name="群組 45"/>
                  <p:cNvGrpSpPr/>
                  <p:nvPr/>
                </p:nvGrpSpPr>
                <p:grpSpPr>
                  <a:xfrm>
                    <a:off x="-5611" y="798269"/>
                    <a:ext cx="4461944" cy="1987679"/>
                    <a:chOff x="112987" y="779219"/>
                    <a:chExt cx="4461944" cy="1987679"/>
                  </a:xfrm>
                </p:grpSpPr>
                <p:pic>
                  <p:nvPicPr>
                    <p:cNvPr id="48" name="Picture 2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79535" y="779219"/>
                      <a:ext cx="4195396" cy="198767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cxnSp>
                  <p:nvCxnSpPr>
                    <p:cNvPr id="49" name="直線接點 48"/>
                    <p:cNvCxnSpPr/>
                    <p:nvPr/>
                  </p:nvCxnSpPr>
                  <p:spPr>
                    <a:xfrm>
                      <a:off x="665285" y="1536456"/>
                      <a:ext cx="1658815" cy="0"/>
                    </a:xfrm>
                    <a:prstGeom prst="line">
                      <a:avLst/>
                    </a:prstGeom>
                    <a:ln w="19050">
                      <a:solidFill>
                        <a:srgbClr val="FF0000"/>
                      </a:solidFill>
                      <a:headEnd type="none" w="med" len="med"/>
                      <a:tailEnd type="arrow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" name="直線單箭頭接點 49"/>
                    <p:cNvCxnSpPr/>
                    <p:nvPr/>
                  </p:nvCxnSpPr>
                  <p:spPr>
                    <a:xfrm>
                      <a:off x="2365131" y="1542318"/>
                      <a:ext cx="0" cy="990600"/>
                    </a:xfrm>
                    <a:prstGeom prst="straightConnector1">
                      <a:avLst/>
                    </a:prstGeom>
                    <a:ln w="19050"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" name="直線單箭頭接點 50"/>
                    <p:cNvCxnSpPr/>
                    <p:nvPr/>
                  </p:nvCxnSpPr>
                  <p:spPr>
                    <a:xfrm flipV="1">
                      <a:off x="2458915" y="2491887"/>
                      <a:ext cx="627185" cy="0"/>
                    </a:xfrm>
                    <a:prstGeom prst="straightConnector1">
                      <a:avLst/>
                    </a:prstGeom>
                    <a:ln w="19050"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" name="直線單箭頭接點 51"/>
                    <p:cNvCxnSpPr/>
                    <p:nvPr/>
                  </p:nvCxnSpPr>
                  <p:spPr>
                    <a:xfrm flipV="1">
                      <a:off x="3021623" y="2017102"/>
                      <a:ext cx="0" cy="375139"/>
                    </a:xfrm>
                    <a:prstGeom prst="straightConnector1">
                      <a:avLst/>
                    </a:prstGeom>
                    <a:ln w="19050"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" name="直線單箭頭接點 52"/>
                    <p:cNvCxnSpPr/>
                    <p:nvPr/>
                  </p:nvCxnSpPr>
                  <p:spPr>
                    <a:xfrm flipH="1" flipV="1">
                      <a:off x="659423" y="1870564"/>
                      <a:ext cx="2373923" cy="0"/>
                    </a:xfrm>
                    <a:prstGeom prst="straightConnector1">
                      <a:avLst/>
                    </a:prstGeom>
                    <a:ln w="19050"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" name="直線單箭頭接點 53"/>
                    <p:cNvCxnSpPr/>
                    <p:nvPr/>
                  </p:nvCxnSpPr>
                  <p:spPr>
                    <a:xfrm flipH="1" flipV="1">
                      <a:off x="630115" y="1565764"/>
                      <a:ext cx="0" cy="240323"/>
                    </a:xfrm>
                    <a:prstGeom prst="straightConnector1">
                      <a:avLst/>
                    </a:prstGeom>
                    <a:ln w="19050"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55" name="文字方塊 54"/>
                    <p:cNvSpPr txBox="1"/>
                    <p:nvPr/>
                  </p:nvSpPr>
                  <p:spPr>
                    <a:xfrm>
                      <a:off x="2338706" y="2072284"/>
                      <a:ext cx="346570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altLang="zh-TW" sz="1200" b="1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Q</a:t>
                      </a:r>
                      <a:r>
                        <a:rPr lang="en-US" altLang="zh-TW" sz="1200" b="1" i="1" baseline="-25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zh-TW" altLang="en-US" sz="1200" b="1" i="1" baseline="-25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56" name="文字方塊 55"/>
                    <p:cNvSpPr txBox="1"/>
                    <p:nvPr/>
                  </p:nvSpPr>
                  <p:spPr>
                    <a:xfrm>
                      <a:off x="2326982" y="935144"/>
                      <a:ext cx="346570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altLang="zh-TW" sz="1200" b="1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Q</a:t>
                      </a:r>
                      <a:r>
                        <a:rPr lang="en-US" altLang="zh-TW" sz="1200" b="1" i="1" baseline="-25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zh-TW" altLang="en-US" sz="1200" b="1" i="1" baseline="-25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57" name="文字方塊 56"/>
                    <p:cNvSpPr txBox="1"/>
                    <p:nvPr/>
                  </p:nvSpPr>
                  <p:spPr>
                    <a:xfrm>
                      <a:off x="3358614" y="2113314"/>
                      <a:ext cx="423514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altLang="zh-TW" sz="1200" b="1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SR</a:t>
                      </a:r>
                      <a:r>
                        <a:rPr lang="en-US" altLang="zh-TW" sz="1200" b="1" i="1" baseline="-25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zh-TW" altLang="en-US" sz="1200" b="1" i="1" baseline="-25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58" name="文字方塊 57"/>
                    <p:cNvSpPr txBox="1"/>
                    <p:nvPr/>
                  </p:nvSpPr>
                  <p:spPr>
                    <a:xfrm>
                      <a:off x="3323444" y="970314"/>
                      <a:ext cx="423514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altLang="zh-TW" sz="1200" b="1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SR</a:t>
                      </a:r>
                      <a:r>
                        <a:rPr lang="en-US" altLang="zh-TW" sz="1200" b="1" i="1" baseline="-25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zh-TW" altLang="en-US" sz="1200" b="1" i="1" baseline="-25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59" name="Text Box 2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12987" y="1419055"/>
                      <a:ext cx="327334" cy="64633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 eaLnBrk="0" hangingPunct="0"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新細明體" charset="-120"/>
                        </a:defRPr>
                      </a:lvl1pPr>
                      <a:lvl2pPr marL="742950" indent="-285750" eaLnBrk="0" hangingPunct="0"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新細明體" charset="-120"/>
                        </a:defRPr>
                      </a:lvl2pPr>
                      <a:lvl3pPr marL="1143000" indent="-228600" eaLnBrk="0" hangingPunct="0"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新細明體" charset="-120"/>
                        </a:defRPr>
                      </a:lvl3pPr>
                      <a:lvl4pPr marL="1600200" indent="-228600" eaLnBrk="0" hangingPunct="0"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新細明體" charset="-120"/>
                        </a:defRPr>
                      </a:lvl4pPr>
                      <a:lvl5pPr marL="2057400" indent="-228600" eaLnBrk="0" hangingPunct="0"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新細明體" charset="-12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新細明體" charset="-12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新細明體" charset="-12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新細明體" charset="-12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新細明體" charset="-120"/>
                        </a:defRPr>
                      </a:lvl9pPr>
                    </a:lstStyle>
                    <a:p>
                      <a:pPr algn="ctr" eaLnBrk="1" hangingPunct="1"/>
                      <a:r>
                        <a:rPr lang="en-US" altLang="zh-TW" sz="1200" b="1" i="1" dirty="0" smtClean="0">
                          <a:solidFill>
                            <a:srgbClr val="FF0000"/>
                          </a:solidFill>
                        </a:rPr>
                        <a:t>+</a:t>
                      </a:r>
                    </a:p>
                    <a:p>
                      <a:pPr algn="ctr" eaLnBrk="1" hangingPunct="1"/>
                      <a:r>
                        <a:rPr lang="en-US" altLang="zh-TW" sz="1200" b="1" i="1" dirty="0" smtClean="0">
                          <a:solidFill>
                            <a:srgbClr val="FF0000"/>
                          </a:solidFill>
                        </a:rPr>
                        <a:t>V</a:t>
                      </a:r>
                      <a:r>
                        <a:rPr lang="en-US" altLang="zh-TW" sz="1200" b="1" i="1" baseline="-25000" dirty="0" smtClean="0">
                          <a:solidFill>
                            <a:srgbClr val="FF0000"/>
                          </a:solidFill>
                        </a:rPr>
                        <a:t>s</a:t>
                      </a:r>
                      <a:endParaRPr lang="en-US" altLang="zh-TW" sz="12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 eaLnBrk="1" hangingPunct="1"/>
                      <a:r>
                        <a:rPr lang="en-US" altLang="zh-TW" sz="1200" b="1" i="1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p:txBody>
                </p:sp>
                <p:sp>
                  <p:nvSpPr>
                    <p:cNvPr id="60" name="Text Box 2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993577" y="1325270"/>
                      <a:ext cx="338554" cy="64633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 eaLnBrk="0" hangingPunct="0"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新細明體" charset="-120"/>
                        </a:defRPr>
                      </a:lvl1pPr>
                      <a:lvl2pPr marL="742950" indent="-285750" eaLnBrk="0" hangingPunct="0"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新細明體" charset="-120"/>
                        </a:defRPr>
                      </a:lvl2pPr>
                      <a:lvl3pPr marL="1143000" indent="-228600" eaLnBrk="0" hangingPunct="0"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新細明體" charset="-120"/>
                        </a:defRPr>
                      </a:lvl3pPr>
                      <a:lvl4pPr marL="1600200" indent="-228600" eaLnBrk="0" hangingPunct="0"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新細明體" charset="-120"/>
                        </a:defRPr>
                      </a:lvl4pPr>
                      <a:lvl5pPr marL="2057400" indent="-228600" eaLnBrk="0" hangingPunct="0"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新細明體" charset="-12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新細明體" charset="-12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新細明體" charset="-12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新細明體" charset="-12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新細明體" charset="-120"/>
                        </a:defRPr>
                      </a:lvl9pPr>
                    </a:lstStyle>
                    <a:p>
                      <a:pPr algn="ctr" eaLnBrk="1" hangingPunct="1"/>
                      <a:r>
                        <a:rPr lang="en-US" altLang="zh-TW" sz="1200" b="1" i="1" dirty="0" smtClean="0">
                          <a:solidFill>
                            <a:srgbClr val="FF0000"/>
                          </a:solidFill>
                        </a:rPr>
                        <a:t>+</a:t>
                      </a:r>
                    </a:p>
                    <a:p>
                      <a:pPr algn="ctr" eaLnBrk="1" hangingPunct="1"/>
                      <a:r>
                        <a:rPr lang="en-US" altLang="zh-TW" sz="1200" b="1" i="1" dirty="0" err="1" smtClean="0">
                          <a:solidFill>
                            <a:srgbClr val="FF0000"/>
                          </a:solidFill>
                        </a:rPr>
                        <a:t>V</a:t>
                      </a:r>
                      <a:r>
                        <a:rPr lang="en-US" altLang="zh-TW" sz="1200" b="1" i="1" baseline="-25000" dirty="0" err="1" smtClean="0">
                          <a:solidFill>
                            <a:srgbClr val="FF0000"/>
                          </a:solidFill>
                        </a:rPr>
                        <a:t>d</a:t>
                      </a:r>
                      <a:endParaRPr lang="en-US" altLang="zh-TW" sz="1200" b="1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 eaLnBrk="1" hangingPunct="1"/>
                      <a:r>
                        <a:rPr lang="en-US" altLang="zh-TW" sz="1200" b="1" i="1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p:txBody>
                </p:sp>
              </p:grpSp>
              <p:sp>
                <p:nvSpPr>
                  <p:cNvPr id="47" name="文字方塊 46"/>
                  <p:cNvSpPr txBox="1"/>
                  <p:nvPr/>
                </p:nvSpPr>
                <p:spPr>
                  <a:xfrm>
                    <a:off x="1094508" y="1142999"/>
                    <a:ext cx="293670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TW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L</a:t>
                    </a:r>
                    <a:endParaRPr lang="zh-TW" altLang="en-US" sz="1400" b="1" i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37" name="直線接點 36"/>
                <p:cNvCxnSpPr/>
                <p:nvPr/>
              </p:nvCxnSpPr>
              <p:spPr>
                <a:xfrm>
                  <a:off x="1147820" y="1972490"/>
                  <a:ext cx="1658815" cy="0"/>
                </a:xfrm>
                <a:prstGeom prst="line">
                  <a:avLst/>
                </a:prstGeom>
                <a:ln w="19050">
                  <a:solidFill>
                    <a:srgbClr val="3333FF"/>
                  </a:solidFill>
                  <a:prstDash val="sysDot"/>
                  <a:headEnd type="none" w="med" len="med"/>
                  <a:tailEnd type="arrow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線單箭頭接點 37"/>
                <p:cNvCxnSpPr/>
                <p:nvPr/>
              </p:nvCxnSpPr>
              <p:spPr>
                <a:xfrm>
                  <a:off x="4728959" y="1251065"/>
                  <a:ext cx="1367" cy="1612362"/>
                </a:xfrm>
                <a:prstGeom prst="straightConnector1">
                  <a:avLst/>
                </a:prstGeom>
                <a:ln w="19050">
                  <a:solidFill>
                    <a:srgbClr val="3333FF"/>
                  </a:solidFill>
                  <a:prstDash val="sysDot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線單箭頭接點 38"/>
                <p:cNvCxnSpPr/>
                <p:nvPr/>
              </p:nvCxnSpPr>
              <p:spPr>
                <a:xfrm flipV="1">
                  <a:off x="2801750" y="1113367"/>
                  <a:ext cx="1911643" cy="147"/>
                </a:xfrm>
                <a:prstGeom prst="straightConnector1">
                  <a:avLst/>
                </a:prstGeom>
                <a:ln w="19050">
                  <a:solidFill>
                    <a:srgbClr val="3333FF"/>
                  </a:solidFill>
                  <a:prstDash val="sysDot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線單箭頭接點 39"/>
                <p:cNvCxnSpPr/>
                <p:nvPr/>
              </p:nvCxnSpPr>
              <p:spPr>
                <a:xfrm flipV="1">
                  <a:off x="3478758" y="2226733"/>
                  <a:ext cx="1041" cy="576143"/>
                </a:xfrm>
                <a:prstGeom prst="straightConnector1">
                  <a:avLst/>
                </a:prstGeom>
                <a:ln w="19050">
                  <a:solidFill>
                    <a:srgbClr val="3333FF"/>
                  </a:solidFill>
                  <a:prstDash val="sysDot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線單箭頭接點 40"/>
                <p:cNvCxnSpPr/>
                <p:nvPr/>
              </p:nvCxnSpPr>
              <p:spPr>
                <a:xfrm flipH="1" flipV="1">
                  <a:off x="1125025" y="2221931"/>
                  <a:ext cx="2373923" cy="0"/>
                </a:xfrm>
                <a:prstGeom prst="straightConnector1">
                  <a:avLst/>
                </a:prstGeom>
                <a:ln w="19050">
                  <a:solidFill>
                    <a:srgbClr val="3333FF"/>
                  </a:solidFill>
                  <a:prstDash val="sysDot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線單箭頭接點 41"/>
                <p:cNvCxnSpPr/>
                <p:nvPr/>
              </p:nvCxnSpPr>
              <p:spPr>
                <a:xfrm flipH="1" flipV="1">
                  <a:off x="1087250" y="1976398"/>
                  <a:ext cx="0" cy="240323"/>
                </a:xfrm>
                <a:prstGeom prst="straightConnector1">
                  <a:avLst/>
                </a:prstGeom>
                <a:ln w="19050">
                  <a:solidFill>
                    <a:srgbClr val="3333FF"/>
                  </a:solidFill>
                  <a:prstDash val="sysDot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線單箭頭接點 42"/>
                <p:cNvCxnSpPr/>
                <p:nvPr/>
              </p:nvCxnSpPr>
              <p:spPr>
                <a:xfrm flipH="1">
                  <a:off x="3509433" y="2894754"/>
                  <a:ext cx="1181100" cy="0"/>
                </a:xfrm>
                <a:prstGeom prst="straightConnector1">
                  <a:avLst/>
                </a:prstGeom>
                <a:ln w="19050">
                  <a:solidFill>
                    <a:srgbClr val="3333FF"/>
                  </a:solidFill>
                  <a:prstDash val="sysDot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線單箭頭接點 43"/>
                <p:cNvCxnSpPr/>
                <p:nvPr/>
              </p:nvCxnSpPr>
              <p:spPr>
                <a:xfrm flipH="1" flipV="1">
                  <a:off x="2758440" y="1166707"/>
                  <a:ext cx="0" cy="723900"/>
                </a:xfrm>
                <a:prstGeom prst="straightConnector1">
                  <a:avLst/>
                </a:prstGeom>
                <a:ln w="19050">
                  <a:solidFill>
                    <a:srgbClr val="3333FF"/>
                  </a:solidFill>
                  <a:prstDash val="sysDot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1" name="直線單箭頭接點 90"/>
              <p:cNvCxnSpPr/>
              <p:nvPr/>
            </p:nvCxnSpPr>
            <p:spPr>
              <a:xfrm>
                <a:off x="1907704" y="1700808"/>
                <a:ext cx="360040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文字方塊 91"/>
              <p:cNvSpPr txBox="1"/>
              <p:nvPr/>
            </p:nvSpPr>
            <p:spPr>
              <a:xfrm>
                <a:off x="1907704" y="1412776"/>
                <a:ext cx="30168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1400" b="1" i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6" name="文字方塊 95"/>
            <p:cNvSpPr txBox="1"/>
            <p:nvPr/>
          </p:nvSpPr>
          <p:spPr>
            <a:xfrm>
              <a:off x="2267744" y="1556792"/>
              <a:ext cx="3048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TW" altLang="en-US" sz="1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8" name="文字方塊 97"/>
            <p:cNvSpPr txBox="1"/>
            <p:nvPr/>
          </p:nvSpPr>
          <p:spPr>
            <a:xfrm>
              <a:off x="3635896" y="2132856"/>
              <a:ext cx="3048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zh-TW" altLang="en-US" sz="1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文字方塊 99"/>
            <p:cNvSpPr txBox="1"/>
            <p:nvPr/>
          </p:nvSpPr>
          <p:spPr>
            <a:xfrm>
              <a:off x="3851920" y="2996952"/>
              <a:ext cx="314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zh-TW" altLang="en-US" sz="1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3" name="群組 102"/>
          <p:cNvGrpSpPr/>
          <p:nvPr/>
        </p:nvGrpSpPr>
        <p:grpSpPr>
          <a:xfrm>
            <a:off x="626522" y="3950694"/>
            <a:ext cx="4461944" cy="2131569"/>
            <a:chOff x="626522" y="3950694"/>
            <a:chExt cx="4461944" cy="2131569"/>
          </a:xfrm>
        </p:grpSpPr>
        <p:grpSp>
          <p:nvGrpSpPr>
            <p:cNvPr id="89" name="群組 88"/>
            <p:cNvGrpSpPr/>
            <p:nvPr/>
          </p:nvGrpSpPr>
          <p:grpSpPr>
            <a:xfrm>
              <a:off x="626522" y="3950694"/>
              <a:ext cx="4461944" cy="2050471"/>
              <a:chOff x="626522" y="3950694"/>
              <a:chExt cx="4461944" cy="2050471"/>
            </a:xfrm>
          </p:grpSpPr>
          <p:pic>
            <p:nvPicPr>
              <p:cNvPr id="73" name="Picture 2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3070" y="4013486"/>
                <a:ext cx="4195396" cy="19876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88" name="群組 87"/>
              <p:cNvGrpSpPr/>
              <p:nvPr/>
            </p:nvGrpSpPr>
            <p:grpSpPr>
              <a:xfrm>
                <a:off x="626522" y="3950694"/>
                <a:ext cx="4295998" cy="1791400"/>
                <a:chOff x="626522" y="3950694"/>
                <a:chExt cx="4295998" cy="1791400"/>
              </a:xfrm>
            </p:grpSpPr>
            <p:cxnSp>
              <p:nvCxnSpPr>
                <p:cNvPr id="74" name="直線接點 73"/>
                <p:cNvCxnSpPr/>
                <p:nvPr/>
              </p:nvCxnSpPr>
              <p:spPr>
                <a:xfrm flipH="1">
                  <a:off x="1178820" y="4770723"/>
                  <a:ext cx="1658815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  <a:headEnd type="none" w="med" len="med"/>
                  <a:tailEnd type="arrow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線單箭頭接點 74"/>
                <p:cNvCxnSpPr/>
                <p:nvPr/>
              </p:nvCxnSpPr>
              <p:spPr>
                <a:xfrm flipH="1" flipV="1">
                  <a:off x="3526366" y="4049607"/>
                  <a:ext cx="0" cy="932718"/>
                </a:xfrm>
                <a:prstGeom prst="straightConnector1">
                  <a:avLst/>
                </a:prstGeom>
                <a:ln w="190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線單箭頭接點 75"/>
                <p:cNvCxnSpPr/>
                <p:nvPr/>
              </p:nvCxnSpPr>
              <p:spPr>
                <a:xfrm flipH="1" flipV="1">
                  <a:off x="2865770" y="3950694"/>
                  <a:ext cx="627185" cy="0"/>
                </a:xfrm>
                <a:prstGeom prst="straightConnector1">
                  <a:avLst/>
                </a:prstGeom>
                <a:ln w="190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線單箭頭接點 76"/>
                <p:cNvCxnSpPr/>
                <p:nvPr/>
              </p:nvCxnSpPr>
              <p:spPr>
                <a:xfrm flipH="1">
                  <a:off x="2878666" y="4001689"/>
                  <a:ext cx="0" cy="726098"/>
                </a:xfrm>
                <a:prstGeom prst="straightConnector1">
                  <a:avLst/>
                </a:prstGeom>
                <a:ln w="190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線單箭頭接點 77"/>
                <p:cNvCxnSpPr/>
                <p:nvPr/>
              </p:nvCxnSpPr>
              <p:spPr>
                <a:xfrm flipV="1">
                  <a:off x="1172958" y="5104831"/>
                  <a:ext cx="2373923" cy="0"/>
                </a:xfrm>
                <a:prstGeom prst="straightConnector1">
                  <a:avLst/>
                </a:prstGeom>
                <a:ln w="190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線單箭頭接點 78"/>
                <p:cNvCxnSpPr/>
                <p:nvPr/>
              </p:nvCxnSpPr>
              <p:spPr>
                <a:xfrm flipH="1">
                  <a:off x="1143650" y="4800031"/>
                  <a:ext cx="0" cy="240323"/>
                </a:xfrm>
                <a:prstGeom prst="straightConnector1">
                  <a:avLst/>
                </a:prstGeom>
                <a:ln w="190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" name="文字方塊 79"/>
                <p:cNvSpPr txBox="1"/>
                <p:nvPr/>
              </p:nvSpPr>
              <p:spPr>
                <a:xfrm>
                  <a:off x="2852241" y="5306551"/>
                  <a:ext cx="34657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Q</a:t>
                  </a:r>
                  <a:r>
                    <a:rPr lang="en-US" altLang="zh-TW" sz="1200" b="1" i="1" baseline="-25000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  <a:endParaRPr lang="zh-TW" altLang="en-US" sz="1200" b="1" i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1" name="文字方塊 80"/>
                <p:cNvSpPr txBox="1"/>
                <p:nvPr/>
              </p:nvSpPr>
              <p:spPr>
                <a:xfrm>
                  <a:off x="2840517" y="4169411"/>
                  <a:ext cx="34657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Q</a:t>
                  </a:r>
                  <a:r>
                    <a:rPr lang="en-US" altLang="zh-TW" sz="1200" b="1" i="1" baseline="-25000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2</a:t>
                  </a:r>
                  <a:endParaRPr lang="zh-TW" altLang="en-US" sz="1200" b="1" i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2" name="文字方塊 81"/>
                <p:cNvSpPr txBox="1"/>
                <p:nvPr/>
              </p:nvSpPr>
              <p:spPr>
                <a:xfrm>
                  <a:off x="3872149" y="5347581"/>
                  <a:ext cx="42351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SR</a:t>
                  </a:r>
                  <a:r>
                    <a:rPr lang="en-US" altLang="zh-TW" sz="1200" b="1" i="1" baseline="-25000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  <a:endParaRPr lang="zh-TW" altLang="en-US" sz="1200" b="1" i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3" name="文字方塊 82"/>
                <p:cNvSpPr txBox="1"/>
                <p:nvPr/>
              </p:nvSpPr>
              <p:spPr>
                <a:xfrm>
                  <a:off x="3836979" y="4204581"/>
                  <a:ext cx="42351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SR</a:t>
                  </a:r>
                  <a:r>
                    <a:rPr lang="en-US" altLang="zh-TW" sz="1200" b="1" i="1" baseline="-25000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2</a:t>
                  </a:r>
                  <a:endParaRPr lang="zh-TW" altLang="en-US" sz="1200" b="1" i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4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626522" y="4653322"/>
                  <a:ext cx="327334" cy="6463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algn="ctr" eaLnBrk="1" hangingPunct="1"/>
                  <a:r>
                    <a:rPr lang="en-US" altLang="zh-TW" sz="1200" b="1" i="1" dirty="0" smtClean="0">
                      <a:solidFill>
                        <a:srgbClr val="FF0000"/>
                      </a:solidFill>
                    </a:rPr>
                    <a:t>+</a:t>
                  </a:r>
                </a:p>
                <a:p>
                  <a:pPr algn="ctr" eaLnBrk="1" hangingPunct="1"/>
                  <a:r>
                    <a:rPr lang="en-US" altLang="zh-TW" sz="1200" b="1" i="1" dirty="0" smtClean="0">
                      <a:solidFill>
                        <a:srgbClr val="FF0000"/>
                      </a:solidFill>
                    </a:rPr>
                    <a:t>V</a:t>
                  </a:r>
                  <a:r>
                    <a:rPr lang="en-US" altLang="zh-TW" sz="1200" b="1" i="1" baseline="-25000" dirty="0" smtClean="0">
                      <a:solidFill>
                        <a:srgbClr val="FF0000"/>
                      </a:solidFill>
                    </a:rPr>
                    <a:t>s</a:t>
                  </a:r>
                  <a:endParaRPr lang="en-US" altLang="zh-TW" sz="1200" b="1" i="1" dirty="0" smtClean="0">
                    <a:solidFill>
                      <a:srgbClr val="FF0000"/>
                    </a:solidFill>
                  </a:endParaRPr>
                </a:p>
                <a:p>
                  <a:pPr algn="ctr" eaLnBrk="1" hangingPunct="1"/>
                  <a:r>
                    <a:rPr lang="en-US" altLang="zh-TW" sz="1200" b="1" i="1" dirty="0">
                      <a:solidFill>
                        <a:srgbClr val="FF0000"/>
                      </a:solidFill>
                    </a:rPr>
                    <a:t>-</a:t>
                  </a:r>
                </a:p>
              </p:txBody>
            </p:sp>
            <p:sp>
              <p:nvSpPr>
                <p:cNvPr id="85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4507112" y="4559537"/>
                  <a:ext cx="338555" cy="6463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Times New Roman" pitchFamily="18" charset="0"/>
                      <a:ea typeface="新細明體" charset="-120"/>
                    </a:defRPr>
                  </a:lvl9pPr>
                </a:lstStyle>
                <a:p>
                  <a:pPr algn="ctr" eaLnBrk="1" hangingPunct="1"/>
                  <a:r>
                    <a:rPr lang="en-US" altLang="zh-TW" sz="1200" b="1" i="1" dirty="0" smtClean="0">
                      <a:solidFill>
                        <a:srgbClr val="FF0000"/>
                      </a:solidFill>
                    </a:rPr>
                    <a:t>+</a:t>
                  </a:r>
                </a:p>
                <a:p>
                  <a:pPr algn="ctr" eaLnBrk="1" hangingPunct="1"/>
                  <a:r>
                    <a:rPr lang="en-US" altLang="zh-TW" sz="1200" b="1" i="1" dirty="0" err="1" smtClean="0">
                      <a:solidFill>
                        <a:srgbClr val="FF0000"/>
                      </a:solidFill>
                    </a:rPr>
                    <a:t>V</a:t>
                  </a:r>
                  <a:r>
                    <a:rPr lang="en-US" altLang="zh-TW" sz="1200" b="1" i="1" baseline="-25000" dirty="0" err="1" smtClean="0">
                      <a:solidFill>
                        <a:srgbClr val="FF0000"/>
                      </a:solidFill>
                    </a:rPr>
                    <a:t>d</a:t>
                  </a:r>
                  <a:endParaRPr lang="en-US" altLang="zh-TW" sz="1200" b="1" i="1" dirty="0" smtClean="0">
                    <a:solidFill>
                      <a:srgbClr val="FF0000"/>
                    </a:solidFill>
                  </a:endParaRPr>
                </a:p>
                <a:p>
                  <a:pPr algn="ctr" eaLnBrk="1" hangingPunct="1"/>
                  <a:r>
                    <a:rPr lang="en-US" altLang="zh-TW" sz="1200" b="1" i="1" dirty="0">
                      <a:solidFill>
                        <a:srgbClr val="FF0000"/>
                      </a:solidFill>
                    </a:rPr>
                    <a:t>-</a:t>
                  </a:r>
                </a:p>
              </p:txBody>
            </p:sp>
            <p:sp>
              <p:nvSpPr>
                <p:cNvPr id="72" name="文字方塊 71"/>
                <p:cNvSpPr txBox="1"/>
                <p:nvPr/>
              </p:nvSpPr>
              <p:spPr>
                <a:xfrm>
                  <a:off x="1707956" y="4356484"/>
                  <a:ext cx="27924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200" b="1" i="1" dirty="0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endParaRPr lang="zh-TW" altLang="en-US" sz="1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63" name="直線接點 62"/>
                <p:cNvCxnSpPr/>
                <p:nvPr/>
              </p:nvCxnSpPr>
              <p:spPr>
                <a:xfrm flipH="1">
                  <a:off x="1321060" y="4703836"/>
                  <a:ext cx="1658815" cy="0"/>
                </a:xfrm>
                <a:prstGeom prst="line">
                  <a:avLst/>
                </a:prstGeom>
                <a:ln w="19050">
                  <a:solidFill>
                    <a:srgbClr val="3333FF"/>
                  </a:solidFill>
                  <a:prstDash val="sysDot"/>
                  <a:headEnd type="none" w="med" len="med"/>
                  <a:tailEnd type="arrow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線單箭頭接點 63"/>
                <p:cNvCxnSpPr/>
                <p:nvPr/>
              </p:nvCxnSpPr>
              <p:spPr>
                <a:xfrm>
                  <a:off x="4834466" y="4084011"/>
                  <a:ext cx="1367" cy="1612362"/>
                </a:xfrm>
                <a:prstGeom prst="straightConnector1">
                  <a:avLst/>
                </a:prstGeom>
                <a:ln w="19050">
                  <a:solidFill>
                    <a:srgbClr val="3333FF"/>
                  </a:solidFill>
                  <a:prstDash val="sysDot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線單箭頭接點 64"/>
                <p:cNvCxnSpPr/>
                <p:nvPr/>
              </p:nvCxnSpPr>
              <p:spPr>
                <a:xfrm>
                  <a:off x="3749040" y="3951394"/>
                  <a:ext cx="1173480" cy="0"/>
                </a:xfrm>
                <a:prstGeom prst="straightConnector1">
                  <a:avLst/>
                </a:prstGeom>
                <a:ln w="19050">
                  <a:solidFill>
                    <a:srgbClr val="3333FF"/>
                  </a:solidFill>
                  <a:prstDash val="sysDot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線單箭頭接點 65"/>
                <p:cNvCxnSpPr/>
                <p:nvPr/>
              </p:nvCxnSpPr>
              <p:spPr>
                <a:xfrm flipH="1" flipV="1">
                  <a:off x="2976033" y="4804834"/>
                  <a:ext cx="0" cy="937260"/>
                </a:xfrm>
                <a:prstGeom prst="straightConnector1">
                  <a:avLst/>
                </a:prstGeom>
                <a:ln w="19050">
                  <a:solidFill>
                    <a:srgbClr val="3333FF"/>
                  </a:solidFill>
                  <a:prstDash val="sysDot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線單箭頭接點 66"/>
                <p:cNvCxnSpPr/>
                <p:nvPr/>
              </p:nvCxnSpPr>
              <p:spPr>
                <a:xfrm flipV="1">
                  <a:off x="1315198" y="5037667"/>
                  <a:ext cx="2317002" cy="277"/>
                </a:xfrm>
                <a:prstGeom prst="straightConnector1">
                  <a:avLst/>
                </a:prstGeom>
                <a:ln w="19050">
                  <a:solidFill>
                    <a:srgbClr val="3333FF"/>
                  </a:solidFill>
                  <a:prstDash val="sysDot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線單箭頭接點 67"/>
                <p:cNvCxnSpPr/>
                <p:nvPr/>
              </p:nvCxnSpPr>
              <p:spPr>
                <a:xfrm flipH="1">
                  <a:off x="1260490" y="4792410"/>
                  <a:ext cx="0" cy="240323"/>
                </a:xfrm>
                <a:prstGeom prst="straightConnector1">
                  <a:avLst/>
                </a:prstGeom>
                <a:ln w="19050">
                  <a:solidFill>
                    <a:srgbClr val="3333FF"/>
                  </a:solidFill>
                  <a:prstDash val="sysDot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線單箭頭接點 68"/>
                <p:cNvCxnSpPr/>
                <p:nvPr/>
              </p:nvCxnSpPr>
              <p:spPr>
                <a:xfrm flipH="1">
                  <a:off x="3035299" y="5736166"/>
                  <a:ext cx="1769207" cy="0"/>
                </a:xfrm>
                <a:prstGeom prst="straightConnector1">
                  <a:avLst/>
                </a:prstGeom>
                <a:ln w="19050">
                  <a:solidFill>
                    <a:srgbClr val="3333FF"/>
                  </a:solidFill>
                  <a:prstDash val="sysDot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線單箭頭接點 69"/>
                <p:cNvCxnSpPr/>
                <p:nvPr/>
              </p:nvCxnSpPr>
              <p:spPr>
                <a:xfrm flipH="1" flipV="1">
                  <a:off x="3608493" y="4054687"/>
                  <a:ext cx="0" cy="932718"/>
                </a:xfrm>
                <a:prstGeom prst="straightConnector1">
                  <a:avLst/>
                </a:prstGeom>
                <a:ln w="19050">
                  <a:solidFill>
                    <a:srgbClr val="3333FF"/>
                  </a:solidFill>
                  <a:prstDash val="sysDot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93" name="直線單箭頭接點 92"/>
            <p:cNvCxnSpPr/>
            <p:nvPr/>
          </p:nvCxnSpPr>
          <p:spPr>
            <a:xfrm>
              <a:off x="2051720" y="4581128"/>
              <a:ext cx="360040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文字方塊 93"/>
            <p:cNvSpPr txBox="1"/>
            <p:nvPr/>
          </p:nvSpPr>
          <p:spPr>
            <a:xfrm>
              <a:off x="2051720" y="4293096"/>
              <a:ext cx="2840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b="1" i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zh-TW" altLang="en-US" sz="12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文字方塊 96"/>
            <p:cNvSpPr txBox="1"/>
            <p:nvPr/>
          </p:nvSpPr>
          <p:spPr>
            <a:xfrm>
              <a:off x="2411760" y="4437112"/>
              <a:ext cx="2952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TW" altLang="en-US" sz="1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文字方塊 98"/>
            <p:cNvSpPr txBox="1"/>
            <p:nvPr/>
          </p:nvSpPr>
          <p:spPr>
            <a:xfrm>
              <a:off x="3779912" y="5013176"/>
              <a:ext cx="2872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zh-TW" altLang="en-US" sz="1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文字方塊 100"/>
            <p:cNvSpPr txBox="1"/>
            <p:nvPr/>
          </p:nvSpPr>
          <p:spPr>
            <a:xfrm>
              <a:off x="4067944" y="5805264"/>
              <a:ext cx="2952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zh-TW" altLang="en-US" sz="1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5" name="文字方塊 34"/>
          <p:cNvSpPr txBox="1"/>
          <p:nvPr/>
        </p:nvSpPr>
        <p:spPr>
          <a:xfrm>
            <a:off x="388620" y="213360"/>
            <a:ext cx="33825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Modelling of TPBL PFC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99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7D6C7-A205-41C1-B78B-CA588F32A664}" type="slidenum">
              <a:rPr lang="zh-TW" altLang="en-US" smtClean="0"/>
              <a:pPr/>
              <a:t>95</a:t>
            </a:fld>
            <a:endParaRPr lang="zh-TW" altLang="en-US"/>
          </a:p>
        </p:txBody>
      </p:sp>
      <p:sp>
        <p:nvSpPr>
          <p:cNvPr id="52" name="文字方塊 51"/>
          <p:cNvSpPr txBox="1"/>
          <p:nvPr/>
        </p:nvSpPr>
        <p:spPr>
          <a:xfrm>
            <a:off x="285750" y="0"/>
            <a:ext cx="32728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 Block Diagram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5" name="群組 54"/>
          <p:cNvGrpSpPr/>
          <p:nvPr/>
        </p:nvGrpSpPr>
        <p:grpSpPr>
          <a:xfrm>
            <a:off x="694823" y="404813"/>
            <a:ext cx="7263210" cy="6262687"/>
            <a:chOff x="675773" y="328613"/>
            <a:chExt cx="7263210" cy="6262687"/>
          </a:xfrm>
        </p:grpSpPr>
        <p:grpSp>
          <p:nvGrpSpPr>
            <p:cNvPr id="51" name="群組 50"/>
            <p:cNvGrpSpPr/>
            <p:nvPr/>
          </p:nvGrpSpPr>
          <p:grpSpPr>
            <a:xfrm>
              <a:off x="675773" y="328613"/>
              <a:ext cx="7263210" cy="6262687"/>
              <a:chOff x="599573" y="195263"/>
              <a:chExt cx="7263210" cy="6262687"/>
            </a:xfrm>
          </p:grpSpPr>
          <p:pic>
            <p:nvPicPr>
              <p:cNvPr id="219139" name="Picture 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9663" y="195263"/>
                <a:ext cx="6396037" cy="6262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Text Box 21"/>
              <p:cNvSpPr txBox="1">
                <a:spLocks noChangeArrowheads="1"/>
              </p:cNvSpPr>
              <p:nvPr/>
            </p:nvSpPr>
            <p:spPr bwMode="auto">
              <a:xfrm>
                <a:off x="6784826" y="833661"/>
                <a:ext cx="363537" cy="7381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algn="ctr" eaLnBrk="1" hangingPunct="1"/>
                <a:r>
                  <a:rPr lang="en-US" altLang="zh-TW" sz="1400" b="1" i="1" dirty="0">
                    <a:solidFill>
                      <a:srgbClr val="FF0000"/>
                    </a:solidFill>
                  </a:rPr>
                  <a:t>+</a:t>
                </a:r>
              </a:p>
              <a:p>
                <a:pPr algn="ctr" eaLnBrk="1" hangingPunct="1"/>
                <a:r>
                  <a:rPr lang="en-US" altLang="zh-TW" sz="1400" b="1" i="1" dirty="0" err="1">
                    <a:solidFill>
                      <a:srgbClr val="FF0000"/>
                    </a:solidFill>
                  </a:rPr>
                  <a:t>V</a:t>
                </a:r>
                <a:r>
                  <a:rPr lang="en-US" altLang="zh-TW" sz="1400" b="1" i="1" baseline="-25000" dirty="0" err="1">
                    <a:solidFill>
                      <a:srgbClr val="FF0000"/>
                    </a:solidFill>
                  </a:rPr>
                  <a:t>d</a:t>
                </a:r>
                <a:endParaRPr lang="en-US" altLang="zh-TW" sz="1400" b="1" i="1" baseline="-25000" dirty="0">
                  <a:solidFill>
                    <a:srgbClr val="FF0000"/>
                  </a:solidFill>
                </a:endParaRPr>
              </a:p>
              <a:p>
                <a:pPr algn="ctr" eaLnBrk="1" hangingPunct="1"/>
                <a:r>
                  <a:rPr lang="en-US" altLang="zh-TW" sz="1400" b="1" i="1" dirty="0">
                    <a:solidFill>
                      <a:srgbClr val="FF0000"/>
                    </a:solidFill>
                  </a:rPr>
                  <a:t>-</a:t>
                </a:r>
              </a:p>
            </p:txBody>
          </p:sp>
          <p:sp>
            <p:nvSpPr>
              <p:cNvPr id="17" name="Text Box 24"/>
              <p:cNvSpPr txBox="1">
                <a:spLocks noChangeArrowheads="1"/>
              </p:cNvSpPr>
              <p:nvPr/>
            </p:nvSpPr>
            <p:spPr bwMode="auto">
              <a:xfrm>
                <a:off x="3690620" y="4543108"/>
                <a:ext cx="340158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400" b="1" i="1" dirty="0" smtClean="0">
                    <a:solidFill>
                      <a:srgbClr val="FF0000"/>
                    </a:solidFill>
                  </a:rPr>
                  <a:t>i</a:t>
                </a:r>
                <a:r>
                  <a:rPr lang="en-US" altLang="zh-TW" sz="1400" b="1" i="1" baseline="-25000" dirty="0" smtClean="0">
                    <a:solidFill>
                      <a:srgbClr val="FF0000"/>
                    </a:solidFill>
                  </a:rPr>
                  <a:t>s</a:t>
                </a:r>
                <a:r>
                  <a:rPr lang="en-US" altLang="zh-TW" sz="1400" b="1" i="1" baseline="30000" dirty="0">
                    <a:solidFill>
                      <a:srgbClr val="FF0000"/>
                    </a:solidFill>
                  </a:rPr>
                  <a:t>*</a:t>
                </a:r>
              </a:p>
            </p:txBody>
          </p:sp>
          <p:sp>
            <p:nvSpPr>
              <p:cNvPr id="18" name="Text Box 25"/>
              <p:cNvSpPr txBox="1">
                <a:spLocks noChangeArrowheads="1"/>
              </p:cNvSpPr>
              <p:nvPr/>
            </p:nvSpPr>
            <p:spPr bwMode="auto">
              <a:xfrm>
                <a:off x="3045778" y="4101465"/>
                <a:ext cx="280846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400" b="1" i="1" dirty="0" smtClean="0">
                    <a:solidFill>
                      <a:srgbClr val="FF0000"/>
                    </a:solidFill>
                  </a:rPr>
                  <a:t>i</a:t>
                </a:r>
                <a:r>
                  <a:rPr lang="en-US" altLang="zh-TW" sz="1400" b="1" i="1" baseline="-25000" dirty="0" smtClean="0">
                    <a:solidFill>
                      <a:srgbClr val="FF0000"/>
                    </a:solidFill>
                  </a:rPr>
                  <a:t>s</a:t>
                </a:r>
                <a:endParaRPr lang="en-US" altLang="zh-TW" sz="1400" b="1" i="1" baseline="-25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9" name="Text Box 30"/>
              <p:cNvSpPr txBox="1">
                <a:spLocks noChangeArrowheads="1"/>
              </p:cNvSpPr>
              <p:nvPr/>
            </p:nvSpPr>
            <p:spPr bwMode="auto">
              <a:xfrm>
                <a:off x="5158105" y="4485640"/>
                <a:ext cx="40005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400" b="1" i="1" dirty="0" err="1">
                    <a:solidFill>
                      <a:srgbClr val="FF0000"/>
                    </a:solidFill>
                  </a:rPr>
                  <a:t>V</a:t>
                </a:r>
                <a:r>
                  <a:rPr lang="en-US" altLang="zh-TW" sz="1400" b="1" i="1" baseline="-25000" dirty="0" err="1">
                    <a:solidFill>
                      <a:srgbClr val="FF0000"/>
                    </a:solidFill>
                  </a:rPr>
                  <a:t>ea</a:t>
                </a:r>
                <a:endParaRPr lang="en-US" altLang="zh-TW" sz="1400" b="1" i="1" baseline="-25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Text Box 48"/>
              <p:cNvSpPr txBox="1">
                <a:spLocks noChangeArrowheads="1"/>
              </p:cNvSpPr>
              <p:nvPr/>
            </p:nvSpPr>
            <p:spPr bwMode="auto">
              <a:xfrm>
                <a:off x="5565458" y="4667568"/>
                <a:ext cx="366712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400" b="1" i="1" dirty="0" err="1">
                    <a:solidFill>
                      <a:srgbClr val="0000FF"/>
                    </a:solidFill>
                  </a:rPr>
                  <a:t>G</a:t>
                </a:r>
                <a:r>
                  <a:rPr lang="en-US" altLang="zh-TW" sz="1400" b="1" i="1" baseline="-25000" dirty="0" err="1">
                    <a:solidFill>
                      <a:srgbClr val="0000FF"/>
                    </a:solidFill>
                  </a:rPr>
                  <a:t>v</a:t>
                </a:r>
                <a:endParaRPr lang="en-US" altLang="zh-TW" sz="1400" b="1" i="1" baseline="-25000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21" name="Text Box 54"/>
              <p:cNvSpPr txBox="1">
                <a:spLocks noChangeArrowheads="1"/>
              </p:cNvSpPr>
              <p:nvPr/>
            </p:nvSpPr>
            <p:spPr bwMode="auto">
              <a:xfrm>
                <a:off x="2446655" y="2506345"/>
                <a:ext cx="484188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400" b="1" i="1" dirty="0" err="1">
                    <a:solidFill>
                      <a:srgbClr val="FF0000"/>
                    </a:solidFill>
                  </a:rPr>
                  <a:t>V</a:t>
                </a:r>
                <a:r>
                  <a:rPr lang="en-US" altLang="zh-TW" sz="1400" b="1" i="1" baseline="-25000" dirty="0" err="1">
                    <a:solidFill>
                      <a:srgbClr val="FF0000"/>
                    </a:solidFill>
                  </a:rPr>
                  <a:t>con</a:t>
                </a:r>
                <a:endParaRPr lang="en-US" altLang="zh-TW" sz="1400" b="1" i="1" baseline="-25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2" name="Text Box 56"/>
              <p:cNvSpPr txBox="1">
                <a:spLocks noChangeArrowheads="1"/>
              </p:cNvSpPr>
              <p:nvPr/>
            </p:nvSpPr>
            <p:spPr bwMode="auto">
              <a:xfrm>
                <a:off x="3726988" y="2631497"/>
                <a:ext cx="27305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400" b="1" i="1" dirty="0">
                    <a:solidFill>
                      <a:srgbClr val="FF0000"/>
                    </a:solidFill>
                  </a:rPr>
                  <a:t>d</a:t>
                </a:r>
              </a:p>
            </p:txBody>
          </p:sp>
          <p:sp>
            <p:nvSpPr>
              <p:cNvPr id="23" name="Text Box 28"/>
              <p:cNvSpPr txBox="1">
                <a:spLocks noChangeArrowheads="1"/>
              </p:cNvSpPr>
              <p:nvPr/>
            </p:nvSpPr>
            <p:spPr bwMode="auto">
              <a:xfrm>
                <a:off x="599573" y="1537018"/>
                <a:ext cx="889987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algn="ctr" eaLnBrk="1" hangingPunct="1"/>
                <a:r>
                  <a:rPr lang="en-US" altLang="zh-TW" sz="1400" b="1" i="1" dirty="0" smtClean="0">
                    <a:solidFill>
                      <a:srgbClr val="FF0000"/>
                    </a:solidFill>
                  </a:rPr>
                  <a:t>V</a:t>
                </a:r>
                <a:r>
                  <a:rPr lang="en-US" altLang="zh-TW" sz="1400" b="1" i="1" baseline="-25000" dirty="0" smtClean="0">
                    <a:solidFill>
                      <a:srgbClr val="FF0000"/>
                    </a:solidFill>
                  </a:rPr>
                  <a:t>s</a:t>
                </a:r>
                <a:endParaRPr lang="en-US" altLang="zh-TW" sz="1400" b="1" i="1" dirty="0" smtClean="0">
                  <a:solidFill>
                    <a:srgbClr val="FF0000"/>
                  </a:solidFill>
                </a:endParaRPr>
              </a:p>
              <a:p>
                <a:pPr algn="ctr" eaLnBrk="1" hangingPunct="1"/>
                <a:r>
                  <a:rPr lang="en-US" altLang="zh-TW" sz="1400" b="1" i="1" dirty="0" smtClean="0">
                    <a:solidFill>
                      <a:srgbClr val="FF0000"/>
                    </a:solidFill>
                  </a:rPr>
                  <a:t>=</a:t>
                </a:r>
                <a:r>
                  <a:rPr lang="en-US" altLang="zh-TW" sz="1400" b="1" i="1" dirty="0" err="1" smtClean="0">
                    <a:solidFill>
                      <a:srgbClr val="FF0000"/>
                    </a:solidFill>
                  </a:rPr>
                  <a:t>V</a:t>
                </a:r>
                <a:r>
                  <a:rPr lang="en-US" altLang="zh-TW" sz="1400" b="1" i="1" baseline="-25000" dirty="0" err="1" smtClean="0">
                    <a:solidFill>
                      <a:srgbClr val="FF0000"/>
                    </a:solidFill>
                  </a:rPr>
                  <a:t>m</a:t>
                </a:r>
                <a:r>
                  <a:rPr lang="en-US" altLang="zh-TW" sz="1400" b="1" i="1" dirty="0" err="1" smtClean="0">
                    <a:solidFill>
                      <a:srgbClr val="FF0000"/>
                    </a:solidFill>
                  </a:rPr>
                  <a:t>sin</a:t>
                </a:r>
                <a:r>
                  <a:rPr lang="en-US" altLang="zh-TW" sz="1400" b="1" i="1" dirty="0" err="1" smtClean="0">
                    <a:solidFill>
                      <a:srgbClr val="FF0000"/>
                    </a:solidFill>
                    <a:latin typeface="Symbol" panose="05050102010706020507" pitchFamily="18" charset="2"/>
                  </a:rPr>
                  <a:t>w</a:t>
                </a:r>
                <a:r>
                  <a:rPr lang="en-US" altLang="zh-TW" sz="1400" b="1" i="1" dirty="0" err="1" smtClean="0">
                    <a:solidFill>
                      <a:srgbClr val="FF0000"/>
                    </a:solidFill>
                  </a:rPr>
                  <a:t>t</a:t>
                </a:r>
                <a:endParaRPr lang="en-US" altLang="zh-TW" sz="1400" b="1" i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4" name="Line 23"/>
              <p:cNvSpPr>
                <a:spLocks noChangeShapeType="1"/>
              </p:cNvSpPr>
              <p:nvPr/>
            </p:nvSpPr>
            <p:spPr bwMode="auto">
              <a:xfrm>
                <a:off x="2120900" y="776923"/>
                <a:ext cx="3714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25" name="Text Box 26"/>
              <p:cNvSpPr txBox="1">
                <a:spLocks noChangeArrowheads="1"/>
              </p:cNvSpPr>
              <p:nvPr/>
            </p:nvSpPr>
            <p:spPr bwMode="auto">
              <a:xfrm>
                <a:off x="1759585" y="609918"/>
                <a:ext cx="301686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400" b="1" i="1" dirty="0" smtClean="0">
                    <a:solidFill>
                      <a:srgbClr val="FF0000"/>
                    </a:solidFill>
                  </a:rPr>
                  <a:t>I</a:t>
                </a:r>
                <a:r>
                  <a:rPr lang="en-US" altLang="zh-TW" sz="1400" b="1" i="1" baseline="-25000" dirty="0" smtClean="0">
                    <a:solidFill>
                      <a:srgbClr val="FF0000"/>
                    </a:solidFill>
                  </a:rPr>
                  <a:t>s</a:t>
                </a:r>
                <a:endParaRPr lang="en-US" altLang="zh-TW" sz="1400" b="1" i="1" baseline="-25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6" name="文字方塊 25"/>
              <p:cNvSpPr txBox="1">
                <a:spLocks noChangeArrowheads="1"/>
              </p:cNvSpPr>
              <p:nvPr/>
            </p:nvSpPr>
            <p:spPr bwMode="auto">
              <a:xfrm>
                <a:off x="6151984" y="1191791"/>
                <a:ext cx="363537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400" b="1" i="1" dirty="0">
                    <a:solidFill>
                      <a:srgbClr val="FF0000"/>
                    </a:solidFill>
                  </a:rPr>
                  <a:t>C</a:t>
                </a:r>
                <a:r>
                  <a:rPr lang="en-US" altLang="zh-TW" sz="1400" b="1" i="1" baseline="-25000" dirty="0">
                    <a:solidFill>
                      <a:srgbClr val="FF0000"/>
                    </a:solidFill>
                  </a:rPr>
                  <a:t>o</a:t>
                </a:r>
                <a:endParaRPr lang="zh-TW" altLang="en-US" sz="1400" b="1" i="1" baseline="-25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7" name="文字方塊 26"/>
              <p:cNvSpPr txBox="1">
                <a:spLocks noChangeArrowheads="1"/>
              </p:cNvSpPr>
              <p:nvPr/>
            </p:nvSpPr>
            <p:spPr bwMode="auto">
              <a:xfrm>
                <a:off x="1466215" y="2423160"/>
                <a:ext cx="358775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400" b="1" i="1" dirty="0" err="1">
                    <a:solidFill>
                      <a:srgbClr val="FF0000"/>
                    </a:solidFill>
                  </a:rPr>
                  <a:t>K</a:t>
                </a:r>
                <a:r>
                  <a:rPr lang="en-US" altLang="zh-TW" sz="1400" b="1" i="1" baseline="-25000" dirty="0" err="1">
                    <a:solidFill>
                      <a:srgbClr val="FF0000"/>
                    </a:solidFill>
                  </a:rPr>
                  <a:t>v</a:t>
                </a:r>
                <a:endParaRPr lang="zh-TW" altLang="en-US" sz="1400" b="1" i="1" baseline="-25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8" name="文字方塊 27"/>
              <p:cNvSpPr txBox="1">
                <a:spLocks noChangeArrowheads="1"/>
              </p:cNvSpPr>
              <p:nvPr/>
            </p:nvSpPr>
            <p:spPr bwMode="auto">
              <a:xfrm>
                <a:off x="6179036" y="4013443"/>
                <a:ext cx="358775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400" b="1" i="1" dirty="0" err="1">
                    <a:solidFill>
                      <a:srgbClr val="FF0000"/>
                    </a:solidFill>
                  </a:rPr>
                  <a:t>K</a:t>
                </a:r>
                <a:r>
                  <a:rPr lang="en-US" altLang="zh-TW" sz="1400" b="1" i="1" baseline="-25000" dirty="0" err="1">
                    <a:solidFill>
                      <a:srgbClr val="FF0000"/>
                    </a:solidFill>
                  </a:rPr>
                  <a:t>v</a:t>
                </a:r>
                <a:endParaRPr lang="zh-TW" altLang="en-US" sz="1400" b="1" i="1" baseline="-25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9" name="文字方塊 28"/>
              <p:cNvSpPr txBox="1">
                <a:spLocks noChangeArrowheads="1"/>
              </p:cNvSpPr>
              <p:nvPr/>
            </p:nvSpPr>
            <p:spPr bwMode="auto">
              <a:xfrm>
                <a:off x="7440508" y="5045556"/>
                <a:ext cx="422275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400" b="1" i="1" dirty="0" err="1">
                    <a:solidFill>
                      <a:srgbClr val="FF0000"/>
                    </a:solidFill>
                  </a:rPr>
                  <a:t>V</a:t>
                </a:r>
                <a:r>
                  <a:rPr lang="en-US" altLang="zh-TW" sz="1400" b="1" i="1" baseline="-25000" dirty="0" err="1">
                    <a:solidFill>
                      <a:srgbClr val="FF0000"/>
                    </a:solidFill>
                  </a:rPr>
                  <a:t>d</a:t>
                </a:r>
                <a:r>
                  <a:rPr lang="en-US" altLang="zh-TW" sz="1400" b="1" i="1" baseline="30000" dirty="0">
                    <a:solidFill>
                      <a:srgbClr val="FF0000"/>
                    </a:solidFill>
                  </a:rPr>
                  <a:t>*</a:t>
                </a:r>
                <a:endParaRPr lang="zh-TW" altLang="en-US" sz="1400" b="1" i="1" baseline="30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0" name="文字方塊 29"/>
              <p:cNvSpPr txBox="1">
                <a:spLocks noChangeArrowheads="1"/>
              </p:cNvSpPr>
              <p:nvPr/>
            </p:nvSpPr>
            <p:spPr bwMode="auto">
              <a:xfrm>
                <a:off x="6566505" y="4293473"/>
                <a:ext cx="404812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400" b="1" i="1" dirty="0" err="1">
                    <a:solidFill>
                      <a:srgbClr val="FF0000"/>
                    </a:solidFill>
                  </a:rPr>
                  <a:t>V</a:t>
                </a:r>
                <a:r>
                  <a:rPr lang="en-US" altLang="zh-TW" sz="1400" b="1" i="1" baseline="-25000" dirty="0" err="1">
                    <a:solidFill>
                      <a:srgbClr val="FF0000"/>
                    </a:solidFill>
                  </a:rPr>
                  <a:t>df</a:t>
                </a:r>
                <a:endParaRPr lang="zh-TW" altLang="en-US" sz="1400" b="1" i="1" baseline="-25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1" name="文字方塊 30"/>
              <p:cNvSpPr txBox="1">
                <a:spLocks noChangeArrowheads="1"/>
              </p:cNvSpPr>
              <p:nvPr/>
            </p:nvSpPr>
            <p:spPr bwMode="auto">
              <a:xfrm>
                <a:off x="1961631" y="1057478"/>
                <a:ext cx="350838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400" b="1" i="1" dirty="0">
                    <a:solidFill>
                      <a:srgbClr val="FF0000"/>
                    </a:solidFill>
                  </a:rPr>
                  <a:t>K</a:t>
                </a:r>
                <a:r>
                  <a:rPr lang="en-US" altLang="zh-TW" sz="1400" b="1" i="1" baseline="-25000" dirty="0">
                    <a:solidFill>
                      <a:srgbClr val="FF0000"/>
                    </a:solidFill>
                  </a:rPr>
                  <a:t>s</a:t>
                </a:r>
                <a:endParaRPr lang="zh-TW" altLang="en-US" sz="1400" b="1" i="1" baseline="-25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2" name="文字方塊 31"/>
              <p:cNvSpPr txBox="1">
                <a:spLocks noChangeArrowheads="1"/>
              </p:cNvSpPr>
              <p:nvPr/>
            </p:nvSpPr>
            <p:spPr bwMode="auto">
              <a:xfrm>
                <a:off x="2566353" y="3376295"/>
                <a:ext cx="338137" cy="306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400" b="1" i="1" dirty="0" err="1">
                    <a:solidFill>
                      <a:srgbClr val="FF0000"/>
                    </a:solidFill>
                  </a:rPr>
                  <a:t>V</a:t>
                </a:r>
                <a:r>
                  <a:rPr lang="en-US" altLang="zh-TW" sz="1400" b="1" i="1" baseline="-25000" dirty="0" err="1">
                    <a:solidFill>
                      <a:srgbClr val="FF0000"/>
                    </a:solidFill>
                  </a:rPr>
                  <a:t>t</a:t>
                </a:r>
                <a:endParaRPr lang="zh-TW" altLang="en-US" sz="1400" b="1" i="1" baseline="-25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3" name="文字方塊 32"/>
              <p:cNvSpPr txBox="1">
                <a:spLocks noChangeArrowheads="1"/>
              </p:cNvSpPr>
              <p:nvPr/>
            </p:nvSpPr>
            <p:spPr bwMode="auto">
              <a:xfrm>
                <a:off x="3026728" y="2415540"/>
                <a:ext cx="64312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400" b="1" dirty="0" smtClean="0">
                    <a:solidFill>
                      <a:srgbClr val="FF0000"/>
                    </a:solidFill>
                  </a:rPr>
                  <a:t>PWM</a:t>
                </a:r>
                <a:endParaRPr lang="zh-TW" altLang="en-US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4" name="Text Box 26"/>
              <p:cNvSpPr txBox="1">
                <a:spLocks noChangeArrowheads="1"/>
              </p:cNvSpPr>
              <p:nvPr/>
            </p:nvSpPr>
            <p:spPr bwMode="auto">
              <a:xfrm>
                <a:off x="7249882" y="1275195"/>
                <a:ext cx="314325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400" b="1" i="1" dirty="0">
                    <a:solidFill>
                      <a:srgbClr val="FF0000"/>
                    </a:solidFill>
                  </a:rPr>
                  <a:t>I</a:t>
                </a:r>
                <a:r>
                  <a:rPr lang="en-US" altLang="zh-TW" sz="1400" b="1" i="1" baseline="-25000" dirty="0">
                    <a:solidFill>
                      <a:srgbClr val="FF0000"/>
                    </a:solidFill>
                  </a:rPr>
                  <a:t>o</a:t>
                </a:r>
              </a:p>
            </p:txBody>
          </p:sp>
          <p:sp>
            <p:nvSpPr>
              <p:cNvPr id="35" name="文字方塊 34"/>
              <p:cNvSpPr txBox="1"/>
              <p:nvPr/>
            </p:nvSpPr>
            <p:spPr>
              <a:xfrm>
                <a:off x="4196715" y="3787140"/>
                <a:ext cx="49885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1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RMS</a:t>
                </a:r>
                <a:endParaRPr lang="zh-TW" altLang="en-US" sz="1100" b="1" baseline="30000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" name="文字方塊 37"/>
              <p:cNvSpPr txBox="1"/>
              <p:nvPr/>
            </p:nvSpPr>
            <p:spPr>
              <a:xfrm>
                <a:off x="1474470" y="5090160"/>
                <a:ext cx="43576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err="1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en-US" altLang="zh-TW" sz="1400" b="1" i="1" baseline="-25000" dirty="0" err="1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ffc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" name="文字方塊 38"/>
              <p:cNvSpPr txBox="1"/>
              <p:nvPr/>
            </p:nvSpPr>
            <p:spPr>
              <a:xfrm>
                <a:off x="3703712" y="1691283"/>
                <a:ext cx="37382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Q</a:t>
                </a:r>
                <a:r>
                  <a:rPr lang="en-US" altLang="zh-TW" sz="1400" b="1" i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" name="文字方塊 39"/>
              <p:cNvSpPr txBox="1"/>
              <p:nvPr/>
            </p:nvSpPr>
            <p:spPr>
              <a:xfrm>
                <a:off x="3570362" y="411138"/>
                <a:ext cx="37382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Q</a:t>
                </a:r>
                <a:r>
                  <a:rPr lang="en-US" altLang="zh-TW" sz="1400" b="1" i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" name="文字方塊 40"/>
              <p:cNvSpPr txBox="1"/>
              <p:nvPr/>
            </p:nvSpPr>
            <p:spPr>
              <a:xfrm>
                <a:off x="5955376" y="1475509"/>
                <a:ext cx="46358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SR</a:t>
                </a:r>
                <a:r>
                  <a:rPr lang="en-US" altLang="zh-TW" sz="1400" b="1" i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" name="文字方塊 41"/>
              <p:cNvSpPr txBox="1"/>
              <p:nvPr/>
            </p:nvSpPr>
            <p:spPr>
              <a:xfrm>
                <a:off x="1652154" y="4498224"/>
                <a:ext cx="45717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err="1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en-US" altLang="zh-TW" sz="1400" b="1" i="1" baseline="-25000" dirty="0" err="1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fbc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3" name="文字方塊 42"/>
              <p:cNvSpPr txBox="1"/>
              <p:nvPr/>
            </p:nvSpPr>
            <p:spPr>
              <a:xfrm>
                <a:off x="3822700" y="704850"/>
                <a:ext cx="31451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A</a:t>
                </a:r>
                <a:endParaRPr lang="zh-TW" altLang="en-US" sz="1400" b="1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4" name="文字方塊 43"/>
              <p:cNvSpPr txBox="1"/>
              <p:nvPr/>
            </p:nvSpPr>
            <p:spPr>
              <a:xfrm>
                <a:off x="5494387" y="911002"/>
                <a:ext cx="31451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zh-TW" altLang="en-US" sz="1400" b="1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5" name="文字方塊 44"/>
              <p:cNvSpPr txBox="1"/>
              <p:nvPr/>
            </p:nvSpPr>
            <p:spPr>
              <a:xfrm>
                <a:off x="5903595" y="2150745"/>
                <a:ext cx="31451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zh-TW" altLang="en-US" sz="1400" b="1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6" name="文字方塊 45"/>
              <p:cNvSpPr txBox="1"/>
              <p:nvPr/>
            </p:nvSpPr>
            <p:spPr>
              <a:xfrm>
                <a:off x="5881081" y="654454"/>
                <a:ext cx="46358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SR</a:t>
                </a:r>
                <a:r>
                  <a:rPr lang="en-US" altLang="zh-TW" sz="1400" b="1" i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zh-TW" altLang="en-US" sz="1400" b="1" i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7" name="文字方塊 46"/>
              <p:cNvSpPr txBox="1"/>
              <p:nvPr/>
            </p:nvSpPr>
            <p:spPr>
              <a:xfrm>
                <a:off x="2819400" y="619125"/>
                <a:ext cx="29367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endParaRPr lang="zh-TW" altLang="en-US" sz="14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文字方塊 47"/>
              <p:cNvSpPr txBox="1"/>
              <p:nvPr/>
            </p:nvSpPr>
            <p:spPr>
              <a:xfrm>
                <a:off x="3903345" y="3404235"/>
                <a:ext cx="157447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Polarity switching</a:t>
                </a:r>
                <a:endParaRPr lang="zh-TW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9" name="Text Box 28"/>
              <p:cNvSpPr txBox="1">
                <a:spLocks noChangeArrowheads="1"/>
              </p:cNvSpPr>
              <p:nvPr/>
            </p:nvSpPr>
            <p:spPr bwMode="auto">
              <a:xfrm>
                <a:off x="1524635" y="2918143"/>
                <a:ext cx="31130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/>
                <a:r>
                  <a:rPr lang="en-US" altLang="zh-TW" sz="1400" b="1" i="1" dirty="0" smtClean="0">
                    <a:solidFill>
                      <a:srgbClr val="FF0000"/>
                    </a:solidFill>
                  </a:rPr>
                  <a:t>v</a:t>
                </a:r>
                <a:r>
                  <a:rPr lang="en-US" altLang="zh-TW" sz="1400" b="1" i="1" baseline="-25000" dirty="0" smtClean="0">
                    <a:solidFill>
                      <a:srgbClr val="FF0000"/>
                    </a:solidFill>
                  </a:rPr>
                  <a:t>s</a:t>
                </a:r>
                <a:endParaRPr lang="en-US" altLang="zh-TW" sz="1400" b="1" i="1" baseline="-25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2" name="文字方塊 11"/>
              <p:cNvSpPr txBox="1"/>
              <p:nvPr/>
            </p:nvSpPr>
            <p:spPr>
              <a:xfrm>
                <a:off x="2268855" y="5606415"/>
                <a:ext cx="46038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1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ABS</a:t>
                </a:r>
                <a:endParaRPr lang="zh-TW" altLang="en-US" sz="11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文字方塊 9"/>
              <p:cNvSpPr txBox="1"/>
              <p:nvPr/>
            </p:nvSpPr>
            <p:spPr>
              <a:xfrm>
                <a:off x="4442460" y="5259705"/>
                <a:ext cx="46038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1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ABS</a:t>
                </a:r>
                <a:endParaRPr lang="zh-TW" altLang="en-US" sz="11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文字方塊 4"/>
              <p:cNvSpPr txBox="1"/>
              <p:nvPr/>
            </p:nvSpPr>
            <p:spPr>
              <a:xfrm>
                <a:off x="2522220" y="4682490"/>
                <a:ext cx="4379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b="1" i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en-US" altLang="zh-TW" sz="1200" b="1" i="1" baseline="-25000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</a:t>
                </a:r>
                <a:endParaRPr lang="zh-TW" altLang="en-US" sz="1200" b="1" i="1" baseline="-250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0" name="文字方塊 49"/>
              <p:cNvSpPr txBox="1"/>
              <p:nvPr/>
            </p:nvSpPr>
            <p:spPr>
              <a:xfrm>
                <a:off x="5391150" y="5495925"/>
                <a:ext cx="59343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sin</a:t>
                </a:r>
                <a:r>
                  <a:rPr lang="en-US" altLang="zh-TW" sz="1400" b="1" dirty="0" err="1" smtClean="0">
                    <a:solidFill>
                      <a:srgbClr val="FF0000"/>
                    </a:solidFill>
                    <a:latin typeface="Symbol" panose="05050102010706020507" pitchFamily="18" charset="2"/>
                    <a:cs typeface="Times New Roman" panose="02020603050405020304" pitchFamily="18" charset="0"/>
                  </a:rPr>
                  <a:t>w</a:t>
                </a:r>
                <a:r>
                  <a:rPr lang="en-US" altLang="zh-TW" sz="14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endParaRPr lang="zh-TW" alt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4476630" y="4358759"/>
              <a:ext cx="57099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400" b="1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endParaRPr lang="zh-TW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314450" y="5724525"/>
              <a:ext cx="504825" cy="3429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7" name="文字方塊 56"/>
            <p:cNvSpPr txBox="1"/>
            <p:nvPr/>
          </p:nvSpPr>
          <p:spPr>
            <a:xfrm>
              <a:off x="1371600" y="5743575"/>
              <a:ext cx="3828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1400" b="1" i="1" baseline="-250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ff</a:t>
              </a:r>
              <a:endParaRPr lang="zh-TW" altLang="en-US" sz="1400" b="1" i="1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文字方塊 55"/>
              <p:cNvSpPr txBox="1"/>
              <p:nvPr/>
            </p:nvSpPr>
            <p:spPr>
              <a:xfrm>
                <a:off x="7029450" y="2419350"/>
                <a:ext cx="1657569" cy="6177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𝑖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𝑠</m:t>
                          </m:r>
                        </m:sub>
                        <m:sup>
                          <m:r>
                            <a:rPr lang="en-US" altLang="zh-TW" sz="1600" b="0" i="1" smtClean="0">
                              <a:latin typeface="Cambria Math"/>
                            </a:rPr>
                            <m:t>∗</m:t>
                          </m:r>
                        </m:sup>
                      </m:sSubSup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𝑒𝑎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𝑣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𝑚</m:t>
                              </m:r>
                            </m:sub>
                          </m:sSub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𝑠𝑖𝑛</m:t>
                      </m:r>
                      <m:r>
                        <a:rPr lang="zh-TW" altLang="en-US" sz="1600" b="0" i="1" smtClean="0">
                          <a:latin typeface="Cambria Math"/>
                        </a:rPr>
                        <m:t>𝜔</m:t>
                      </m:r>
                      <m:r>
                        <a:rPr lang="en-US" altLang="zh-TW" sz="1600" b="0" i="1" smtClean="0">
                          <a:latin typeface="Cambria Math"/>
                        </a:rPr>
                        <m:t>𝑡</m:t>
                      </m:r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56" name="文字方塊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9450" y="2419350"/>
                <a:ext cx="1657569" cy="61773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8" name="文字方塊 57"/>
          <p:cNvSpPr txBox="1"/>
          <p:nvPr/>
        </p:nvSpPr>
        <p:spPr>
          <a:xfrm>
            <a:off x="7324725" y="3067050"/>
            <a:ext cx="779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altLang="zh-TW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16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TW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TW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16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TW" sz="16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endParaRPr lang="zh-TW" altLang="en-US" sz="16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文字方塊 59"/>
              <p:cNvSpPr txBox="1"/>
              <p:nvPr/>
            </p:nvSpPr>
            <p:spPr>
              <a:xfrm>
                <a:off x="6962457" y="3490912"/>
                <a:ext cx="2280368" cy="7357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16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sz="1600" b="0" i="1" smtClean="0">
                            <a:latin typeface="Cambria Math"/>
                          </a:rPr>
                          <m:t>𝐼</m:t>
                        </m:r>
                      </m:e>
                      <m:sub>
                        <m:r>
                          <a:rPr lang="en-US" altLang="zh-TW" sz="1600" b="0" i="1" smtClean="0">
                            <a:latin typeface="Cambria Math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altLang="zh-TW" sz="1600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TW" sz="1600" i="1" dirty="0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TW" sz="1600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600" b="0" i="1" dirty="0" smtClean="0">
                                <a:latin typeface="Cambria Math"/>
                              </a:rPr>
                              <m:t>𝑖</m:t>
                            </m:r>
                          </m:e>
                          <m:sub>
                            <m:r>
                              <a:rPr lang="en-US" altLang="zh-TW" sz="1600" b="0" i="1" dirty="0" smtClean="0"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TW" sz="1600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600" b="0" i="1" dirty="0" smtClean="0">
                                <a:latin typeface="Cambria Math"/>
                              </a:rPr>
                              <m:t>𝐾</m:t>
                            </m:r>
                          </m:e>
                          <m:sub>
                            <m:r>
                              <a:rPr lang="en-US" altLang="zh-TW" sz="1600" b="0" i="1" dirty="0" smtClean="0"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</m:den>
                    </m:f>
                    <m:r>
                      <a:rPr lang="en-US" altLang="zh-TW" sz="1600" b="0" i="1" dirty="0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zh-TW" sz="1600" b="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TW" sz="1600" b="0" i="1" dirty="0" smtClean="0">
                            <a:latin typeface="Cambria Math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TW" sz="1600" b="0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600" b="0" i="1" dirty="0" smtClean="0">
                                <a:latin typeface="Cambria Math"/>
                              </a:rPr>
                              <m:t>𝐾</m:t>
                            </m:r>
                          </m:e>
                          <m:sub>
                            <m:r>
                              <a:rPr lang="en-US" altLang="zh-TW" sz="1600" b="0" i="1" dirty="0" smtClean="0"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TW" sz="1600" b="0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600" b="0" i="1" dirty="0" smtClean="0">
                                <a:latin typeface="Cambria Math"/>
                              </a:rPr>
                              <m:t>𝐾</m:t>
                            </m:r>
                          </m:e>
                          <m:sub>
                            <m:r>
                              <a:rPr lang="en-US" altLang="zh-TW" sz="1600" b="0" i="1" dirty="0" smtClean="0">
                                <a:latin typeface="Cambria Math"/>
                              </a:rPr>
                              <m:t>𝑣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TW" sz="1600" b="0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sz="1600" b="0" i="1" dirty="0" smtClean="0">
                                <a:latin typeface="Cambria Math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TW" sz="1600" b="0" i="1" dirty="0" smtClean="0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altLang="zh-TW" sz="1600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sz="1600" b="0" i="1" dirty="0" smtClean="0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altLang="zh-TW" sz="1600" b="0" i="1" dirty="0" smtClean="0">
                            <a:latin typeface="Cambria Math"/>
                          </a:rPr>
                          <m:t>𝑒𝑎</m:t>
                        </m:r>
                      </m:sub>
                    </m:sSub>
                    <m:r>
                      <a:rPr lang="en-US" altLang="zh-TW" sz="1600" b="0" i="1" dirty="0" smtClean="0">
                        <a:latin typeface="Cambria Math"/>
                      </a:rPr>
                      <m:t>𝑠𝑖𝑛</m:t>
                    </m:r>
                    <m:r>
                      <a:rPr lang="zh-TW" altLang="en-US" sz="1600" b="0" i="1" dirty="0" smtClean="0">
                        <a:latin typeface="Cambria Math"/>
                      </a:rPr>
                      <m:t>𝜔</m:t>
                    </m:r>
                    <m:r>
                      <a:rPr lang="en-US" altLang="zh-TW" sz="1600" b="0" i="1" dirty="0" smtClean="0">
                        <a:latin typeface="Cambria Math"/>
                      </a:rPr>
                      <m:t>𝑡</m:t>
                    </m:r>
                  </m:oMath>
                </a14:m>
                <a:endParaRPr lang="en-US" altLang="zh-TW" sz="1600" b="0" dirty="0" smtClean="0"/>
              </a:p>
              <a:p>
                <a:pPr algn="ctr"/>
                <a:r>
                  <a:rPr lang="en-US" altLang="zh-TW" sz="1600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16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sz="1600" b="0" i="1" smtClean="0">
                            <a:latin typeface="Cambria Math"/>
                          </a:rPr>
                          <m:t>𝐼</m:t>
                        </m:r>
                      </m:e>
                      <m:sub>
                        <m:r>
                          <a:rPr lang="en-US" altLang="zh-TW" sz="1600" b="0" i="1" smtClean="0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en-US" altLang="zh-TW" sz="1600" b="0" i="1" smtClean="0">
                        <a:latin typeface="Cambria Math"/>
                      </a:rPr>
                      <m:t>𝑠𝑖𝑛</m:t>
                    </m:r>
                    <m:r>
                      <a:rPr lang="zh-TW" altLang="en-US" sz="1600" b="0" i="1" smtClean="0">
                        <a:latin typeface="Cambria Math"/>
                      </a:rPr>
                      <m:t>𝜔</m:t>
                    </m:r>
                    <m:r>
                      <a:rPr lang="en-US" altLang="zh-TW" sz="1600" b="0" i="1" smtClean="0">
                        <a:latin typeface="Cambria Math"/>
                      </a:rPr>
                      <m:t>𝑡</m:t>
                    </m:r>
                  </m:oMath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60" name="文字方塊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2457" y="3490912"/>
                <a:ext cx="2280368" cy="735714"/>
              </a:xfrm>
              <a:prstGeom prst="rect">
                <a:avLst/>
              </a:prstGeom>
              <a:blipFill rotWithShape="1">
                <a:blip r:embed="rId4"/>
                <a:stretch>
                  <a:fillRect b="-916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字方塊 2"/>
              <p:cNvSpPr txBox="1"/>
              <p:nvPr/>
            </p:nvSpPr>
            <p:spPr>
              <a:xfrm>
                <a:off x="7448550" y="4319587"/>
                <a:ext cx="1243609" cy="5320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𝑚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𝑒𝑎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𝑣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𝑚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3" name="文字方塊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8550" y="4319587"/>
                <a:ext cx="1243609" cy="53200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88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群組 88"/>
          <p:cNvGrpSpPr/>
          <p:nvPr/>
        </p:nvGrpSpPr>
        <p:grpSpPr>
          <a:xfrm>
            <a:off x="4067944" y="2924944"/>
            <a:ext cx="4274820" cy="3416320"/>
            <a:chOff x="4175760" y="3360420"/>
            <a:chExt cx="4274820" cy="3416320"/>
          </a:xfrm>
        </p:grpSpPr>
        <p:sp>
          <p:nvSpPr>
            <p:cNvPr id="90" name="文字方塊 89"/>
            <p:cNvSpPr txBox="1"/>
            <p:nvPr/>
          </p:nvSpPr>
          <p:spPr>
            <a:xfrm>
              <a:off x="4175760" y="3360420"/>
              <a:ext cx="4274820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AutoNum type="arabicPeriod"/>
              </a:pPr>
              <a:r>
                <a:rPr lang="en-US" altLang="zh-TW" b="1" i="1" dirty="0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 </a:t>
              </a:r>
              <a:r>
                <a:rPr lang="en-US" altLang="zh-TW" b="1" dirty="0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is plotted with </a:t>
              </a:r>
            </a:p>
            <a:p>
              <a:pPr marL="342900" indent="-342900">
                <a:buAutoNum type="arabicPeriod"/>
              </a:pPr>
              <a:r>
                <a:rPr lang="en-US" altLang="zh-TW" b="1" dirty="0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b="1" baseline="-25000" dirty="0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en-US" altLang="zh-TW" b="1" dirty="0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and </a:t>
              </a:r>
              <a:r>
                <a:rPr lang="en-US" altLang="zh-TW" b="1" dirty="0" err="1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b="1" baseline="-25000" dirty="0" err="1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b="1" dirty="0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are the current and voltage sensing gains</a:t>
              </a:r>
            </a:p>
            <a:p>
              <a:pPr marL="342900" indent="-342900">
                <a:buAutoNum type="arabicPeriod"/>
              </a:pPr>
              <a:r>
                <a:rPr lang="en-US" altLang="zh-TW" b="1" dirty="0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Feedforward + Feedback control is employed in the current loop</a:t>
              </a:r>
            </a:p>
            <a:p>
              <a:pPr marL="342900" indent="-342900">
                <a:buAutoNum type="arabicPeriod"/>
              </a:pPr>
              <a:r>
                <a:rPr lang="en-US" altLang="zh-TW" b="1" dirty="0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Feedforward control is used to reduce the disturbance caused by the |</a:t>
              </a:r>
              <a:r>
                <a:rPr lang="en-US" altLang="zh-TW" b="1" i="1" dirty="0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b="1" i="1" baseline="-25000" dirty="0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en-US" altLang="zh-TW" b="1" dirty="0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| and </a:t>
              </a:r>
              <a:r>
                <a:rPr lang="en-US" altLang="zh-TW" b="1" i="1" dirty="0" err="1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TW" b="1" i="1" baseline="-25000" dirty="0" err="1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en-US" altLang="zh-TW" b="1" i="1" baseline="-250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342900" indent="-342900">
                <a:buAutoNum type="arabicPeriod"/>
              </a:pPr>
              <a:r>
                <a:rPr lang="en-US" altLang="zh-TW" b="1" dirty="0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Type 2 regulator is adopted as the feedback controller G</a:t>
              </a:r>
              <a:r>
                <a:rPr lang="en-US" altLang="zh-TW" b="1" baseline="-25000" dirty="0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b="1" dirty="0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marL="342900" indent="-342900">
                <a:buAutoNum type="arabicPeriod"/>
              </a:pPr>
              <a:r>
                <a:rPr lang="en-US" altLang="zh-TW" b="1" dirty="0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 zero-cross over frequency is set to be 1/8 of the switching frequency </a:t>
              </a:r>
              <a:endParaRPr lang="zh-TW" altLang="en-US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1" name="群組 90"/>
            <p:cNvGrpSpPr/>
            <p:nvPr/>
          </p:nvGrpSpPr>
          <p:grpSpPr>
            <a:xfrm>
              <a:off x="6285807" y="3416531"/>
              <a:ext cx="284018" cy="311728"/>
              <a:chOff x="8666018" y="3061854"/>
              <a:chExt cx="284018" cy="311728"/>
            </a:xfrm>
          </p:grpSpPr>
          <p:sp>
            <p:nvSpPr>
              <p:cNvPr id="92" name="橢圓 91"/>
              <p:cNvSpPr/>
              <p:nvPr/>
            </p:nvSpPr>
            <p:spPr>
              <a:xfrm>
                <a:off x="8666018" y="3068782"/>
                <a:ext cx="284018" cy="304800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3" name="文字方塊 92"/>
              <p:cNvSpPr txBox="1"/>
              <p:nvPr/>
            </p:nvSpPr>
            <p:spPr>
              <a:xfrm>
                <a:off x="8666018" y="3061854"/>
                <a:ext cx="2744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TW" altLang="en-US" sz="1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1417137" y="538932"/>
            <a:ext cx="5888037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4687069" y="1334269"/>
            <a:ext cx="546100" cy="368300"/>
          </a:xfrm>
          <a:custGeom>
            <a:avLst/>
            <a:gdLst>
              <a:gd name="T0" fmla="*/ 0 w 344"/>
              <a:gd name="T1" fmla="*/ 0 h 232"/>
              <a:gd name="T2" fmla="*/ 344 w 344"/>
              <a:gd name="T3" fmla="*/ 0 h 232"/>
              <a:gd name="T4" fmla="*/ 344 w 344"/>
              <a:gd name="T5" fmla="*/ 232 h 232"/>
              <a:gd name="T6" fmla="*/ 0 w 344"/>
              <a:gd name="T7" fmla="*/ 232 h 232"/>
              <a:gd name="T8" fmla="*/ 0 w 344"/>
              <a:gd name="T9" fmla="*/ 0 h 232"/>
              <a:gd name="T10" fmla="*/ 8 w 344"/>
              <a:gd name="T11" fmla="*/ 228 h 232"/>
              <a:gd name="T12" fmla="*/ 4 w 344"/>
              <a:gd name="T13" fmla="*/ 225 h 232"/>
              <a:gd name="T14" fmla="*/ 340 w 344"/>
              <a:gd name="T15" fmla="*/ 225 h 232"/>
              <a:gd name="T16" fmla="*/ 336 w 344"/>
              <a:gd name="T17" fmla="*/ 228 h 232"/>
              <a:gd name="T18" fmla="*/ 336 w 344"/>
              <a:gd name="T19" fmla="*/ 3 h 232"/>
              <a:gd name="T20" fmla="*/ 340 w 344"/>
              <a:gd name="T21" fmla="*/ 6 h 232"/>
              <a:gd name="T22" fmla="*/ 4 w 344"/>
              <a:gd name="T23" fmla="*/ 6 h 232"/>
              <a:gd name="T24" fmla="*/ 8 w 344"/>
              <a:gd name="T25" fmla="*/ 3 h 232"/>
              <a:gd name="T26" fmla="*/ 8 w 344"/>
              <a:gd name="T27" fmla="*/ 22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4" h="232">
                <a:moveTo>
                  <a:pt x="0" y="0"/>
                </a:moveTo>
                <a:lnTo>
                  <a:pt x="344" y="0"/>
                </a:lnTo>
                <a:lnTo>
                  <a:pt x="344" y="232"/>
                </a:lnTo>
                <a:lnTo>
                  <a:pt x="0" y="232"/>
                </a:lnTo>
                <a:lnTo>
                  <a:pt x="0" y="0"/>
                </a:lnTo>
                <a:close/>
                <a:moveTo>
                  <a:pt x="8" y="228"/>
                </a:moveTo>
                <a:lnTo>
                  <a:pt x="4" y="225"/>
                </a:lnTo>
                <a:lnTo>
                  <a:pt x="340" y="225"/>
                </a:lnTo>
                <a:lnTo>
                  <a:pt x="336" y="228"/>
                </a:lnTo>
                <a:lnTo>
                  <a:pt x="336" y="3"/>
                </a:lnTo>
                <a:lnTo>
                  <a:pt x="340" y="6"/>
                </a:lnTo>
                <a:lnTo>
                  <a:pt x="4" y="6"/>
                </a:lnTo>
                <a:lnTo>
                  <a:pt x="8" y="3"/>
                </a:lnTo>
                <a:lnTo>
                  <a:pt x="8" y="228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890269" y="1500957"/>
            <a:ext cx="333375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9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pwm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774382" y="1410469"/>
            <a:ext cx="177800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13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k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7" name="Freeform 8"/>
          <p:cNvSpPr>
            <a:spLocks noEditPoints="1"/>
          </p:cNvSpPr>
          <p:nvPr/>
        </p:nvSpPr>
        <p:spPr bwMode="auto">
          <a:xfrm>
            <a:off x="5226819" y="1466032"/>
            <a:ext cx="323850" cy="88900"/>
          </a:xfrm>
          <a:custGeom>
            <a:avLst/>
            <a:gdLst>
              <a:gd name="T0" fmla="*/ 0 w 204"/>
              <a:gd name="T1" fmla="*/ 25 h 56"/>
              <a:gd name="T2" fmla="*/ 150 w 204"/>
              <a:gd name="T3" fmla="*/ 25 h 56"/>
              <a:gd name="T4" fmla="*/ 150 w 204"/>
              <a:gd name="T5" fmla="*/ 32 h 56"/>
              <a:gd name="T6" fmla="*/ 0 w 204"/>
              <a:gd name="T7" fmla="*/ 32 h 56"/>
              <a:gd name="T8" fmla="*/ 0 w 204"/>
              <a:gd name="T9" fmla="*/ 25 h 56"/>
              <a:gd name="T10" fmla="*/ 139 w 204"/>
              <a:gd name="T11" fmla="*/ 0 h 56"/>
              <a:gd name="T12" fmla="*/ 204 w 204"/>
              <a:gd name="T13" fmla="*/ 28 h 56"/>
              <a:gd name="T14" fmla="*/ 139 w 204"/>
              <a:gd name="T15" fmla="*/ 56 h 56"/>
              <a:gd name="T16" fmla="*/ 139 w 204"/>
              <a:gd name="T1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4" h="56">
                <a:moveTo>
                  <a:pt x="0" y="25"/>
                </a:moveTo>
                <a:lnTo>
                  <a:pt x="150" y="25"/>
                </a:lnTo>
                <a:lnTo>
                  <a:pt x="150" y="32"/>
                </a:lnTo>
                <a:lnTo>
                  <a:pt x="0" y="32"/>
                </a:lnTo>
                <a:lnTo>
                  <a:pt x="0" y="25"/>
                </a:lnTo>
                <a:close/>
                <a:moveTo>
                  <a:pt x="139" y="0"/>
                </a:moveTo>
                <a:lnTo>
                  <a:pt x="204" y="28"/>
                </a:lnTo>
                <a:lnTo>
                  <a:pt x="139" y="56"/>
                </a:lnTo>
                <a:lnTo>
                  <a:pt x="139" y="0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3923482" y="1486669"/>
            <a:ext cx="114300" cy="90487"/>
          </a:xfrm>
          <a:custGeom>
            <a:avLst/>
            <a:gdLst>
              <a:gd name="T0" fmla="*/ 9 w 881"/>
              <a:gd name="T1" fmla="*/ 331 h 817"/>
              <a:gd name="T2" fmla="*/ 38 w 881"/>
              <a:gd name="T3" fmla="*/ 244 h 817"/>
              <a:gd name="T4" fmla="*/ 128 w 881"/>
              <a:gd name="T5" fmla="*/ 122 h 817"/>
              <a:gd name="T6" fmla="*/ 200 w 881"/>
              <a:gd name="T7" fmla="*/ 68 h 817"/>
              <a:gd name="T8" fmla="*/ 348 w 881"/>
              <a:gd name="T9" fmla="*/ 9 h 817"/>
              <a:gd name="T10" fmla="*/ 445 w 881"/>
              <a:gd name="T11" fmla="*/ 1 h 817"/>
              <a:gd name="T12" fmla="*/ 607 w 881"/>
              <a:gd name="T13" fmla="*/ 30 h 817"/>
              <a:gd name="T14" fmla="*/ 688 w 881"/>
              <a:gd name="T15" fmla="*/ 72 h 817"/>
              <a:gd name="T16" fmla="*/ 801 w 881"/>
              <a:gd name="T17" fmla="*/ 175 h 817"/>
              <a:gd name="T18" fmla="*/ 847 w 881"/>
              <a:gd name="T19" fmla="*/ 253 h 817"/>
              <a:gd name="T20" fmla="*/ 880 w 881"/>
              <a:gd name="T21" fmla="*/ 403 h 817"/>
              <a:gd name="T22" fmla="*/ 870 w 881"/>
              <a:gd name="T23" fmla="*/ 497 h 817"/>
              <a:gd name="T24" fmla="*/ 807 w 881"/>
              <a:gd name="T25" fmla="*/ 634 h 817"/>
              <a:gd name="T26" fmla="*/ 746 w 881"/>
              <a:gd name="T27" fmla="*/ 702 h 817"/>
              <a:gd name="T28" fmla="*/ 615 w 881"/>
              <a:gd name="T29" fmla="*/ 783 h 817"/>
              <a:gd name="T30" fmla="*/ 524 w 881"/>
              <a:gd name="T31" fmla="*/ 809 h 817"/>
              <a:gd name="T32" fmla="*/ 357 w 881"/>
              <a:gd name="T33" fmla="*/ 809 h 817"/>
              <a:gd name="T34" fmla="*/ 267 w 881"/>
              <a:gd name="T35" fmla="*/ 784 h 817"/>
              <a:gd name="T36" fmla="*/ 134 w 881"/>
              <a:gd name="T37" fmla="*/ 702 h 817"/>
              <a:gd name="T38" fmla="*/ 74 w 881"/>
              <a:gd name="T39" fmla="*/ 634 h 817"/>
              <a:gd name="T40" fmla="*/ 11 w 881"/>
              <a:gd name="T41" fmla="*/ 497 h 817"/>
              <a:gd name="T42" fmla="*/ 104 w 881"/>
              <a:gd name="T43" fmla="*/ 476 h 817"/>
              <a:gd name="T44" fmla="*/ 121 w 881"/>
              <a:gd name="T45" fmla="*/ 524 h 817"/>
              <a:gd name="T46" fmla="*/ 199 w 881"/>
              <a:gd name="T47" fmla="*/ 632 h 817"/>
              <a:gd name="T48" fmla="*/ 243 w 881"/>
              <a:gd name="T49" fmla="*/ 664 h 817"/>
              <a:gd name="T50" fmla="*/ 375 w 881"/>
              <a:gd name="T51" fmla="*/ 715 h 817"/>
              <a:gd name="T52" fmla="*/ 436 w 881"/>
              <a:gd name="T53" fmla="*/ 721 h 817"/>
              <a:gd name="T54" fmla="*/ 580 w 881"/>
              <a:gd name="T55" fmla="*/ 694 h 817"/>
              <a:gd name="T56" fmla="*/ 630 w 881"/>
              <a:gd name="T57" fmla="*/ 669 h 817"/>
              <a:gd name="T58" fmla="*/ 730 w 881"/>
              <a:gd name="T59" fmla="*/ 578 h 817"/>
              <a:gd name="T60" fmla="*/ 756 w 881"/>
              <a:gd name="T61" fmla="*/ 533 h 817"/>
              <a:gd name="T62" fmla="*/ 785 w 881"/>
              <a:gd name="T63" fmla="*/ 403 h 817"/>
              <a:gd name="T64" fmla="*/ 779 w 881"/>
              <a:gd name="T65" fmla="*/ 352 h 817"/>
              <a:gd name="T66" fmla="*/ 724 w 881"/>
              <a:gd name="T67" fmla="*/ 232 h 817"/>
              <a:gd name="T68" fmla="*/ 688 w 881"/>
              <a:gd name="T69" fmla="*/ 193 h 817"/>
              <a:gd name="T70" fmla="*/ 571 w 881"/>
              <a:gd name="T71" fmla="*/ 119 h 817"/>
              <a:gd name="T72" fmla="*/ 515 w 881"/>
              <a:gd name="T73" fmla="*/ 103 h 817"/>
              <a:gd name="T74" fmla="*/ 366 w 881"/>
              <a:gd name="T75" fmla="*/ 103 h 817"/>
              <a:gd name="T76" fmla="*/ 310 w 881"/>
              <a:gd name="T77" fmla="*/ 119 h 817"/>
              <a:gd name="T78" fmla="*/ 192 w 881"/>
              <a:gd name="T79" fmla="*/ 193 h 817"/>
              <a:gd name="T80" fmla="*/ 157 w 881"/>
              <a:gd name="T81" fmla="*/ 232 h 817"/>
              <a:gd name="T82" fmla="*/ 102 w 881"/>
              <a:gd name="T83" fmla="*/ 352 h 817"/>
              <a:gd name="T84" fmla="*/ 96 w 881"/>
              <a:gd name="T85" fmla="*/ 403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81" h="817">
                <a:moveTo>
                  <a:pt x="1" y="414"/>
                </a:moveTo>
                <a:cubicBezTo>
                  <a:pt x="0" y="410"/>
                  <a:pt x="0" y="407"/>
                  <a:pt x="1" y="403"/>
                </a:cubicBezTo>
                <a:lnTo>
                  <a:pt x="9" y="331"/>
                </a:lnTo>
                <a:cubicBezTo>
                  <a:pt x="9" y="328"/>
                  <a:pt x="10" y="324"/>
                  <a:pt x="11" y="321"/>
                </a:cubicBezTo>
                <a:lnTo>
                  <a:pt x="34" y="253"/>
                </a:lnTo>
                <a:cubicBezTo>
                  <a:pt x="35" y="250"/>
                  <a:pt x="36" y="247"/>
                  <a:pt x="38" y="244"/>
                </a:cubicBezTo>
                <a:lnTo>
                  <a:pt x="74" y="183"/>
                </a:lnTo>
                <a:cubicBezTo>
                  <a:pt x="76" y="180"/>
                  <a:pt x="78" y="178"/>
                  <a:pt x="80" y="175"/>
                </a:cubicBezTo>
                <a:lnTo>
                  <a:pt x="128" y="122"/>
                </a:lnTo>
                <a:cubicBezTo>
                  <a:pt x="130" y="120"/>
                  <a:pt x="132" y="118"/>
                  <a:pt x="134" y="116"/>
                </a:cubicBezTo>
                <a:lnTo>
                  <a:pt x="192" y="72"/>
                </a:lnTo>
                <a:cubicBezTo>
                  <a:pt x="195" y="70"/>
                  <a:pt x="197" y="69"/>
                  <a:pt x="200" y="68"/>
                </a:cubicBezTo>
                <a:lnTo>
                  <a:pt x="267" y="34"/>
                </a:lnTo>
                <a:cubicBezTo>
                  <a:pt x="269" y="32"/>
                  <a:pt x="272" y="31"/>
                  <a:pt x="275" y="30"/>
                </a:cubicBezTo>
                <a:lnTo>
                  <a:pt x="348" y="9"/>
                </a:lnTo>
                <a:cubicBezTo>
                  <a:pt x="351" y="8"/>
                  <a:pt x="354" y="8"/>
                  <a:pt x="357" y="8"/>
                </a:cubicBezTo>
                <a:lnTo>
                  <a:pt x="436" y="1"/>
                </a:lnTo>
                <a:cubicBezTo>
                  <a:pt x="439" y="0"/>
                  <a:pt x="442" y="0"/>
                  <a:pt x="445" y="1"/>
                </a:cubicBezTo>
                <a:lnTo>
                  <a:pt x="524" y="8"/>
                </a:lnTo>
                <a:cubicBezTo>
                  <a:pt x="527" y="8"/>
                  <a:pt x="530" y="8"/>
                  <a:pt x="533" y="9"/>
                </a:cubicBezTo>
                <a:lnTo>
                  <a:pt x="607" y="30"/>
                </a:lnTo>
                <a:cubicBezTo>
                  <a:pt x="610" y="31"/>
                  <a:pt x="613" y="32"/>
                  <a:pt x="615" y="34"/>
                </a:cubicBezTo>
                <a:lnTo>
                  <a:pt x="681" y="68"/>
                </a:lnTo>
                <a:cubicBezTo>
                  <a:pt x="684" y="69"/>
                  <a:pt x="686" y="71"/>
                  <a:pt x="688" y="72"/>
                </a:cubicBezTo>
                <a:lnTo>
                  <a:pt x="746" y="116"/>
                </a:lnTo>
                <a:cubicBezTo>
                  <a:pt x="749" y="118"/>
                  <a:pt x="751" y="120"/>
                  <a:pt x="753" y="122"/>
                </a:cubicBezTo>
                <a:lnTo>
                  <a:pt x="801" y="175"/>
                </a:lnTo>
                <a:cubicBezTo>
                  <a:pt x="803" y="178"/>
                  <a:pt x="805" y="180"/>
                  <a:pt x="807" y="183"/>
                </a:cubicBezTo>
                <a:lnTo>
                  <a:pt x="843" y="244"/>
                </a:lnTo>
                <a:cubicBezTo>
                  <a:pt x="844" y="247"/>
                  <a:pt x="846" y="250"/>
                  <a:pt x="847" y="253"/>
                </a:cubicBezTo>
                <a:lnTo>
                  <a:pt x="870" y="321"/>
                </a:lnTo>
                <a:cubicBezTo>
                  <a:pt x="871" y="324"/>
                  <a:pt x="872" y="328"/>
                  <a:pt x="872" y="331"/>
                </a:cubicBezTo>
                <a:lnTo>
                  <a:pt x="880" y="403"/>
                </a:lnTo>
                <a:cubicBezTo>
                  <a:pt x="881" y="407"/>
                  <a:pt x="881" y="410"/>
                  <a:pt x="880" y="414"/>
                </a:cubicBezTo>
                <a:lnTo>
                  <a:pt x="872" y="487"/>
                </a:lnTo>
                <a:cubicBezTo>
                  <a:pt x="872" y="490"/>
                  <a:pt x="871" y="494"/>
                  <a:pt x="870" y="497"/>
                </a:cubicBezTo>
                <a:lnTo>
                  <a:pt x="847" y="564"/>
                </a:lnTo>
                <a:cubicBezTo>
                  <a:pt x="846" y="567"/>
                  <a:pt x="844" y="570"/>
                  <a:pt x="843" y="573"/>
                </a:cubicBezTo>
                <a:lnTo>
                  <a:pt x="807" y="634"/>
                </a:lnTo>
                <a:cubicBezTo>
                  <a:pt x="805" y="637"/>
                  <a:pt x="803" y="639"/>
                  <a:pt x="801" y="641"/>
                </a:cubicBezTo>
                <a:lnTo>
                  <a:pt x="753" y="695"/>
                </a:lnTo>
                <a:cubicBezTo>
                  <a:pt x="751" y="698"/>
                  <a:pt x="749" y="700"/>
                  <a:pt x="746" y="702"/>
                </a:cubicBezTo>
                <a:lnTo>
                  <a:pt x="688" y="746"/>
                </a:lnTo>
                <a:cubicBezTo>
                  <a:pt x="686" y="748"/>
                  <a:pt x="684" y="749"/>
                  <a:pt x="681" y="750"/>
                </a:cubicBezTo>
                <a:lnTo>
                  <a:pt x="615" y="783"/>
                </a:lnTo>
                <a:cubicBezTo>
                  <a:pt x="612" y="785"/>
                  <a:pt x="609" y="786"/>
                  <a:pt x="607" y="787"/>
                </a:cubicBezTo>
                <a:lnTo>
                  <a:pt x="533" y="808"/>
                </a:lnTo>
                <a:cubicBezTo>
                  <a:pt x="530" y="808"/>
                  <a:pt x="527" y="809"/>
                  <a:pt x="524" y="809"/>
                </a:cubicBezTo>
                <a:lnTo>
                  <a:pt x="445" y="816"/>
                </a:lnTo>
                <a:cubicBezTo>
                  <a:pt x="442" y="817"/>
                  <a:pt x="439" y="817"/>
                  <a:pt x="436" y="816"/>
                </a:cubicBezTo>
                <a:lnTo>
                  <a:pt x="357" y="809"/>
                </a:lnTo>
                <a:cubicBezTo>
                  <a:pt x="354" y="809"/>
                  <a:pt x="351" y="808"/>
                  <a:pt x="348" y="808"/>
                </a:cubicBezTo>
                <a:lnTo>
                  <a:pt x="275" y="787"/>
                </a:lnTo>
                <a:cubicBezTo>
                  <a:pt x="272" y="786"/>
                  <a:pt x="270" y="785"/>
                  <a:pt x="267" y="784"/>
                </a:cubicBezTo>
                <a:lnTo>
                  <a:pt x="200" y="751"/>
                </a:lnTo>
                <a:cubicBezTo>
                  <a:pt x="198" y="749"/>
                  <a:pt x="195" y="748"/>
                  <a:pt x="192" y="746"/>
                </a:cubicBezTo>
                <a:lnTo>
                  <a:pt x="134" y="702"/>
                </a:lnTo>
                <a:cubicBezTo>
                  <a:pt x="132" y="700"/>
                  <a:pt x="130" y="698"/>
                  <a:pt x="128" y="695"/>
                </a:cubicBezTo>
                <a:lnTo>
                  <a:pt x="80" y="641"/>
                </a:lnTo>
                <a:cubicBezTo>
                  <a:pt x="78" y="639"/>
                  <a:pt x="76" y="637"/>
                  <a:pt x="74" y="634"/>
                </a:cubicBezTo>
                <a:lnTo>
                  <a:pt x="38" y="573"/>
                </a:lnTo>
                <a:cubicBezTo>
                  <a:pt x="36" y="570"/>
                  <a:pt x="35" y="567"/>
                  <a:pt x="34" y="564"/>
                </a:cubicBezTo>
                <a:lnTo>
                  <a:pt x="11" y="497"/>
                </a:lnTo>
                <a:cubicBezTo>
                  <a:pt x="10" y="494"/>
                  <a:pt x="9" y="490"/>
                  <a:pt x="9" y="487"/>
                </a:cubicBezTo>
                <a:lnTo>
                  <a:pt x="1" y="414"/>
                </a:lnTo>
                <a:close/>
                <a:moveTo>
                  <a:pt x="104" y="476"/>
                </a:moveTo>
                <a:lnTo>
                  <a:pt x="102" y="466"/>
                </a:lnTo>
                <a:lnTo>
                  <a:pt x="125" y="533"/>
                </a:lnTo>
                <a:lnTo>
                  <a:pt x="121" y="524"/>
                </a:lnTo>
                <a:lnTo>
                  <a:pt x="157" y="585"/>
                </a:lnTo>
                <a:lnTo>
                  <a:pt x="151" y="578"/>
                </a:lnTo>
                <a:lnTo>
                  <a:pt x="199" y="632"/>
                </a:lnTo>
                <a:lnTo>
                  <a:pt x="192" y="625"/>
                </a:lnTo>
                <a:lnTo>
                  <a:pt x="250" y="669"/>
                </a:lnTo>
                <a:lnTo>
                  <a:pt x="243" y="664"/>
                </a:lnTo>
                <a:lnTo>
                  <a:pt x="310" y="697"/>
                </a:lnTo>
                <a:lnTo>
                  <a:pt x="302" y="694"/>
                </a:lnTo>
                <a:lnTo>
                  <a:pt x="375" y="715"/>
                </a:lnTo>
                <a:lnTo>
                  <a:pt x="366" y="714"/>
                </a:lnTo>
                <a:lnTo>
                  <a:pt x="445" y="721"/>
                </a:lnTo>
                <a:lnTo>
                  <a:pt x="436" y="721"/>
                </a:lnTo>
                <a:lnTo>
                  <a:pt x="515" y="714"/>
                </a:lnTo>
                <a:lnTo>
                  <a:pt x="506" y="715"/>
                </a:lnTo>
                <a:lnTo>
                  <a:pt x="580" y="694"/>
                </a:lnTo>
                <a:lnTo>
                  <a:pt x="572" y="698"/>
                </a:lnTo>
                <a:lnTo>
                  <a:pt x="638" y="665"/>
                </a:lnTo>
                <a:lnTo>
                  <a:pt x="630" y="669"/>
                </a:lnTo>
                <a:lnTo>
                  <a:pt x="688" y="625"/>
                </a:lnTo>
                <a:lnTo>
                  <a:pt x="682" y="632"/>
                </a:lnTo>
                <a:lnTo>
                  <a:pt x="730" y="578"/>
                </a:lnTo>
                <a:lnTo>
                  <a:pt x="724" y="585"/>
                </a:lnTo>
                <a:lnTo>
                  <a:pt x="760" y="524"/>
                </a:lnTo>
                <a:lnTo>
                  <a:pt x="756" y="533"/>
                </a:lnTo>
                <a:lnTo>
                  <a:pt x="779" y="466"/>
                </a:lnTo>
                <a:lnTo>
                  <a:pt x="777" y="476"/>
                </a:lnTo>
                <a:lnTo>
                  <a:pt x="785" y="403"/>
                </a:lnTo>
                <a:lnTo>
                  <a:pt x="785" y="414"/>
                </a:lnTo>
                <a:lnTo>
                  <a:pt x="777" y="342"/>
                </a:lnTo>
                <a:lnTo>
                  <a:pt x="779" y="352"/>
                </a:lnTo>
                <a:lnTo>
                  <a:pt x="756" y="284"/>
                </a:lnTo>
                <a:lnTo>
                  <a:pt x="760" y="293"/>
                </a:lnTo>
                <a:lnTo>
                  <a:pt x="724" y="232"/>
                </a:lnTo>
                <a:lnTo>
                  <a:pt x="730" y="240"/>
                </a:lnTo>
                <a:lnTo>
                  <a:pt x="682" y="187"/>
                </a:lnTo>
                <a:lnTo>
                  <a:pt x="688" y="193"/>
                </a:lnTo>
                <a:lnTo>
                  <a:pt x="630" y="149"/>
                </a:lnTo>
                <a:lnTo>
                  <a:pt x="637" y="153"/>
                </a:lnTo>
                <a:lnTo>
                  <a:pt x="571" y="119"/>
                </a:lnTo>
                <a:lnTo>
                  <a:pt x="580" y="123"/>
                </a:lnTo>
                <a:lnTo>
                  <a:pt x="506" y="102"/>
                </a:lnTo>
                <a:lnTo>
                  <a:pt x="515" y="103"/>
                </a:lnTo>
                <a:lnTo>
                  <a:pt x="436" y="96"/>
                </a:lnTo>
                <a:lnTo>
                  <a:pt x="445" y="96"/>
                </a:lnTo>
                <a:lnTo>
                  <a:pt x="366" y="103"/>
                </a:lnTo>
                <a:lnTo>
                  <a:pt x="375" y="102"/>
                </a:lnTo>
                <a:lnTo>
                  <a:pt x="302" y="123"/>
                </a:lnTo>
                <a:lnTo>
                  <a:pt x="310" y="119"/>
                </a:lnTo>
                <a:lnTo>
                  <a:pt x="243" y="153"/>
                </a:lnTo>
                <a:lnTo>
                  <a:pt x="250" y="149"/>
                </a:lnTo>
                <a:lnTo>
                  <a:pt x="192" y="193"/>
                </a:lnTo>
                <a:lnTo>
                  <a:pt x="199" y="187"/>
                </a:lnTo>
                <a:lnTo>
                  <a:pt x="151" y="240"/>
                </a:lnTo>
                <a:lnTo>
                  <a:pt x="157" y="232"/>
                </a:lnTo>
                <a:lnTo>
                  <a:pt x="121" y="293"/>
                </a:lnTo>
                <a:lnTo>
                  <a:pt x="125" y="284"/>
                </a:lnTo>
                <a:lnTo>
                  <a:pt x="102" y="352"/>
                </a:lnTo>
                <a:lnTo>
                  <a:pt x="104" y="342"/>
                </a:lnTo>
                <a:lnTo>
                  <a:pt x="96" y="414"/>
                </a:lnTo>
                <a:lnTo>
                  <a:pt x="96" y="403"/>
                </a:lnTo>
                <a:lnTo>
                  <a:pt x="104" y="476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4034607" y="1488257"/>
            <a:ext cx="646112" cy="87312"/>
          </a:xfrm>
          <a:custGeom>
            <a:avLst/>
            <a:gdLst>
              <a:gd name="T0" fmla="*/ 0 w 407"/>
              <a:gd name="T1" fmla="*/ 31 h 55"/>
              <a:gd name="T2" fmla="*/ 353 w 407"/>
              <a:gd name="T3" fmla="*/ 31 h 55"/>
              <a:gd name="T4" fmla="*/ 353 w 407"/>
              <a:gd name="T5" fmla="*/ 24 h 55"/>
              <a:gd name="T6" fmla="*/ 0 w 407"/>
              <a:gd name="T7" fmla="*/ 24 h 55"/>
              <a:gd name="T8" fmla="*/ 0 w 407"/>
              <a:gd name="T9" fmla="*/ 31 h 55"/>
              <a:gd name="T10" fmla="*/ 342 w 407"/>
              <a:gd name="T11" fmla="*/ 55 h 55"/>
              <a:gd name="T12" fmla="*/ 407 w 407"/>
              <a:gd name="T13" fmla="*/ 28 h 55"/>
              <a:gd name="T14" fmla="*/ 342 w 407"/>
              <a:gd name="T15" fmla="*/ 0 h 55"/>
              <a:gd name="T16" fmla="*/ 342 w 407"/>
              <a:gd name="T17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7" h="55">
                <a:moveTo>
                  <a:pt x="0" y="31"/>
                </a:moveTo>
                <a:lnTo>
                  <a:pt x="353" y="31"/>
                </a:lnTo>
                <a:lnTo>
                  <a:pt x="353" y="24"/>
                </a:lnTo>
                <a:lnTo>
                  <a:pt x="0" y="24"/>
                </a:lnTo>
                <a:lnTo>
                  <a:pt x="0" y="31"/>
                </a:lnTo>
                <a:close/>
                <a:moveTo>
                  <a:pt x="342" y="55"/>
                </a:moveTo>
                <a:lnTo>
                  <a:pt x="407" y="28"/>
                </a:lnTo>
                <a:lnTo>
                  <a:pt x="342" y="0"/>
                </a:lnTo>
                <a:lnTo>
                  <a:pt x="342" y="5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10" name="Freeform 11"/>
          <p:cNvSpPr>
            <a:spLocks noEditPoints="1"/>
          </p:cNvSpPr>
          <p:nvPr/>
        </p:nvSpPr>
        <p:spPr bwMode="auto">
          <a:xfrm>
            <a:off x="2859857" y="1372369"/>
            <a:ext cx="361950" cy="288925"/>
          </a:xfrm>
          <a:custGeom>
            <a:avLst/>
            <a:gdLst>
              <a:gd name="T0" fmla="*/ 0 w 228"/>
              <a:gd name="T1" fmla="*/ 0 h 182"/>
              <a:gd name="T2" fmla="*/ 228 w 228"/>
              <a:gd name="T3" fmla="*/ 0 h 182"/>
              <a:gd name="T4" fmla="*/ 228 w 228"/>
              <a:gd name="T5" fmla="*/ 182 h 182"/>
              <a:gd name="T6" fmla="*/ 0 w 228"/>
              <a:gd name="T7" fmla="*/ 182 h 182"/>
              <a:gd name="T8" fmla="*/ 0 w 228"/>
              <a:gd name="T9" fmla="*/ 0 h 182"/>
              <a:gd name="T10" fmla="*/ 7 w 228"/>
              <a:gd name="T11" fmla="*/ 179 h 182"/>
              <a:gd name="T12" fmla="*/ 4 w 228"/>
              <a:gd name="T13" fmla="*/ 175 h 182"/>
              <a:gd name="T14" fmla="*/ 224 w 228"/>
              <a:gd name="T15" fmla="*/ 175 h 182"/>
              <a:gd name="T16" fmla="*/ 221 w 228"/>
              <a:gd name="T17" fmla="*/ 179 h 182"/>
              <a:gd name="T18" fmla="*/ 221 w 228"/>
              <a:gd name="T19" fmla="*/ 3 h 182"/>
              <a:gd name="T20" fmla="*/ 224 w 228"/>
              <a:gd name="T21" fmla="*/ 7 h 182"/>
              <a:gd name="T22" fmla="*/ 4 w 228"/>
              <a:gd name="T23" fmla="*/ 7 h 182"/>
              <a:gd name="T24" fmla="*/ 7 w 228"/>
              <a:gd name="T25" fmla="*/ 3 h 182"/>
              <a:gd name="T26" fmla="*/ 7 w 228"/>
              <a:gd name="T27" fmla="*/ 179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8" h="182">
                <a:moveTo>
                  <a:pt x="0" y="0"/>
                </a:moveTo>
                <a:lnTo>
                  <a:pt x="228" y="0"/>
                </a:lnTo>
                <a:lnTo>
                  <a:pt x="228" y="182"/>
                </a:lnTo>
                <a:lnTo>
                  <a:pt x="0" y="182"/>
                </a:lnTo>
                <a:lnTo>
                  <a:pt x="0" y="0"/>
                </a:lnTo>
                <a:close/>
                <a:moveTo>
                  <a:pt x="7" y="179"/>
                </a:moveTo>
                <a:lnTo>
                  <a:pt x="4" y="175"/>
                </a:lnTo>
                <a:lnTo>
                  <a:pt x="224" y="175"/>
                </a:lnTo>
                <a:lnTo>
                  <a:pt x="221" y="179"/>
                </a:lnTo>
                <a:lnTo>
                  <a:pt x="221" y="3"/>
                </a:lnTo>
                <a:lnTo>
                  <a:pt x="224" y="7"/>
                </a:lnTo>
                <a:lnTo>
                  <a:pt x="4" y="7"/>
                </a:lnTo>
                <a:lnTo>
                  <a:pt x="7" y="3"/>
                </a:lnTo>
                <a:lnTo>
                  <a:pt x="7" y="179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13" name="Freeform 14"/>
          <p:cNvSpPr>
            <a:spLocks noEditPoints="1"/>
          </p:cNvSpPr>
          <p:nvPr/>
        </p:nvSpPr>
        <p:spPr bwMode="auto">
          <a:xfrm>
            <a:off x="3215457" y="1488257"/>
            <a:ext cx="727075" cy="87312"/>
          </a:xfrm>
          <a:custGeom>
            <a:avLst/>
            <a:gdLst>
              <a:gd name="T0" fmla="*/ 0 w 458"/>
              <a:gd name="T1" fmla="*/ 24 h 55"/>
              <a:gd name="T2" fmla="*/ 404 w 458"/>
              <a:gd name="T3" fmla="*/ 24 h 55"/>
              <a:gd name="T4" fmla="*/ 404 w 458"/>
              <a:gd name="T5" fmla="*/ 31 h 55"/>
              <a:gd name="T6" fmla="*/ 0 w 458"/>
              <a:gd name="T7" fmla="*/ 31 h 55"/>
              <a:gd name="T8" fmla="*/ 0 w 458"/>
              <a:gd name="T9" fmla="*/ 24 h 55"/>
              <a:gd name="T10" fmla="*/ 393 w 458"/>
              <a:gd name="T11" fmla="*/ 0 h 55"/>
              <a:gd name="T12" fmla="*/ 458 w 458"/>
              <a:gd name="T13" fmla="*/ 28 h 55"/>
              <a:gd name="T14" fmla="*/ 393 w 458"/>
              <a:gd name="T15" fmla="*/ 55 h 55"/>
              <a:gd name="T16" fmla="*/ 393 w 458"/>
              <a:gd name="T17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8" h="55">
                <a:moveTo>
                  <a:pt x="0" y="24"/>
                </a:moveTo>
                <a:lnTo>
                  <a:pt x="404" y="24"/>
                </a:lnTo>
                <a:lnTo>
                  <a:pt x="404" y="31"/>
                </a:lnTo>
                <a:lnTo>
                  <a:pt x="0" y="31"/>
                </a:lnTo>
                <a:lnTo>
                  <a:pt x="0" y="24"/>
                </a:lnTo>
                <a:close/>
                <a:moveTo>
                  <a:pt x="393" y="0"/>
                </a:moveTo>
                <a:lnTo>
                  <a:pt x="458" y="28"/>
                </a:lnTo>
                <a:lnTo>
                  <a:pt x="393" y="55"/>
                </a:lnTo>
                <a:lnTo>
                  <a:pt x="393" y="0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14" name="Freeform 15"/>
          <p:cNvSpPr>
            <a:spLocks noEditPoints="1"/>
          </p:cNvSpPr>
          <p:nvPr/>
        </p:nvSpPr>
        <p:spPr bwMode="auto">
          <a:xfrm>
            <a:off x="2367732" y="1475557"/>
            <a:ext cx="114300" cy="92075"/>
          </a:xfrm>
          <a:custGeom>
            <a:avLst/>
            <a:gdLst>
              <a:gd name="T0" fmla="*/ 9 w 881"/>
              <a:gd name="T1" fmla="*/ 337 h 833"/>
              <a:gd name="T2" fmla="*/ 38 w 881"/>
              <a:gd name="T3" fmla="*/ 250 h 833"/>
              <a:gd name="T4" fmla="*/ 128 w 881"/>
              <a:gd name="T5" fmla="*/ 125 h 833"/>
              <a:gd name="T6" fmla="*/ 200 w 881"/>
              <a:gd name="T7" fmla="*/ 69 h 833"/>
              <a:gd name="T8" fmla="*/ 348 w 881"/>
              <a:gd name="T9" fmla="*/ 10 h 833"/>
              <a:gd name="T10" fmla="*/ 445 w 881"/>
              <a:gd name="T11" fmla="*/ 1 h 833"/>
              <a:gd name="T12" fmla="*/ 607 w 881"/>
              <a:gd name="T13" fmla="*/ 31 h 833"/>
              <a:gd name="T14" fmla="*/ 689 w 881"/>
              <a:gd name="T15" fmla="*/ 74 h 833"/>
              <a:gd name="T16" fmla="*/ 801 w 881"/>
              <a:gd name="T17" fmla="*/ 179 h 833"/>
              <a:gd name="T18" fmla="*/ 847 w 881"/>
              <a:gd name="T19" fmla="*/ 258 h 833"/>
              <a:gd name="T20" fmla="*/ 880 w 881"/>
              <a:gd name="T21" fmla="*/ 411 h 833"/>
              <a:gd name="T22" fmla="*/ 870 w 881"/>
              <a:gd name="T23" fmla="*/ 505 h 833"/>
              <a:gd name="T24" fmla="*/ 807 w 881"/>
              <a:gd name="T25" fmla="*/ 647 h 833"/>
              <a:gd name="T26" fmla="*/ 746 w 881"/>
              <a:gd name="T27" fmla="*/ 716 h 833"/>
              <a:gd name="T28" fmla="*/ 615 w 881"/>
              <a:gd name="T29" fmla="*/ 798 h 833"/>
              <a:gd name="T30" fmla="*/ 524 w 881"/>
              <a:gd name="T31" fmla="*/ 825 h 833"/>
              <a:gd name="T32" fmla="*/ 357 w 881"/>
              <a:gd name="T33" fmla="*/ 825 h 833"/>
              <a:gd name="T34" fmla="*/ 267 w 881"/>
              <a:gd name="T35" fmla="*/ 798 h 833"/>
              <a:gd name="T36" fmla="*/ 134 w 881"/>
              <a:gd name="T37" fmla="*/ 716 h 833"/>
              <a:gd name="T38" fmla="*/ 74 w 881"/>
              <a:gd name="T39" fmla="*/ 647 h 833"/>
              <a:gd name="T40" fmla="*/ 11 w 881"/>
              <a:gd name="T41" fmla="*/ 505 h 833"/>
              <a:gd name="T42" fmla="*/ 104 w 881"/>
              <a:gd name="T43" fmla="*/ 485 h 833"/>
              <a:gd name="T44" fmla="*/ 121 w 881"/>
              <a:gd name="T45" fmla="*/ 536 h 833"/>
              <a:gd name="T46" fmla="*/ 200 w 881"/>
              <a:gd name="T47" fmla="*/ 646 h 833"/>
              <a:gd name="T48" fmla="*/ 243 w 881"/>
              <a:gd name="T49" fmla="*/ 679 h 833"/>
              <a:gd name="T50" fmla="*/ 375 w 881"/>
              <a:gd name="T51" fmla="*/ 732 h 833"/>
              <a:gd name="T52" fmla="*/ 436 w 881"/>
              <a:gd name="T53" fmla="*/ 737 h 833"/>
              <a:gd name="T54" fmla="*/ 580 w 881"/>
              <a:gd name="T55" fmla="*/ 709 h 833"/>
              <a:gd name="T56" fmla="*/ 630 w 881"/>
              <a:gd name="T57" fmla="*/ 683 h 833"/>
              <a:gd name="T58" fmla="*/ 729 w 881"/>
              <a:gd name="T59" fmla="*/ 591 h 833"/>
              <a:gd name="T60" fmla="*/ 756 w 881"/>
              <a:gd name="T61" fmla="*/ 545 h 833"/>
              <a:gd name="T62" fmla="*/ 785 w 881"/>
              <a:gd name="T63" fmla="*/ 411 h 833"/>
              <a:gd name="T64" fmla="*/ 779 w 881"/>
              <a:gd name="T65" fmla="*/ 358 h 833"/>
              <a:gd name="T66" fmla="*/ 724 w 881"/>
              <a:gd name="T67" fmla="*/ 234 h 833"/>
              <a:gd name="T68" fmla="*/ 688 w 881"/>
              <a:gd name="T69" fmla="*/ 194 h 833"/>
              <a:gd name="T70" fmla="*/ 571 w 881"/>
              <a:gd name="T71" fmla="*/ 120 h 833"/>
              <a:gd name="T72" fmla="*/ 515 w 881"/>
              <a:gd name="T73" fmla="*/ 103 h 833"/>
              <a:gd name="T74" fmla="*/ 366 w 881"/>
              <a:gd name="T75" fmla="*/ 103 h 833"/>
              <a:gd name="T76" fmla="*/ 310 w 881"/>
              <a:gd name="T77" fmla="*/ 120 h 833"/>
              <a:gd name="T78" fmla="*/ 193 w 881"/>
              <a:gd name="T79" fmla="*/ 194 h 833"/>
              <a:gd name="T80" fmla="*/ 157 w 881"/>
              <a:gd name="T81" fmla="*/ 234 h 833"/>
              <a:gd name="T82" fmla="*/ 102 w 881"/>
              <a:gd name="T83" fmla="*/ 358 h 833"/>
              <a:gd name="T84" fmla="*/ 96 w 881"/>
              <a:gd name="T85" fmla="*/ 411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81" h="833">
                <a:moveTo>
                  <a:pt x="1" y="422"/>
                </a:moveTo>
                <a:cubicBezTo>
                  <a:pt x="0" y="418"/>
                  <a:pt x="0" y="415"/>
                  <a:pt x="1" y="411"/>
                </a:cubicBezTo>
                <a:lnTo>
                  <a:pt x="9" y="337"/>
                </a:lnTo>
                <a:cubicBezTo>
                  <a:pt x="9" y="334"/>
                  <a:pt x="10" y="331"/>
                  <a:pt x="11" y="327"/>
                </a:cubicBezTo>
                <a:lnTo>
                  <a:pt x="34" y="258"/>
                </a:lnTo>
                <a:cubicBezTo>
                  <a:pt x="35" y="255"/>
                  <a:pt x="36" y="252"/>
                  <a:pt x="38" y="250"/>
                </a:cubicBezTo>
                <a:lnTo>
                  <a:pt x="74" y="187"/>
                </a:lnTo>
                <a:cubicBezTo>
                  <a:pt x="75" y="184"/>
                  <a:pt x="77" y="181"/>
                  <a:pt x="80" y="179"/>
                </a:cubicBezTo>
                <a:lnTo>
                  <a:pt x="128" y="125"/>
                </a:lnTo>
                <a:cubicBezTo>
                  <a:pt x="130" y="122"/>
                  <a:pt x="132" y="120"/>
                  <a:pt x="134" y="119"/>
                </a:cubicBezTo>
                <a:lnTo>
                  <a:pt x="192" y="74"/>
                </a:lnTo>
                <a:cubicBezTo>
                  <a:pt x="194" y="72"/>
                  <a:pt x="197" y="70"/>
                  <a:pt x="200" y="69"/>
                </a:cubicBezTo>
                <a:lnTo>
                  <a:pt x="267" y="35"/>
                </a:lnTo>
                <a:cubicBezTo>
                  <a:pt x="269" y="33"/>
                  <a:pt x="272" y="32"/>
                  <a:pt x="275" y="32"/>
                </a:cubicBezTo>
                <a:lnTo>
                  <a:pt x="348" y="10"/>
                </a:lnTo>
                <a:cubicBezTo>
                  <a:pt x="351" y="9"/>
                  <a:pt x="354" y="8"/>
                  <a:pt x="357" y="8"/>
                </a:cubicBezTo>
                <a:lnTo>
                  <a:pt x="436" y="1"/>
                </a:lnTo>
                <a:cubicBezTo>
                  <a:pt x="439" y="0"/>
                  <a:pt x="442" y="0"/>
                  <a:pt x="445" y="1"/>
                </a:cubicBezTo>
                <a:lnTo>
                  <a:pt x="524" y="8"/>
                </a:lnTo>
                <a:cubicBezTo>
                  <a:pt x="527" y="8"/>
                  <a:pt x="530" y="9"/>
                  <a:pt x="533" y="9"/>
                </a:cubicBezTo>
                <a:lnTo>
                  <a:pt x="607" y="31"/>
                </a:lnTo>
                <a:cubicBezTo>
                  <a:pt x="610" y="32"/>
                  <a:pt x="613" y="33"/>
                  <a:pt x="615" y="35"/>
                </a:cubicBezTo>
                <a:lnTo>
                  <a:pt x="681" y="69"/>
                </a:lnTo>
                <a:cubicBezTo>
                  <a:pt x="684" y="70"/>
                  <a:pt x="687" y="72"/>
                  <a:pt x="689" y="74"/>
                </a:cubicBezTo>
                <a:lnTo>
                  <a:pt x="747" y="119"/>
                </a:lnTo>
                <a:cubicBezTo>
                  <a:pt x="749" y="120"/>
                  <a:pt x="751" y="122"/>
                  <a:pt x="753" y="125"/>
                </a:cubicBezTo>
                <a:lnTo>
                  <a:pt x="801" y="179"/>
                </a:lnTo>
                <a:cubicBezTo>
                  <a:pt x="804" y="181"/>
                  <a:pt x="805" y="184"/>
                  <a:pt x="807" y="187"/>
                </a:cubicBezTo>
                <a:lnTo>
                  <a:pt x="843" y="250"/>
                </a:lnTo>
                <a:cubicBezTo>
                  <a:pt x="845" y="252"/>
                  <a:pt x="846" y="255"/>
                  <a:pt x="847" y="258"/>
                </a:cubicBezTo>
                <a:lnTo>
                  <a:pt x="870" y="327"/>
                </a:lnTo>
                <a:cubicBezTo>
                  <a:pt x="871" y="331"/>
                  <a:pt x="872" y="334"/>
                  <a:pt x="872" y="337"/>
                </a:cubicBezTo>
                <a:lnTo>
                  <a:pt x="880" y="411"/>
                </a:lnTo>
                <a:cubicBezTo>
                  <a:pt x="881" y="415"/>
                  <a:pt x="881" y="418"/>
                  <a:pt x="880" y="422"/>
                </a:cubicBezTo>
                <a:lnTo>
                  <a:pt x="872" y="496"/>
                </a:lnTo>
                <a:cubicBezTo>
                  <a:pt x="872" y="499"/>
                  <a:pt x="871" y="502"/>
                  <a:pt x="870" y="505"/>
                </a:cubicBezTo>
                <a:lnTo>
                  <a:pt x="847" y="575"/>
                </a:lnTo>
                <a:cubicBezTo>
                  <a:pt x="846" y="579"/>
                  <a:pt x="845" y="582"/>
                  <a:pt x="843" y="585"/>
                </a:cubicBezTo>
                <a:lnTo>
                  <a:pt x="807" y="647"/>
                </a:lnTo>
                <a:cubicBezTo>
                  <a:pt x="805" y="649"/>
                  <a:pt x="804" y="652"/>
                  <a:pt x="802" y="654"/>
                </a:cubicBezTo>
                <a:lnTo>
                  <a:pt x="754" y="709"/>
                </a:lnTo>
                <a:cubicBezTo>
                  <a:pt x="751" y="711"/>
                  <a:pt x="749" y="714"/>
                  <a:pt x="746" y="716"/>
                </a:cubicBezTo>
                <a:lnTo>
                  <a:pt x="688" y="760"/>
                </a:lnTo>
                <a:cubicBezTo>
                  <a:pt x="686" y="761"/>
                  <a:pt x="684" y="763"/>
                  <a:pt x="681" y="764"/>
                </a:cubicBezTo>
                <a:lnTo>
                  <a:pt x="615" y="798"/>
                </a:lnTo>
                <a:cubicBezTo>
                  <a:pt x="613" y="800"/>
                  <a:pt x="610" y="801"/>
                  <a:pt x="607" y="801"/>
                </a:cubicBezTo>
                <a:lnTo>
                  <a:pt x="533" y="823"/>
                </a:lnTo>
                <a:cubicBezTo>
                  <a:pt x="530" y="824"/>
                  <a:pt x="527" y="825"/>
                  <a:pt x="524" y="825"/>
                </a:cubicBezTo>
                <a:lnTo>
                  <a:pt x="445" y="832"/>
                </a:lnTo>
                <a:cubicBezTo>
                  <a:pt x="442" y="833"/>
                  <a:pt x="439" y="833"/>
                  <a:pt x="436" y="832"/>
                </a:cubicBezTo>
                <a:lnTo>
                  <a:pt x="357" y="825"/>
                </a:lnTo>
                <a:cubicBezTo>
                  <a:pt x="354" y="825"/>
                  <a:pt x="351" y="824"/>
                  <a:pt x="348" y="823"/>
                </a:cubicBezTo>
                <a:lnTo>
                  <a:pt x="275" y="801"/>
                </a:lnTo>
                <a:cubicBezTo>
                  <a:pt x="272" y="801"/>
                  <a:pt x="269" y="800"/>
                  <a:pt x="267" y="798"/>
                </a:cubicBezTo>
                <a:lnTo>
                  <a:pt x="200" y="764"/>
                </a:lnTo>
                <a:cubicBezTo>
                  <a:pt x="197" y="763"/>
                  <a:pt x="195" y="761"/>
                  <a:pt x="192" y="760"/>
                </a:cubicBezTo>
                <a:lnTo>
                  <a:pt x="134" y="716"/>
                </a:lnTo>
                <a:cubicBezTo>
                  <a:pt x="132" y="714"/>
                  <a:pt x="129" y="711"/>
                  <a:pt x="127" y="709"/>
                </a:cubicBezTo>
                <a:lnTo>
                  <a:pt x="79" y="654"/>
                </a:lnTo>
                <a:cubicBezTo>
                  <a:pt x="77" y="652"/>
                  <a:pt x="75" y="649"/>
                  <a:pt x="74" y="647"/>
                </a:cubicBezTo>
                <a:lnTo>
                  <a:pt x="38" y="585"/>
                </a:lnTo>
                <a:cubicBezTo>
                  <a:pt x="36" y="582"/>
                  <a:pt x="35" y="579"/>
                  <a:pt x="34" y="575"/>
                </a:cubicBezTo>
                <a:lnTo>
                  <a:pt x="11" y="505"/>
                </a:lnTo>
                <a:cubicBezTo>
                  <a:pt x="10" y="502"/>
                  <a:pt x="9" y="499"/>
                  <a:pt x="9" y="496"/>
                </a:cubicBezTo>
                <a:lnTo>
                  <a:pt x="1" y="422"/>
                </a:lnTo>
                <a:close/>
                <a:moveTo>
                  <a:pt x="104" y="485"/>
                </a:moveTo>
                <a:lnTo>
                  <a:pt x="102" y="475"/>
                </a:lnTo>
                <a:lnTo>
                  <a:pt x="125" y="545"/>
                </a:lnTo>
                <a:lnTo>
                  <a:pt x="121" y="536"/>
                </a:lnTo>
                <a:lnTo>
                  <a:pt x="157" y="598"/>
                </a:lnTo>
                <a:lnTo>
                  <a:pt x="152" y="591"/>
                </a:lnTo>
                <a:lnTo>
                  <a:pt x="200" y="646"/>
                </a:lnTo>
                <a:lnTo>
                  <a:pt x="192" y="639"/>
                </a:lnTo>
                <a:lnTo>
                  <a:pt x="250" y="683"/>
                </a:lnTo>
                <a:lnTo>
                  <a:pt x="243" y="679"/>
                </a:lnTo>
                <a:lnTo>
                  <a:pt x="310" y="713"/>
                </a:lnTo>
                <a:lnTo>
                  <a:pt x="302" y="710"/>
                </a:lnTo>
                <a:lnTo>
                  <a:pt x="375" y="732"/>
                </a:lnTo>
                <a:lnTo>
                  <a:pt x="366" y="730"/>
                </a:lnTo>
                <a:lnTo>
                  <a:pt x="445" y="737"/>
                </a:lnTo>
                <a:lnTo>
                  <a:pt x="436" y="737"/>
                </a:lnTo>
                <a:lnTo>
                  <a:pt x="515" y="730"/>
                </a:lnTo>
                <a:lnTo>
                  <a:pt x="506" y="731"/>
                </a:lnTo>
                <a:lnTo>
                  <a:pt x="580" y="709"/>
                </a:lnTo>
                <a:lnTo>
                  <a:pt x="571" y="713"/>
                </a:lnTo>
                <a:lnTo>
                  <a:pt x="637" y="679"/>
                </a:lnTo>
                <a:lnTo>
                  <a:pt x="630" y="683"/>
                </a:lnTo>
                <a:lnTo>
                  <a:pt x="688" y="639"/>
                </a:lnTo>
                <a:lnTo>
                  <a:pt x="681" y="646"/>
                </a:lnTo>
                <a:lnTo>
                  <a:pt x="729" y="591"/>
                </a:lnTo>
                <a:lnTo>
                  <a:pt x="724" y="598"/>
                </a:lnTo>
                <a:lnTo>
                  <a:pt x="760" y="536"/>
                </a:lnTo>
                <a:lnTo>
                  <a:pt x="756" y="545"/>
                </a:lnTo>
                <a:lnTo>
                  <a:pt x="779" y="475"/>
                </a:lnTo>
                <a:lnTo>
                  <a:pt x="777" y="485"/>
                </a:lnTo>
                <a:lnTo>
                  <a:pt x="785" y="411"/>
                </a:lnTo>
                <a:lnTo>
                  <a:pt x="785" y="422"/>
                </a:lnTo>
                <a:lnTo>
                  <a:pt x="777" y="348"/>
                </a:lnTo>
                <a:lnTo>
                  <a:pt x="779" y="358"/>
                </a:lnTo>
                <a:lnTo>
                  <a:pt x="756" y="289"/>
                </a:lnTo>
                <a:lnTo>
                  <a:pt x="760" y="297"/>
                </a:lnTo>
                <a:lnTo>
                  <a:pt x="724" y="234"/>
                </a:lnTo>
                <a:lnTo>
                  <a:pt x="730" y="242"/>
                </a:lnTo>
                <a:lnTo>
                  <a:pt x="682" y="188"/>
                </a:lnTo>
                <a:lnTo>
                  <a:pt x="688" y="194"/>
                </a:lnTo>
                <a:lnTo>
                  <a:pt x="630" y="149"/>
                </a:lnTo>
                <a:lnTo>
                  <a:pt x="637" y="154"/>
                </a:lnTo>
                <a:lnTo>
                  <a:pt x="571" y="120"/>
                </a:lnTo>
                <a:lnTo>
                  <a:pt x="580" y="123"/>
                </a:lnTo>
                <a:lnTo>
                  <a:pt x="506" y="101"/>
                </a:lnTo>
                <a:lnTo>
                  <a:pt x="515" y="103"/>
                </a:lnTo>
                <a:lnTo>
                  <a:pt x="436" y="96"/>
                </a:lnTo>
                <a:lnTo>
                  <a:pt x="445" y="96"/>
                </a:lnTo>
                <a:lnTo>
                  <a:pt x="366" y="103"/>
                </a:lnTo>
                <a:lnTo>
                  <a:pt x="375" y="101"/>
                </a:lnTo>
                <a:lnTo>
                  <a:pt x="302" y="123"/>
                </a:lnTo>
                <a:lnTo>
                  <a:pt x="310" y="120"/>
                </a:lnTo>
                <a:lnTo>
                  <a:pt x="243" y="154"/>
                </a:lnTo>
                <a:lnTo>
                  <a:pt x="251" y="149"/>
                </a:lnTo>
                <a:lnTo>
                  <a:pt x="193" y="194"/>
                </a:lnTo>
                <a:lnTo>
                  <a:pt x="199" y="188"/>
                </a:lnTo>
                <a:lnTo>
                  <a:pt x="151" y="242"/>
                </a:lnTo>
                <a:lnTo>
                  <a:pt x="157" y="234"/>
                </a:lnTo>
                <a:lnTo>
                  <a:pt x="121" y="297"/>
                </a:lnTo>
                <a:lnTo>
                  <a:pt x="125" y="289"/>
                </a:lnTo>
                <a:lnTo>
                  <a:pt x="102" y="358"/>
                </a:lnTo>
                <a:lnTo>
                  <a:pt x="104" y="348"/>
                </a:lnTo>
                <a:lnTo>
                  <a:pt x="96" y="422"/>
                </a:lnTo>
                <a:lnTo>
                  <a:pt x="96" y="411"/>
                </a:lnTo>
                <a:lnTo>
                  <a:pt x="104" y="485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15" name="Freeform 16"/>
          <p:cNvSpPr>
            <a:spLocks noEditPoints="1"/>
          </p:cNvSpPr>
          <p:nvPr/>
        </p:nvSpPr>
        <p:spPr bwMode="auto">
          <a:xfrm>
            <a:off x="1943869" y="1478732"/>
            <a:ext cx="415925" cy="88900"/>
          </a:xfrm>
          <a:custGeom>
            <a:avLst/>
            <a:gdLst>
              <a:gd name="T0" fmla="*/ 0 w 262"/>
              <a:gd name="T1" fmla="*/ 25 h 56"/>
              <a:gd name="T2" fmla="*/ 207 w 262"/>
              <a:gd name="T3" fmla="*/ 25 h 56"/>
              <a:gd name="T4" fmla="*/ 207 w 262"/>
              <a:gd name="T5" fmla="*/ 31 h 56"/>
              <a:gd name="T6" fmla="*/ 0 w 262"/>
              <a:gd name="T7" fmla="*/ 31 h 56"/>
              <a:gd name="T8" fmla="*/ 0 w 262"/>
              <a:gd name="T9" fmla="*/ 25 h 56"/>
              <a:gd name="T10" fmla="*/ 196 w 262"/>
              <a:gd name="T11" fmla="*/ 0 h 56"/>
              <a:gd name="T12" fmla="*/ 262 w 262"/>
              <a:gd name="T13" fmla="*/ 28 h 56"/>
              <a:gd name="T14" fmla="*/ 196 w 262"/>
              <a:gd name="T15" fmla="*/ 56 h 56"/>
              <a:gd name="T16" fmla="*/ 196 w 262"/>
              <a:gd name="T1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2" h="56">
                <a:moveTo>
                  <a:pt x="0" y="25"/>
                </a:moveTo>
                <a:lnTo>
                  <a:pt x="207" y="25"/>
                </a:lnTo>
                <a:lnTo>
                  <a:pt x="207" y="31"/>
                </a:lnTo>
                <a:lnTo>
                  <a:pt x="0" y="31"/>
                </a:lnTo>
                <a:lnTo>
                  <a:pt x="0" y="25"/>
                </a:lnTo>
                <a:close/>
                <a:moveTo>
                  <a:pt x="196" y="0"/>
                </a:moveTo>
                <a:lnTo>
                  <a:pt x="262" y="28"/>
                </a:lnTo>
                <a:lnTo>
                  <a:pt x="196" y="56"/>
                </a:lnTo>
                <a:lnTo>
                  <a:pt x="196" y="0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16" name="Freeform 17"/>
          <p:cNvSpPr>
            <a:spLocks noEditPoints="1"/>
          </p:cNvSpPr>
          <p:nvPr/>
        </p:nvSpPr>
        <p:spPr bwMode="auto">
          <a:xfrm>
            <a:off x="2489969" y="1478732"/>
            <a:ext cx="363537" cy="88900"/>
          </a:xfrm>
          <a:custGeom>
            <a:avLst/>
            <a:gdLst>
              <a:gd name="T0" fmla="*/ 0 w 229"/>
              <a:gd name="T1" fmla="*/ 25 h 56"/>
              <a:gd name="T2" fmla="*/ 174 w 229"/>
              <a:gd name="T3" fmla="*/ 25 h 56"/>
              <a:gd name="T4" fmla="*/ 174 w 229"/>
              <a:gd name="T5" fmla="*/ 31 h 56"/>
              <a:gd name="T6" fmla="*/ 0 w 229"/>
              <a:gd name="T7" fmla="*/ 31 h 56"/>
              <a:gd name="T8" fmla="*/ 0 w 229"/>
              <a:gd name="T9" fmla="*/ 25 h 56"/>
              <a:gd name="T10" fmla="*/ 163 w 229"/>
              <a:gd name="T11" fmla="*/ 0 h 56"/>
              <a:gd name="T12" fmla="*/ 229 w 229"/>
              <a:gd name="T13" fmla="*/ 28 h 56"/>
              <a:gd name="T14" fmla="*/ 163 w 229"/>
              <a:gd name="T15" fmla="*/ 56 h 56"/>
              <a:gd name="T16" fmla="*/ 163 w 229"/>
              <a:gd name="T1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" h="56">
                <a:moveTo>
                  <a:pt x="0" y="25"/>
                </a:moveTo>
                <a:lnTo>
                  <a:pt x="174" y="25"/>
                </a:lnTo>
                <a:lnTo>
                  <a:pt x="174" y="31"/>
                </a:lnTo>
                <a:lnTo>
                  <a:pt x="0" y="31"/>
                </a:lnTo>
                <a:lnTo>
                  <a:pt x="0" y="25"/>
                </a:lnTo>
                <a:close/>
                <a:moveTo>
                  <a:pt x="163" y="0"/>
                </a:moveTo>
                <a:lnTo>
                  <a:pt x="229" y="28"/>
                </a:lnTo>
                <a:lnTo>
                  <a:pt x="163" y="56"/>
                </a:lnTo>
                <a:lnTo>
                  <a:pt x="163" y="0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17" name="Freeform 18"/>
          <p:cNvSpPr>
            <a:spLocks noEditPoints="1"/>
          </p:cNvSpPr>
          <p:nvPr/>
        </p:nvSpPr>
        <p:spPr bwMode="auto">
          <a:xfrm>
            <a:off x="3559944" y="588144"/>
            <a:ext cx="752475" cy="520700"/>
          </a:xfrm>
          <a:custGeom>
            <a:avLst/>
            <a:gdLst>
              <a:gd name="T0" fmla="*/ 0 w 474"/>
              <a:gd name="T1" fmla="*/ 0 h 328"/>
              <a:gd name="T2" fmla="*/ 474 w 474"/>
              <a:gd name="T3" fmla="*/ 0 h 328"/>
              <a:gd name="T4" fmla="*/ 474 w 474"/>
              <a:gd name="T5" fmla="*/ 328 h 328"/>
              <a:gd name="T6" fmla="*/ 0 w 474"/>
              <a:gd name="T7" fmla="*/ 328 h 328"/>
              <a:gd name="T8" fmla="*/ 0 w 474"/>
              <a:gd name="T9" fmla="*/ 0 h 328"/>
              <a:gd name="T10" fmla="*/ 8 w 474"/>
              <a:gd name="T11" fmla="*/ 324 h 328"/>
              <a:gd name="T12" fmla="*/ 4 w 474"/>
              <a:gd name="T13" fmla="*/ 321 h 328"/>
              <a:gd name="T14" fmla="*/ 470 w 474"/>
              <a:gd name="T15" fmla="*/ 321 h 328"/>
              <a:gd name="T16" fmla="*/ 466 w 474"/>
              <a:gd name="T17" fmla="*/ 324 h 328"/>
              <a:gd name="T18" fmla="*/ 466 w 474"/>
              <a:gd name="T19" fmla="*/ 3 h 328"/>
              <a:gd name="T20" fmla="*/ 470 w 474"/>
              <a:gd name="T21" fmla="*/ 6 h 328"/>
              <a:gd name="T22" fmla="*/ 4 w 474"/>
              <a:gd name="T23" fmla="*/ 6 h 328"/>
              <a:gd name="T24" fmla="*/ 8 w 474"/>
              <a:gd name="T25" fmla="*/ 3 h 328"/>
              <a:gd name="T26" fmla="*/ 8 w 474"/>
              <a:gd name="T27" fmla="*/ 324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4" h="328">
                <a:moveTo>
                  <a:pt x="0" y="0"/>
                </a:moveTo>
                <a:lnTo>
                  <a:pt x="474" y="0"/>
                </a:lnTo>
                <a:lnTo>
                  <a:pt x="474" y="328"/>
                </a:lnTo>
                <a:lnTo>
                  <a:pt x="0" y="328"/>
                </a:lnTo>
                <a:lnTo>
                  <a:pt x="0" y="0"/>
                </a:lnTo>
                <a:close/>
                <a:moveTo>
                  <a:pt x="8" y="324"/>
                </a:moveTo>
                <a:lnTo>
                  <a:pt x="4" y="321"/>
                </a:lnTo>
                <a:lnTo>
                  <a:pt x="470" y="321"/>
                </a:lnTo>
                <a:lnTo>
                  <a:pt x="466" y="324"/>
                </a:lnTo>
                <a:lnTo>
                  <a:pt x="466" y="3"/>
                </a:lnTo>
                <a:lnTo>
                  <a:pt x="470" y="6"/>
                </a:lnTo>
                <a:lnTo>
                  <a:pt x="4" y="6"/>
                </a:lnTo>
                <a:lnTo>
                  <a:pt x="8" y="3"/>
                </a:lnTo>
                <a:lnTo>
                  <a:pt x="8" y="324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/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>
            <a:off x="3639319" y="821507"/>
            <a:ext cx="595312" cy="0"/>
          </a:xfrm>
          <a:prstGeom prst="line">
            <a:avLst/>
          </a:pr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4139382" y="934219"/>
            <a:ext cx="12065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9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v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3769494" y="934219"/>
            <a:ext cx="331787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9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pwm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4042544" y="843732"/>
            <a:ext cx="176212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13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k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3653607" y="843732"/>
            <a:ext cx="176212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13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k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3885382" y="611957"/>
            <a:ext cx="187325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1</a:t>
            </a:r>
            <a:endParaRPr kumimoji="1" lang="zh-TW" altLang="zh-TW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24" name="Freeform 25"/>
          <p:cNvSpPr>
            <a:spLocks noEditPoints="1"/>
          </p:cNvSpPr>
          <p:nvPr/>
        </p:nvSpPr>
        <p:spPr bwMode="auto">
          <a:xfrm>
            <a:off x="3929832" y="1102494"/>
            <a:ext cx="104775" cy="388937"/>
          </a:xfrm>
          <a:custGeom>
            <a:avLst/>
            <a:gdLst>
              <a:gd name="T0" fmla="*/ 37 w 66"/>
              <a:gd name="T1" fmla="*/ 0 h 245"/>
              <a:gd name="T2" fmla="*/ 37 w 66"/>
              <a:gd name="T3" fmla="*/ 198 h 245"/>
              <a:gd name="T4" fmla="*/ 29 w 66"/>
              <a:gd name="T5" fmla="*/ 198 h 245"/>
              <a:gd name="T6" fmla="*/ 29 w 66"/>
              <a:gd name="T7" fmla="*/ 0 h 245"/>
              <a:gd name="T8" fmla="*/ 37 w 66"/>
              <a:gd name="T9" fmla="*/ 0 h 245"/>
              <a:gd name="T10" fmla="*/ 66 w 66"/>
              <a:gd name="T11" fmla="*/ 189 h 245"/>
              <a:gd name="T12" fmla="*/ 33 w 66"/>
              <a:gd name="T13" fmla="*/ 245 h 245"/>
              <a:gd name="T14" fmla="*/ 0 w 66"/>
              <a:gd name="T15" fmla="*/ 189 h 245"/>
              <a:gd name="T16" fmla="*/ 66 w 66"/>
              <a:gd name="T17" fmla="*/ 189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245">
                <a:moveTo>
                  <a:pt x="37" y="0"/>
                </a:moveTo>
                <a:lnTo>
                  <a:pt x="37" y="198"/>
                </a:lnTo>
                <a:lnTo>
                  <a:pt x="29" y="198"/>
                </a:lnTo>
                <a:lnTo>
                  <a:pt x="29" y="0"/>
                </a:lnTo>
                <a:lnTo>
                  <a:pt x="37" y="0"/>
                </a:lnTo>
                <a:close/>
                <a:moveTo>
                  <a:pt x="66" y="189"/>
                </a:moveTo>
                <a:lnTo>
                  <a:pt x="33" y="245"/>
                </a:lnTo>
                <a:lnTo>
                  <a:pt x="0" y="189"/>
                </a:lnTo>
                <a:lnTo>
                  <a:pt x="66" y="189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25" name="Rectangle 29"/>
          <p:cNvSpPr>
            <a:spLocks noChangeArrowheads="1"/>
          </p:cNvSpPr>
          <p:nvPr/>
        </p:nvSpPr>
        <p:spPr bwMode="auto">
          <a:xfrm>
            <a:off x="2216919" y="1300932"/>
            <a:ext cx="2016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+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26" name="Rectangle 31"/>
          <p:cNvSpPr>
            <a:spLocks noChangeArrowheads="1"/>
          </p:cNvSpPr>
          <p:nvPr/>
        </p:nvSpPr>
        <p:spPr bwMode="auto">
          <a:xfrm>
            <a:off x="3644082" y="1331094"/>
            <a:ext cx="2016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+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27" name="Rectangle 32"/>
          <p:cNvSpPr>
            <a:spLocks noChangeArrowheads="1"/>
          </p:cNvSpPr>
          <p:nvPr/>
        </p:nvSpPr>
        <p:spPr bwMode="auto">
          <a:xfrm>
            <a:off x="3799657" y="1135832"/>
            <a:ext cx="2016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+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28" name="Rectangle 33"/>
          <p:cNvSpPr>
            <a:spLocks noChangeArrowheads="1"/>
          </p:cNvSpPr>
          <p:nvPr/>
        </p:nvSpPr>
        <p:spPr bwMode="auto">
          <a:xfrm>
            <a:off x="5317307" y="1300932"/>
            <a:ext cx="2016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+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29" name="Freeform 34"/>
          <p:cNvSpPr>
            <a:spLocks noEditPoints="1"/>
          </p:cNvSpPr>
          <p:nvPr/>
        </p:nvSpPr>
        <p:spPr bwMode="auto">
          <a:xfrm>
            <a:off x="4110807" y="1126307"/>
            <a:ext cx="2593975" cy="1520825"/>
          </a:xfrm>
          <a:custGeom>
            <a:avLst/>
            <a:gdLst>
              <a:gd name="T0" fmla="*/ 104 w 10000"/>
              <a:gd name="T1" fmla="*/ 6292 h 6864"/>
              <a:gd name="T2" fmla="*/ 0 w 10000"/>
              <a:gd name="T3" fmla="*/ 5668 h 6864"/>
              <a:gd name="T4" fmla="*/ 104 w 10000"/>
              <a:gd name="T5" fmla="*/ 5252 h 6864"/>
              <a:gd name="T6" fmla="*/ 0 w 10000"/>
              <a:gd name="T7" fmla="*/ 4627 h 6864"/>
              <a:gd name="T8" fmla="*/ 52 w 10000"/>
              <a:gd name="T9" fmla="*/ 4263 h 6864"/>
              <a:gd name="T10" fmla="*/ 52 w 10000"/>
              <a:gd name="T11" fmla="*/ 3535 h 6864"/>
              <a:gd name="T12" fmla="*/ 0 w 10000"/>
              <a:gd name="T13" fmla="*/ 3171 h 6864"/>
              <a:gd name="T14" fmla="*/ 104 w 10000"/>
              <a:gd name="T15" fmla="*/ 2546 h 6864"/>
              <a:gd name="T16" fmla="*/ 0 w 10000"/>
              <a:gd name="T17" fmla="*/ 1922 h 6864"/>
              <a:gd name="T18" fmla="*/ 104 w 10000"/>
              <a:gd name="T19" fmla="*/ 1506 h 6864"/>
              <a:gd name="T20" fmla="*/ 0 w 10000"/>
              <a:gd name="T21" fmla="*/ 881 h 6864"/>
              <a:gd name="T22" fmla="*/ 52 w 10000"/>
              <a:gd name="T23" fmla="*/ 517 h 6864"/>
              <a:gd name="T24" fmla="*/ 316 w 10000"/>
              <a:gd name="T25" fmla="*/ 52 h 6864"/>
              <a:gd name="T26" fmla="*/ 680 w 10000"/>
              <a:gd name="T27" fmla="*/ 0 h 6864"/>
              <a:gd name="T28" fmla="*/ 1305 w 10000"/>
              <a:gd name="T29" fmla="*/ 104 h 6864"/>
              <a:gd name="T30" fmla="*/ 1929 w 10000"/>
              <a:gd name="T31" fmla="*/ 0 h 6864"/>
              <a:gd name="T32" fmla="*/ 2345 w 10000"/>
              <a:gd name="T33" fmla="*/ 104 h 6864"/>
              <a:gd name="T34" fmla="*/ 2969 w 10000"/>
              <a:gd name="T35" fmla="*/ 0 h 6864"/>
              <a:gd name="T36" fmla="*/ 3333 w 10000"/>
              <a:gd name="T37" fmla="*/ 52 h 6864"/>
              <a:gd name="T38" fmla="*/ 4062 w 10000"/>
              <a:gd name="T39" fmla="*/ 52 h 6864"/>
              <a:gd name="T40" fmla="*/ 4426 w 10000"/>
              <a:gd name="T41" fmla="*/ 0 h 6864"/>
              <a:gd name="T42" fmla="*/ 5050 w 10000"/>
              <a:gd name="T43" fmla="*/ 104 h 6864"/>
              <a:gd name="T44" fmla="*/ 5675 w 10000"/>
              <a:gd name="T45" fmla="*/ 0 h 6864"/>
              <a:gd name="T46" fmla="*/ 6091 w 10000"/>
              <a:gd name="T47" fmla="*/ 104 h 6864"/>
              <a:gd name="T48" fmla="*/ 6715 w 10000"/>
              <a:gd name="T49" fmla="*/ 0 h 6864"/>
              <a:gd name="T50" fmla="*/ 7079 w 10000"/>
              <a:gd name="T51" fmla="*/ 52 h 6864"/>
              <a:gd name="T52" fmla="*/ 7808 w 10000"/>
              <a:gd name="T53" fmla="*/ 52 h 6864"/>
              <a:gd name="T54" fmla="*/ 8172 w 10000"/>
              <a:gd name="T55" fmla="*/ 0 h 6864"/>
              <a:gd name="T56" fmla="*/ 8796 w 10000"/>
              <a:gd name="T57" fmla="*/ 104 h 6864"/>
              <a:gd name="T58" fmla="*/ 9420 w 10000"/>
              <a:gd name="T59" fmla="*/ 0 h 6864"/>
              <a:gd name="T60" fmla="*/ 9837 w 10000"/>
              <a:gd name="T61" fmla="*/ 104 h 6864"/>
              <a:gd name="T62" fmla="*/ 10000 w 10000"/>
              <a:gd name="T63" fmla="*/ 565 h 6864"/>
              <a:gd name="T64" fmla="*/ 9948 w 10000"/>
              <a:gd name="T65" fmla="*/ 929 h 6864"/>
              <a:gd name="T66" fmla="*/ 9948 w 10000"/>
              <a:gd name="T67" fmla="*/ 1658 h 6864"/>
              <a:gd name="T68" fmla="*/ 10000 w 10000"/>
              <a:gd name="T69" fmla="*/ 2022 h 6864"/>
              <a:gd name="T70" fmla="*/ 9896 w 10000"/>
              <a:gd name="T71" fmla="*/ 2646 h 6864"/>
              <a:gd name="T72" fmla="*/ 10000 w 10000"/>
              <a:gd name="T73" fmla="*/ 3270 h 6864"/>
              <a:gd name="T74" fmla="*/ 9896 w 10000"/>
              <a:gd name="T75" fmla="*/ 3687 h 6864"/>
              <a:gd name="T76" fmla="*/ 10000 w 10000"/>
              <a:gd name="T77" fmla="*/ 4311 h 6864"/>
              <a:gd name="T78" fmla="*/ 9948 w 10000"/>
              <a:gd name="T79" fmla="*/ 4675 h 6864"/>
              <a:gd name="T80" fmla="*/ 9948 w 10000"/>
              <a:gd name="T81" fmla="*/ 5404 h 6864"/>
              <a:gd name="T82" fmla="*/ 10000 w 10000"/>
              <a:gd name="T83" fmla="*/ 5768 h 6864"/>
              <a:gd name="T84" fmla="*/ 9896 w 10000"/>
              <a:gd name="T85" fmla="*/ 6392 h 6864"/>
              <a:gd name="T86" fmla="*/ 9745 w 10000"/>
              <a:gd name="T87" fmla="*/ 6864 h 6864"/>
              <a:gd name="T88" fmla="*/ 9328 w 10000"/>
              <a:gd name="T89" fmla="*/ 6760 h 6864"/>
              <a:gd name="T90" fmla="*/ 8704 w 10000"/>
              <a:gd name="T91" fmla="*/ 6864 h 6864"/>
              <a:gd name="T92" fmla="*/ 8340 w 10000"/>
              <a:gd name="T93" fmla="*/ 6812 h 6864"/>
              <a:gd name="T94" fmla="*/ 7612 w 10000"/>
              <a:gd name="T95" fmla="*/ 6812 h 6864"/>
              <a:gd name="T96" fmla="*/ 7247 w 10000"/>
              <a:gd name="T97" fmla="*/ 6864 h 6864"/>
              <a:gd name="T98" fmla="*/ 6623 w 10000"/>
              <a:gd name="T99" fmla="*/ 6760 h 6864"/>
              <a:gd name="T100" fmla="*/ 5999 w 10000"/>
              <a:gd name="T101" fmla="*/ 6864 h 6864"/>
              <a:gd name="T102" fmla="*/ 5583 w 10000"/>
              <a:gd name="T103" fmla="*/ 6760 h 6864"/>
              <a:gd name="T104" fmla="*/ 4958 w 10000"/>
              <a:gd name="T105" fmla="*/ 6864 h 6864"/>
              <a:gd name="T106" fmla="*/ 4594 w 10000"/>
              <a:gd name="T107" fmla="*/ 6812 h 6864"/>
              <a:gd name="T108" fmla="*/ 3866 w 10000"/>
              <a:gd name="T109" fmla="*/ 6812 h 6864"/>
              <a:gd name="T110" fmla="*/ 3502 w 10000"/>
              <a:gd name="T111" fmla="*/ 6864 h 6864"/>
              <a:gd name="T112" fmla="*/ 2877 w 10000"/>
              <a:gd name="T113" fmla="*/ 6760 h 6864"/>
              <a:gd name="T114" fmla="*/ 2253 w 10000"/>
              <a:gd name="T115" fmla="*/ 6864 h 6864"/>
              <a:gd name="T116" fmla="*/ 1837 w 10000"/>
              <a:gd name="T117" fmla="*/ 6760 h 6864"/>
              <a:gd name="T118" fmla="*/ 1212 w 10000"/>
              <a:gd name="T119" fmla="*/ 6864 h 6864"/>
              <a:gd name="T120" fmla="*/ 848 w 10000"/>
              <a:gd name="T121" fmla="*/ 6812 h 6864"/>
              <a:gd name="T122" fmla="*/ 120 w 10000"/>
              <a:gd name="T123" fmla="*/ 6812 h 6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000" h="6864">
                <a:moveTo>
                  <a:pt x="0" y="6708"/>
                </a:moveTo>
                <a:lnTo>
                  <a:pt x="0" y="6708"/>
                </a:lnTo>
                <a:cubicBezTo>
                  <a:pt x="0" y="6680"/>
                  <a:pt x="24" y="6656"/>
                  <a:pt x="52" y="6656"/>
                </a:cubicBezTo>
                <a:cubicBezTo>
                  <a:pt x="81" y="6656"/>
                  <a:pt x="104" y="6680"/>
                  <a:pt x="104" y="6708"/>
                </a:cubicBezTo>
                <a:lnTo>
                  <a:pt x="104" y="6708"/>
                </a:lnTo>
                <a:cubicBezTo>
                  <a:pt x="104" y="6737"/>
                  <a:pt x="81" y="6760"/>
                  <a:pt x="52" y="6760"/>
                </a:cubicBezTo>
                <a:cubicBezTo>
                  <a:pt x="24" y="6760"/>
                  <a:pt x="0" y="6737"/>
                  <a:pt x="0" y="6708"/>
                </a:cubicBezTo>
                <a:close/>
                <a:moveTo>
                  <a:pt x="0" y="6500"/>
                </a:moveTo>
                <a:lnTo>
                  <a:pt x="0" y="6500"/>
                </a:lnTo>
                <a:cubicBezTo>
                  <a:pt x="0" y="6472"/>
                  <a:pt x="24" y="6448"/>
                  <a:pt x="52" y="6448"/>
                </a:cubicBezTo>
                <a:cubicBezTo>
                  <a:pt x="81" y="6448"/>
                  <a:pt x="104" y="6472"/>
                  <a:pt x="104" y="6500"/>
                </a:cubicBezTo>
                <a:lnTo>
                  <a:pt x="104" y="6500"/>
                </a:lnTo>
                <a:cubicBezTo>
                  <a:pt x="104" y="6529"/>
                  <a:pt x="81" y="6552"/>
                  <a:pt x="52" y="6552"/>
                </a:cubicBezTo>
                <a:cubicBezTo>
                  <a:pt x="24" y="6552"/>
                  <a:pt x="0" y="6529"/>
                  <a:pt x="0" y="6500"/>
                </a:cubicBezTo>
                <a:close/>
                <a:moveTo>
                  <a:pt x="0" y="6292"/>
                </a:moveTo>
                <a:lnTo>
                  <a:pt x="0" y="6292"/>
                </a:lnTo>
                <a:cubicBezTo>
                  <a:pt x="0" y="6263"/>
                  <a:pt x="24" y="6240"/>
                  <a:pt x="52" y="6240"/>
                </a:cubicBezTo>
                <a:cubicBezTo>
                  <a:pt x="81" y="6240"/>
                  <a:pt x="104" y="6263"/>
                  <a:pt x="104" y="6292"/>
                </a:cubicBezTo>
                <a:lnTo>
                  <a:pt x="104" y="6292"/>
                </a:lnTo>
                <a:cubicBezTo>
                  <a:pt x="104" y="6321"/>
                  <a:pt x="81" y="6344"/>
                  <a:pt x="52" y="6344"/>
                </a:cubicBezTo>
                <a:cubicBezTo>
                  <a:pt x="24" y="6344"/>
                  <a:pt x="0" y="6321"/>
                  <a:pt x="0" y="6292"/>
                </a:cubicBezTo>
                <a:close/>
                <a:moveTo>
                  <a:pt x="0" y="6084"/>
                </a:moveTo>
                <a:lnTo>
                  <a:pt x="0" y="6084"/>
                </a:lnTo>
                <a:cubicBezTo>
                  <a:pt x="0" y="6055"/>
                  <a:pt x="24" y="6032"/>
                  <a:pt x="52" y="6032"/>
                </a:cubicBezTo>
                <a:cubicBezTo>
                  <a:pt x="81" y="6032"/>
                  <a:pt x="104" y="6055"/>
                  <a:pt x="104" y="6084"/>
                </a:cubicBezTo>
                <a:lnTo>
                  <a:pt x="104" y="6084"/>
                </a:lnTo>
                <a:cubicBezTo>
                  <a:pt x="104" y="6113"/>
                  <a:pt x="81" y="6136"/>
                  <a:pt x="52" y="6136"/>
                </a:cubicBezTo>
                <a:cubicBezTo>
                  <a:pt x="24" y="6136"/>
                  <a:pt x="0" y="6113"/>
                  <a:pt x="0" y="6084"/>
                </a:cubicBezTo>
                <a:close/>
                <a:moveTo>
                  <a:pt x="0" y="5876"/>
                </a:moveTo>
                <a:lnTo>
                  <a:pt x="0" y="5876"/>
                </a:lnTo>
                <a:cubicBezTo>
                  <a:pt x="0" y="5847"/>
                  <a:pt x="24" y="5824"/>
                  <a:pt x="52" y="5824"/>
                </a:cubicBezTo>
                <a:cubicBezTo>
                  <a:pt x="81" y="5824"/>
                  <a:pt x="104" y="5847"/>
                  <a:pt x="104" y="5876"/>
                </a:cubicBezTo>
                <a:lnTo>
                  <a:pt x="104" y="5876"/>
                </a:lnTo>
                <a:cubicBezTo>
                  <a:pt x="104" y="5905"/>
                  <a:pt x="81" y="5928"/>
                  <a:pt x="52" y="5928"/>
                </a:cubicBezTo>
                <a:cubicBezTo>
                  <a:pt x="24" y="5928"/>
                  <a:pt x="0" y="5905"/>
                  <a:pt x="0" y="5876"/>
                </a:cubicBezTo>
                <a:close/>
                <a:moveTo>
                  <a:pt x="0" y="5668"/>
                </a:moveTo>
                <a:lnTo>
                  <a:pt x="0" y="5668"/>
                </a:lnTo>
                <a:cubicBezTo>
                  <a:pt x="0" y="5639"/>
                  <a:pt x="24" y="5616"/>
                  <a:pt x="52" y="5616"/>
                </a:cubicBezTo>
                <a:cubicBezTo>
                  <a:pt x="81" y="5616"/>
                  <a:pt x="104" y="5639"/>
                  <a:pt x="104" y="5668"/>
                </a:cubicBezTo>
                <a:lnTo>
                  <a:pt x="104" y="5668"/>
                </a:lnTo>
                <a:cubicBezTo>
                  <a:pt x="104" y="5697"/>
                  <a:pt x="81" y="5720"/>
                  <a:pt x="52" y="5720"/>
                </a:cubicBezTo>
                <a:cubicBezTo>
                  <a:pt x="24" y="5720"/>
                  <a:pt x="0" y="5697"/>
                  <a:pt x="0" y="5668"/>
                </a:cubicBezTo>
                <a:close/>
                <a:moveTo>
                  <a:pt x="0" y="5460"/>
                </a:moveTo>
                <a:lnTo>
                  <a:pt x="0" y="5460"/>
                </a:lnTo>
                <a:cubicBezTo>
                  <a:pt x="0" y="5431"/>
                  <a:pt x="24" y="5408"/>
                  <a:pt x="52" y="5408"/>
                </a:cubicBezTo>
                <a:cubicBezTo>
                  <a:pt x="81" y="5408"/>
                  <a:pt x="104" y="5431"/>
                  <a:pt x="104" y="5460"/>
                </a:cubicBezTo>
                <a:lnTo>
                  <a:pt x="104" y="5460"/>
                </a:lnTo>
                <a:cubicBezTo>
                  <a:pt x="104" y="5489"/>
                  <a:pt x="81" y="5512"/>
                  <a:pt x="52" y="5512"/>
                </a:cubicBezTo>
                <a:cubicBezTo>
                  <a:pt x="24" y="5512"/>
                  <a:pt x="0" y="5489"/>
                  <a:pt x="0" y="5460"/>
                </a:cubicBezTo>
                <a:close/>
                <a:moveTo>
                  <a:pt x="0" y="5252"/>
                </a:moveTo>
                <a:lnTo>
                  <a:pt x="0" y="5252"/>
                </a:lnTo>
                <a:cubicBezTo>
                  <a:pt x="0" y="5223"/>
                  <a:pt x="24" y="5200"/>
                  <a:pt x="52" y="5200"/>
                </a:cubicBezTo>
                <a:cubicBezTo>
                  <a:pt x="81" y="5200"/>
                  <a:pt x="104" y="5223"/>
                  <a:pt x="104" y="5252"/>
                </a:cubicBezTo>
                <a:lnTo>
                  <a:pt x="104" y="5252"/>
                </a:lnTo>
                <a:cubicBezTo>
                  <a:pt x="104" y="5280"/>
                  <a:pt x="81" y="5304"/>
                  <a:pt x="52" y="5304"/>
                </a:cubicBezTo>
                <a:cubicBezTo>
                  <a:pt x="24" y="5304"/>
                  <a:pt x="0" y="5280"/>
                  <a:pt x="0" y="5252"/>
                </a:cubicBezTo>
                <a:close/>
                <a:moveTo>
                  <a:pt x="0" y="5044"/>
                </a:moveTo>
                <a:lnTo>
                  <a:pt x="0" y="5044"/>
                </a:lnTo>
                <a:cubicBezTo>
                  <a:pt x="0" y="5015"/>
                  <a:pt x="24" y="4992"/>
                  <a:pt x="52" y="4992"/>
                </a:cubicBezTo>
                <a:cubicBezTo>
                  <a:pt x="81" y="4992"/>
                  <a:pt x="104" y="5015"/>
                  <a:pt x="104" y="5044"/>
                </a:cubicBezTo>
                <a:lnTo>
                  <a:pt x="104" y="5044"/>
                </a:lnTo>
                <a:cubicBezTo>
                  <a:pt x="104" y="5072"/>
                  <a:pt x="81" y="5096"/>
                  <a:pt x="52" y="5096"/>
                </a:cubicBezTo>
                <a:cubicBezTo>
                  <a:pt x="24" y="5096"/>
                  <a:pt x="0" y="5072"/>
                  <a:pt x="0" y="5044"/>
                </a:cubicBezTo>
                <a:close/>
                <a:moveTo>
                  <a:pt x="0" y="4836"/>
                </a:moveTo>
                <a:lnTo>
                  <a:pt x="0" y="4835"/>
                </a:lnTo>
                <a:cubicBezTo>
                  <a:pt x="0" y="4807"/>
                  <a:pt x="24" y="4783"/>
                  <a:pt x="52" y="4783"/>
                </a:cubicBezTo>
                <a:cubicBezTo>
                  <a:pt x="81" y="4783"/>
                  <a:pt x="104" y="4807"/>
                  <a:pt x="104" y="4835"/>
                </a:cubicBezTo>
                <a:lnTo>
                  <a:pt x="104" y="4836"/>
                </a:lnTo>
                <a:cubicBezTo>
                  <a:pt x="104" y="4864"/>
                  <a:pt x="81" y="4888"/>
                  <a:pt x="52" y="4888"/>
                </a:cubicBezTo>
                <a:cubicBezTo>
                  <a:pt x="24" y="4888"/>
                  <a:pt x="0" y="4864"/>
                  <a:pt x="0" y="4836"/>
                </a:cubicBezTo>
                <a:close/>
                <a:moveTo>
                  <a:pt x="0" y="4627"/>
                </a:moveTo>
                <a:lnTo>
                  <a:pt x="0" y="4627"/>
                </a:lnTo>
                <a:cubicBezTo>
                  <a:pt x="0" y="4599"/>
                  <a:pt x="24" y="4575"/>
                  <a:pt x="52" y="4575"/>
                </a:cubicBezTo>
                <a:cubicBezTo>
                  <a:pt x="81" y="4575"/>
                  <a:pt x="104" y="4599"/>
                  <a:pt x="104" y="4627"/>
                </a:cubicBezTo>
                <a:lnTo>
                  <a:pt x="104" y="4627"/>
                </a:lnTo>
                <a:cubicBezTo>
                  <a:pt x="104" y="4656"/>
                  <a:pt x="81" y="4679"/>
                  <a:pt x="52" y="4679"/>
                </a:cubicBezTo>
                <a:cubicBezTo>
                  <a:pt x="24" y="4679"/>
                  <a:pt x="0" y="4656"/>
                  <a:pt x="0" y="4627"/>
                </a:cubicBezTo>
                <a:close/>
                <a:moveTo>
                  <a:pt x="0" y="4419"/>
                </a:moveTo>
                <a:lnTo>
                  <a:pt x="0" y="4419"/>
                </a:lnTo>
                <a:cubicBezTo>
                  <a:pt x="0" y="4390"/>
                  <a:pt x="24" y="4367"/>
                  <a:pt x="52" y="4367"/>
                </a:cubicBezTo>
                <a:cubicBezTo>
                  <a:pt x="81" y="4367"/>
                  <a:pt x="104" y="4390"/>
                  <a:pt x="104" y="4419"/>
                </a:cubicBezTo>
                <a:lnTo>
                  <a:pt x="104" y="4419"/>
                </a:lnTo>
                <a:cubicBezTo>
                  <a:pt x="104" y="4448"/>
                  <a:pt x="81" y="4471"/>
                  <a:pt x="52" y="4471"/>
                </a:cubicBezTo>
                <a:cubicBezTo>
                  <a:pt x="24" y="4471"/>
                  <a:pt x="0" y="4448"/>
                  <a:pt x="0" y="4419"/>
                </a:cubicBezTo>
                <a:close/>
                <a:moveTo>
                  <a:pt x="0" y="4211"/>
                </a:moveTo>
                <a:lnTo>
                  <a:pt x="0" y="4211"/>
                </a:lnTo>
                <a:cubicBezTo>
                  <a:pt x="0" y="4182"/>
                  <a:pt x="24" y="4159"/>
                  <a:pt x="52" y="4159"/>
                </a:cubicBezTo>
                <a:cubicBezTo>
                  <a:pt x="81" y="4159"/>
                  <a:pt x="104" y="4182"/>
                  <a:pt x="104" y="4211"/>
                </a:cubicBezTo>
                <a:lnTo>
                  <a:pt x="104" y="4211"/>
                </a:lnTo>
                <a:cubicBezTo>
                  <a:pt x="104" y="4240"/>
                  <a:pt x="81" y="4263"/>
                  <a:pt x="52" y="4263"/>
                </a:cubicBezTo>
                <a:cubicBezTo>
                  <a:pt x="24" y="4263"/>
                  <a:pt x="0" y="4240"/>
                  <a:pt x="0" y="4211"/>
                </a:cubicBezTo>
                <a:close/>
                <a:moveTo>
                  <a:pt x="0" y="4003"/>
                </a:moveTo>
                <a:lnTo>
                  <a:pt x="0" y="4003"/>
                </a:lnTo>
                <a:cubicBezTo>
                  <a:pt x="0" y="3974"/>
                  <a:pt x="24" y="3951"/>
                  <a:pt x="52" y="3951"/>
                </a:cubicBezTo>
                <a:cubicBezTo>
                  <a:pt x="81" y="3951"/>
                  <a:pt x="104" y="3974"/>
                  <a:pt x="104" y="4003"/>
                </a:cubicBezTo>
                <a:lnTo>
                  <a:pt x="104" y="4003"/>
                </a:lnTo>
                <a:cubicBezTo>
                  <a:pt x="104" y="4032"/>
                  <a:pt x="81" y="4055"/>
                  <a:pt x="52" y="4055"/>
                </a:cubicBezTo>
                <a:cubicBezTo>
                  <a:pt x="24" y="4055"/>
                  <a:pt x="0" y="4032"/>
                  <a:pt x="0" y="4003"/>
                </a:cubicBezTo>
                <a:close/>
                <a:moveTo>
                  <a:pt x="0" y="3795"/>
                </a:moveTo>
                <a:lnTo>
                  <a:pt x="0" y="3795"/>
                </a:lnTo>
                <a:cubicBezTo>
                  <a:pt x="0" y="3766"/>
                  <a:pt x="24" y="3743"/>
                  <a:pt x="52" y="3743"/>
                </a:cubicBezTo>
                <a:cubicBezTo>
                  <a:pt x="81" y="3743"/>
                  <a:pt x="104" y="3766"/>
                  <a:pt x="104" y="3795"/>
                </a:cubicBezTo>
                <a:lnTo>
                  <a:pt x="104" y="3795"/>
                </a:lnTo>
                <a:cubicBezTo>
                  <a:pt x="104" y="3824"/>
                  <a:pt x="81" y="3847"/>
                  <a:pt x="52" y="3847"/>
                </a:cubicBezTo>
                <a:cubicBezTo>
                  <a:pt x="24" y="3847"/>
                  <a:pt x="0" y="3824"/>
                  <a:pt x="0" y="3795"/>
                </a:cubicBezTo>
                <a:close/>
                <a:moveTo>
                  <a:pt x="0" y="3587"/>
                </a:moveTo>
                <a:lnTo>
                  <a:pt x="0" y="3587"/>
                </a:lnTo>
                <a:cubicBezTo>
                  <a:pt x="0" y="3558"/>
                  <a:pt x="24" y="3535"/>
                  <a:pt x="52" y="3535"/>
                </a:cubicBezTo>
                <a:cubicBezTo>
                  <a:pt x="81" y="3535"/>
                  <a:pt x="104" y="3558"/>
                  <a:pt x="104" y="3587"/>
                </a:cubicBezTo>
                <a:lnTo>
                  <a:pt x="104" y="3587"/>
                </a:lnTo>
                <a:cubicBezTo>
                  <a:pt x="104" y="3616"/>
                  <a:pt x="81" y="3639"/>
                  <a:pt x="52" y="3639"/>
                </a:cubicBezTo>
                <a:cubicBezTo>
                  <a:pt x="24" y="3639"/>
                  <a:pt x="0" y="3616"/>
                  <a:pt x="0" y="3587"/>
                </a:cubicBezTo>
                <a:close/>
                <a:moveTo>
                  <a:pt x="0" y="3379"/>
                </a:moveTo>
                <a:lnTo>
                  <a:pt x="0" y="3379"/>
                </a:lnTo>
                <a:cubicBezTo>
                  <a:pt x="0" y="3350"/>
                  <a:pt x="24" y="3327"/>
                  <a:pt x="52" y="3327"/>
                </a:cubicBezTo>
                <a:cubicBezTo>
                  <a:pt x="81" y="3327"/>
                  <a:pt x="104" y="3350"/>
                  <a:pt x="104" y="3379"/>
                </a:cubicBezTo>
                <a:lnTo>
                  <a:pt x="104" y="3379"/>
                </a:lnTo>
                <a:cubicBezTo>
                  <a:pt x="104" y="3408"/>
                  <a:pt x="81" y="3431"/>
                  <a:pt x="52" y="3431"/>
                </a:cubicBezTo>
                <a:cubicBezTo>
                  <a:pt x="24" y="3431"/>
                  <a:pt x="0" y="3408"/>
                  <a:pt x="0" y="3379"/>
                </a:cubicBezTo>
                <a:close/>
                <a:moveTo>
                  <a:pt x="0" y="3171"/>
                </a:moveTo>
                <a:lnTo>
                  <a:pt x="0" y="3171"/>
                </a:lnTo>
                <a:cubicBezTo>
                  <a:pt x="0" y="3142"/>
                  <a:pt x="24" y="3119"/>
                  <a:pt x="52" y="3119"/>
                </a:cubicBezTo>
                <a:cubicBezTo>
                  <a:pt x="81" y="3119"/>
                  <a:pt x="104" y="3142"/>
                  <a:pt x="104" y="3171"/>
                </a:cubicBezTo>
                <a:lnTo>
                  <a:pt x="104" y="3171"/>
                </a:lnTo>
                <a:cubicBezTo>
                  <a:pt x="104" y="3199"/>
                  <a:pt x="81" y="3223"/>
                  <a:pt x="52" y="3223"/>
                </a:cubicBezTo>
                <a:cubicBezTo>
                  <a:pt x="24" y="3223"/>
                  <a:pt x="0" y="3199"/>
                  <a:pt x="0" y="3171"/>
                </a:cubicBezTo>
                <a:close/>
                <a:moveTo>
                  <a:pt x="0" y="2963"/>
                </a:moveTo>
                <a:lnTo>
                  <a:pt x="0" y="2962"/>
                </a:lnTo>
                <a:cubicBezTo>
                  <a:pt x="0" y="2934"/>
                  <a:pt x="24" y="2910"/>
                  <a:pt x="52" y="2910"/>
                </a:cubicBezTo>
                <a:cubicBezTo>
                  <a:pt x="81" y="2910"/>
                  <a:pt x="104" y="2934"/>
                  <a:pt x="104" y="2962"/>
                </a:cubicBezTo>
                <a:lnTo>
                  <a:pt x="104" y="2963"/>
                </a:lnTo>
                <a:cubicBezTo>
                  <a:pt x="104" y="2991"/>
                  <a:pt x="81" y="3015"/>
                  <a:pt x="52" y="3015"/>
                </a:cubicBezTo>
                <a:cubicBezTo>
                  <a:pt x="24" y="3015"/>
                  <a:pt x="0" y="2991"/>
                  <a:pt x="0" y="2963"/>
                </a:cubicBezTo>
                <a:close/>
                <a:moveTo>
                  <a:pt x="0" y="2754"/>
                </a:moveTo>
                <a:lnTo>
                  <a:pt x="0" y="2754"/>
                </a:lnTo>
                <a:cubicBezTo>
                  <a:pt x="0" y="2726"/>
                  <a:pt x="24" y="2702"/>
                  <a:pt x="52" y="2702"/>
                </a:cubicBezTo>
                <a:cubicBezTo>
                  <a:pt x="81" y="2702"/>
                  <a:pt x="104" y="2726"/>
                  <a:pt x="104" y="2754"/>
                </a:cubicBezTo>
                <a:lnTo>
                  <a:pt x="104" y="2754"/>
                </a:lnTo>
                <a:cubicBezTo>
                  <a:pt x="104" y="2783"/>
                  <a:pt x="81" y="2806"/>
                  <a:pt x="52" y="2806"/>
                </a:cubicBezTo>
                <a:cubicBezTo>
                  <a:pt x="24" y="2806"/>
                  <a:pt x="0" y="2783"/>
                  <a:pt x="0" y="2754"/>
                </a:cubicBezTo>
                <a:close/>
                <a:moveTo>
                  <a:pt x="0" y="2546"/>
                </a:moveTo>
                <a:lnTo>
                  <a:pt x="0" y="2546"/>
                </a:lnTo>
                <a:cubicBezTo>
                  <a:pt x="0" y="2518"/>
                  <a:pt x="24" y="2494"/>
                  <a:pt x="52" y="2494"/>
                </a:cubicBezTo>
                <a:cubicBezTo>
                  <a:pt x="81" y="2494"/>
                  <a:pt x="104" y="2518"/>
                  <a:pt x="104" y="2546"/>
                </a:cubicBezTo>
                <a:lnTo>
                  <a:pt x="104" y="2546"/>
                </a:lnTo>
                <a:cubicBezTo>
                  <a:pt x="104" y="2575"/>
                  <a:pt x="81" y="2598"/>
                  <a:pt x="52" y="2598"/>
                </a:cubicBezTo>
                <a:cubicBezTo>
                  <a:pt x="24" y="2598"/>
                  <a:pt x="0" y="2575"/>
                  <a:pt x="0" y="2546"/>
                </a:cubicBezTo>
                <a:close/>
                <a:moveTo>
                  <a:pt x="0" y="2338"/>
                </a:moveTo>
                <a:lnTo>
                  <a:pt x="0" y="2338"/>
                </a:lnTo>
                <a:cubicBezTo>
                  <a:pt x="0" y="2309"/>
                  <a:pt x="24" y="2286"/>
                  <a:pt x="52" y="2286"/>
                </a:cubicBezTo>
                <a:cubicBezTo>
                  <a:pt x="81" y="2286"/>
                  <a:pt x="104" y="2309"/>
                  <a:pt x="104" y="2338"/>
                </a:cubicBezTo>
                <a:lnTo>
                  <a:pt x="104" y="2338"/>
                </a:lnTo>
                <a:cubicBezTo>
                  <a:pt x="104" y="2367"/>
                  <a:pt x="81" y="2390"/>
                  <a:pt x="52" y="2390"/>
                </a:cubicBezTo>
                <a:cubicBezTo>
                  <a:pt x="24" y="2390"/>
                  <a:pt x="0" y="2367"/>
                  <a:pt x="0" y="2338"/>
                </a:cubicBezTo>
                <a:close/>
                <a:moveTo>
                  <a:pt x="0" y="2130"/>
                </a:moveTo>
                <a:lnTo>
                  <a:pt x="0" y="2130"/>
                </a:lnTo>
                <a:cubicBezTo>
                  <a:pt x="0" y="2101"/>
                  <a:pt x="24" y="2078"/>
                  <a:pt x="52" y="2078"/>
                </a:cubicBezTo>
                <a:cubicBezTo>
                  <a:pt x="81" y="2078"/>
                  <a:pt x="104" y="2101"/>
                  <a:pt x="104" y="2130"/>
                </a:cubicBezTo>
                <a:lnTo>
                  <a:pt x="104" y="2130"/>
                </a:lnTo>
                <a:cubicBezTo>
                  <a:pt x="104" y="2159"/>
                  <a:pt x="81" y="2182"/>
                  <a:pt x="52" y="2182"/>
                </a:cubicBezTo>
                <a:cubicBezTo>
                  <a:pt x="24" y="2182"/>
                  <a:pt x="0" y="2159"/>
                  <a:pt x="0" y="2130"/>
                </a:cubicBezTo>
                <a:close/>
                <a:moveTo>
                  <a:pt x="0" y="1922"/>
                </a:moveTo>
                <a:lnTo>
                  <a:pt x="0" y="1922"/>
                </a:lnTo>
                <a:cubicBezTo>
                  <a:pt x="0" y="1893"/>
                  <a:pt x="24" y="1870"/>
                  <a:pt x="52" y="1870"/>
                </a:cubicBezTo>
                <a:cubicBezTo>
                  <a:pt x="81" y="1870"/>
                  <a:pt x="104" y="1893"/>
                  <a:pt x="104" y="1922"/>
                </a:cubicBezTo>
                <a:lnTo>
                  <a:pt x="104" y="1922"/>
                </a:lnTo>
                <a:cubicBezTo>
                  <a:pt x="104" y="1951"/>
                  <a:pt x="81" y="1974"/>
                  <a:pt x="52" y="1974"/>
                </a:cubicBezTo>
                <a:cubicBezTo>
                  <a:pt x="24" y="1974"/>
                  <a:pt x="0" y="1951"/>
                  <a:pt x="0" y="1922"/>
                </a:cubicBezTo>
                <a:close/>
                <a:moveTo>
                  <a:pt x="0" y="1714"/>
                </a:moveTo>
                <a:lnTo>
                  <a:pt x="0" y="1714"/>
                </a:lnTo>
                <a:cubicBezTo>
                  <a:pt x="0" y="1685"/>
                  <a:pt x="24" y="1662"/>
                  <a:pt x="52" y="1662"/>
                </a:cubicBezTo>
                <a:cubicBezTo>
                  <a:pt x="81" y="1662"/>
                  <a:pt x="104" y="1685"/>
                  <a:pt x="104" y="1714"/>
                </a:cubicBezTo>
                <a:lnTo>
                  <a:pt x="104" y="1714"/>
                </a:lnTo>
                <a:cubicBezTo>
                  <a:pt x="104" y="1743"/>
                  <a:pt x="81" y="1766"/>
                  <a:pt x="52" y="1766"/>
                </a:cubicBezTo>
                <a:cubicBezTo>
                  <a:pt x="24" y="1766"/>
                  <a:pt x="0" y="1743"/>
                  <a:pt x="0" y="1714"/>
                </a:cubicBezTo>
                <a:close/>
                <a:moveTo>
                  <a:pt x="0" y="1506"/>
                </a:moveTo>
                <a:lnTo>
                  <a:pt x="0" y="1506"/>
                </a:lnTo>
                <a:cubicBezTo>
                  <a:pt x="0" y="1477"/>
                  <a:pt x="24" y="1454"/>
                  <a:pt x="52" y="1454"/>
                </a:cubicBezTo>
                <a:cubicBezTo>
                  <a:pt x="81" y="1454"/>
                  <a:pt x="104" y="1477"/>
                  <a:pt x="104" y="1506"/>
                </a:cubicBezTo>
                <a:lnTo>
                  <a:pt x="104" y="1506"/>
                </a:lnTo>
                <a:cubicBezTo>
                  <a:pt x="104" y="1535"/>
                  <a:pt x="81" y="1558"/>
                  <a:pt x="52" y="1558"/>
                </a:cubicBezTo>
                <a:cubicBezTo>
                  <a:pt x="24" y="1558"/>
                  <a:pt x="0" y="1535"/>
                  <a:pt x="0" y="1506"/>
                </a:cubicBezTo>
                <a:close/>
                <a:moveTo>
                  <a:pt x="0" y="1298"/>
                </a:moveTo>
                <a:lnTo>
                  <a:pt x="0" y="1298"/>
                </a:lnTo>
                <a:cubicBezTo>
                  <a:pt x="0" y="1269"/>
                  <a:pt x="24" y="1246"/>
                  <a:pt x="52" y="1246"/>
                </a:cubicBezTo>
                <a:cubicBezTo>
                  <a:pt x="81" y="1246"/>
                  <a:pt x="104" y="1269"/>
                  <a:pt x="104" y="1298"/>
                </a:cubicBezTo>
                <a:lnTo>
                  <a:pt x="104" y="1298"/>
                </a:lnTo>
                <a:cubicBezTo>
                  <a:pt x="104" y="1326"/>
                  <a:pt x="81" y="1350"/>
                  <a:pt x="52" y="1350"/>
                </a:cubicBezTo>
                <a:cubicBezTo>
                  <a:pt x="24" y="1350"/>
                  <a:pt x="0" y="1326"/>
                  <a:pt x="0" y="1298"/>
                </a:cubicBezTo>
                <a:close/>
                <a:moveTo>
                  <a:pt x="0" y="1090"/>
                </a:moveTo>
                <a:lnTo>
                  <a:pt x="0" y="1090"/>
                </a:lnTo>
                <a:cubicBezTo>
                  <a:pt x="0" y="1061"/>
                  <a:pt x="24" y="1038"/>
                  <a:pt x="52" y="1038"/>
                </a:cubicBezTo>
                <a:cubicBezTo>
                  <a:pt x="81" y="1038"/>
                  <a:pt x="104" y="1061"/>
                  <a:pt x="104" y="1090"/>
                </a:cubicBezTo>
                <a:lnTo>
                  <a:pt x="104" y="1090"/>
                </a:lnTo>
                <a:cubicBezTo>
                  <a:pt x="104" y="1118"/>
                  <a:pt x="81" y="1142"/>
                  <a:pt x="52" y="1142"/>
                </a:cubicBezTo>
                <a:cubicBezTo>
                  <a:pt x="24" y="1142"/>
                  <a:pt x="0" y="1118"/>
                  <a:pt x="0" y="1090"/>
                </a:cubicBezTo>
                <a:close/>
                <a:moveTo>
                  <a:pt x="0" y="882"/>
                </a:moveTo>
                <a:lnTo>
                  <a:pt x="0" y="881"/>
                </a:lnTo>
                <a:cubicBezTo>
                  <a:pt x="0" y="853"/>
                  <a:pt x="24" y="829"/>
                  <a:pt x="52" y="829"/>
                </a:cubicBezTo>
                <a:cubicBezTo>
                  <a:pt x="81" y="829"/>
                  <a:pt x="104" y="853"/>
                  <a:pt x="104" y="881"/>
                </a:cubicBezTo>
                <a:lnTo>
                  <a:pt x="104" y="882"/>
                </a:lnTo>
                <a:cubicBezTo>
                  <a:pt x="104" y="910"/>
                  <a:pt x="81" y="934"/>
                  <a:pt x="52" y="934"/>
                </a:cubicBezTo>
                <a:cubicBezTo>
                  <a:pt x="24" y="934"/>
                  <a:pt x="0" y="910"/>
                  <a:pt x="0" y="882"/>
                </a:cubicBezTo>
                <a:close/>
                <a:moveTo>
                  <a:pt x="0" y="673"/>
                </a:moveTo>
                <a:lnTo>
                  <a:pt x="0" y="673"/>
                </a:lnTo>
                <a:cubicBezTo>
                  <a:pt x="0" y="645"/>
                  <a:pt x="24" y="621"/>
                  <a:pt x="52" y="621"/>
                </a:cubicBezTo>
                <a:cubicBezTo>
                  <a:pt x="81" y="621"/>
                  <a:pt x="104" y="645"/>
                  <a:pt x="104" y="673"/>
                </a:cubicBezTo>
                <a:lnTo>
                  <a:pt x="104" y="673"/>
                </a:lnTo>
                <a:cubicBezTo>
                  <a:pt x="104" y="702"/>
                  <a:pt x="81" y="725"/>
                  <a:pt x="52" y="725"/>
                </a:cubicBezTo>
                <a:cubicBezTo>
                  <a:pt x="24" y="725"/>
                  <a:pt x="0" y="702"/>
                  <a:pt x="0" y="673"/>
                </a:cubicBezTo>
                <a:close/>
                <a:moveTo>
                  <a:pt x="0" y="465"/>
                </a:moveTo>
                <a:lnTo>
                  <a:pt x="0" y="465"/>
                </a:lnTo>
                <a:cubicBezTo>
                  <a:pt x="0" y="437"/>
                  <a:pt x="24" y="413"/>
                  <a:pt x="52" y="413"/>
                </a:cubicBezTo>
                <a:cubicBezTo>
                  <a:pt x="81" y="413"/>
                  <a:pt x="104" y="437"/>
                  <a:pt x="104" y="465"/>
                </a:cubicBezTo>
                <a:lnTo>
                  <a:pt x="104" y="465"/>
                </a:lnTo>
                <a:cubicBezTo>
                  <a:pt x="104" y="494"/>
                  <a:pt x="81" y="517"/>
                  <a:pt x="52" y="517"/>
                </a:cubicBezTo>
                <a:cubicBezTo>
                  <a:pt x="24" y="517"/>
                  <a:pt x="0" y="494"/>
                  <a:pt x="0" y="465"/>
                </a:cubicBezTo>
                <a:close/>
                <a:moveTo>
                  <a:pt x="0" y="257"/>
                </a:moveTo>
                <a:lnTo>
                  <a:pt x="0" y="257"/>
                </a:lnTo>
                <a:cubicBezTo>
                  <a:pt x="0" y="228"/>
                  <a:pt x="24" y="205"/>
                  <a:pt x="52" y="205"/>
                </a:cubicBezTo>
                <a:cubicBezTo>
                  <a:pt x="81" y="205"/>
                  <a:pt x="104" y="228"/>
                  <a:pt x="104" y="257"/>
                </a:cubicBezTo>
                <a:lnTo>
                  <a:pt x="104" y="257"/>
                </a:lnTo>
                <a:cubicBezTo>
                  <a:pt x="104" y="286"/>
                  <a:pt x="81" y="309"/>
                  <a:pt x="52" y="309"/>
                </a:cubicBezTo>
                <a:cubicBezTo>
                  <a:pt x="24" y="309"/>
                  <a:pt x="0" y="286"/>
                  <a:pt x="0" y="257"/>
                </a:cubicBezTo>
                <a:close/>
                <a:moveTo>
                  <a:pt x="56" y="0"/>
                </a:moveTo>
                <a:lnTo>
                  <a:pt x="56" y="0"/>
                </a:lnTo>
                <a:cubicBezTo>
                  <a:pt x="85" y="0"/>
                  <a:pt x="108" y="24"/>
                  <a:pt x="108" y="52"/>
                </a:cubicBezTo>
                <a:cubicBezTo>
                  <a:pt x="108" y="81"/>
                  <a:pt x="85" y="104"/>
                  <a:pt x="56" y="104"/>
                </a:cubicBezTo>
                <a:lnTo>
                  <a:pt x="56" y="104"/>
                </a:lnTo>
                <a:cubicBezTo>
                  <a:pt x="27" y="104"/>
                  <a:pt x="4" y="81"/>
                  <a:pt x="4" y="52"/>
                </a:cubicBezTo>
                <a:cubicBezTo>
                  <a:pt x="4" y="24"/>
                  <a:pt x="27" y="0"/>
                  <a:pt x="56" y="0"/>
                </a:cubicBezTo>
                <a:close/>
                <a:moveTo>
                  <a:pt x="264" y="0"/>
                </a:moveTo>
                <a:lnTo>
                  <a:pt x="264" y="0"/>
                </a:lnTo>
                <a:cubicBezTo>
                  <a:pt x="293" y="0"/>
                  <a:pt x="316" y="24"/>
                  <a:pt x="316" y="52"/>
                </a:cubicBezTo>
                <a:cubicBezTo>
                  <a:pt x="316" y="81"/>
                  <a:pt x="293" y="104"/>
                  <a:pt x="264" y="104"/>
                </a:cubicBezTo>
                <a:lnTo>
                  <a:pt x="264" y="104"/>
                </a:lnTo>
                <a:cubicBezTo>
                  <a:pt x="235" y="104"/>
                  <a:pt x="212" y="81"/>
                  <a:pt x="212" y="52"/>
                </a:cubicBezTo>
                <a:cubicBezTo>
                  <a:pt x="212" y="24"/>
                  <a:pt x="235" y="0"/>
                  <a:pt x="264" y="0"/>
                </a:cubicBezTo>
                <a:close/>
                <a:moveTo>
                  <a:pt x="472" y="0"/>
                </a:moveTo>
                <a:lnTo>
                  <a:pt x="472" y="0"/>
                </a:lnTo>
                <a:cubicBezTo>
                  <a:pt x="501" y="0"/>
                  <a:pt x="524" y="24"/>
                  <a:pt x="524" y="52"/>
                </a:cubicBezTo>
                <a:cubicBezTo>
                  <a:pt x="524" y="81"/>
                  <a:pt x="501" y="104"/>
                  <a:pt x="472" y="104"/>
                </a:cubicBezTo>
                <a:lnTo>
                  <a:pt x="472" y="104"/>
                </a:lnTo>
                <a:cubicBezTo>
                  <a:pt x="443" y="104"/>
                  <a:pt x="420" y="81"/>
                  <a:pt x="420" y="52"/>
                </a:cubicBezTo>
                <a:cubicBezTo>
                  <a:pt x="420" y="24"/>
                  <a:pt x="443" y="0"/>
                  <a:pt x="472" y="0"/>
                </a:cubicBezTo>
                <a:close/>
                <a:moveTo>
                  <a:pt x="680" y="0"/>
                </a:moveTo>
                <a:lnTo>
                  <a:pt x="680" y="0"/>
                </a:lnTo>
                <a:cubicBezTo>
                  <a:pt x="709" y="0"/>
                  <a:pt x="732" y="24"/>
                  <a:pt x="732" y="52"/>
                </a:cubicBezTo>
                <a:cubicBezTo>
                  <a:pt x="732" y="81"/>
                  <a:pt x="709" y="104"/>
                  <a:pt x="680" y="104"/>
                </a:cubicBezTo>
                <a:lnTo>
                  <a:pt x="680" y="104"/>
                </a:lnTo>
                <a:cubicBezTo>
                  <a:pt x="651" y="104"/>
                  <a:pt x="628" y="81"/>
                  <a:pt x="628" y="52"/>
                </a:cubicBezTo>
                <a:cubicBezTo>
                  <a:pt x="628" y="24"/>
                  <a:pt x="651" y="0"/>
                  <a:pt x="680" y="0"/>
                </a:cubicBezTo>
                <a:close/>
                <a:moveTo>
                  <a:pt x="888" y="0"/>
                </a:moveTo>
                <a:lnTo>
                  <a:pt x="888" y="0"/>
                </a:lnTo>
                <a:cubicBezTo>
                  <a:pt x="917" y="0"/>
                  <a:pt x="940" y="24"/>
                  <a:pt x="940" y="52"/>
                </a:cubicBezTo>
                <a:cubicBezTo>
                  <a:pt x="940" y="81"/>
                  <a:pt x="917" y="104"/>
                  <a:pt x="888" y="104"/>
                </a:cubicBezTo>
                <a:lnTo>
                  <a:pt x="888" y="104"/>
                </a:lnTo>
                <a:cubicBezTo>
                  <a:pt x="859" y="104"/>
                  <a:pt x="836" y="81"/>
                  <a:pt x="836" y="52"/>
                </a:cubicBezTo>
                <a:cubicBezTo>
                  <a:pt x="836" y="24"/>
                  <a:pt x="859" y="0"/>
                  <a:pt x="888" y="0"/>
                </a:cubicBezTo>
                <a:close/>
                <a:moveTo>
                  <a:pt x="1096" y="0"/>
                </a:moveTo>
                <a:lnTo>
                  <a:pt x="1096" y="0"/>
                </a:lnTo>
                <a:cubicBezTo>
                  <a:pt x="1125" y="0"/>
                  <a:pt x="1148" y="24"/>
                  <a:pt x="1148" y="52"/>
                </a:cubicBezTo>
                <a:cubicBezTo>
                  <a:pt x="1148" y="81"/>
                  <a:pt x="1125" y="104"/>
                  <a:pt x="1096" y="104"/>
                </a:cubicBezTo>
                <a:lnTo>
                  <a:pt x="1096" y="104"/>
                </a:lnTo>
                <a:cubicBezTo>
                  <a:pt x="1068" y="104"/>
                  <a:pt x="1044" y="81"/>
                  <a:pt x="1044" y="52"/>
                </a:cubicBezTo>
                <a:cubicBezTo>
                  <a:pt x="1044" y="24"/>
                  <a:pt x="1068" y="0"/>
                  <a:pt x="1096" y="0"/>
                </a:cubicBezTo>
                <a:close/>
                <a:moveTo>
                  <a:pt x="1304" y="0"/>
                </a:moveTo>
                <a:lnTo>
                  <a:pt x="1305" y="0"/>
                </a:lnTo>
                <a:cubicBezTo>
                  <a:pt x="1333" y="0"/>
                  <a:pt x="1357" y="24"/>
                  <a:pt x="1357" y="52"/>
                </a:cubicBezTo>
                <a:cubicBezTo>
                  <a:pt x="1357" y="81"/>
                  <a:pt x="1333" y="104"/>
                  <a:pt x="1305" y="104"/>
                </a:cubicBezTo>
                <a:lnTo>
                  <a:pt x="1304" y="104"/>
                </a:lnTo>
                <a:cubicBezTo>
                  <a:pt x="1276" y="104"/>
                  <a:pt x="1252" y="81"/>
                  <a:pt x="1252" y="52"/>
                </a:cubicBezTo>
                <a:cubicBezTo>
                  <a:pt x="1252" y="24"/>
                  <a:pt x="1276" y="0"/>
                  <a:pt x="1304" y="0"/>
                </a:cubicBezTo>
                <a:close/>
                <a:moveTo>
                  <a:pt x="1513" y="0"/>
                </a:moveTo>
                <a:lnTo>
                  <a:pt x="1513" y="0"/>
                </a:lnTo>
                <a:cubicBezTo>
                  <a:pt x="1541" y="0"/>
                  <a:pt x="1565" y="24"/>
                  <a:pt x="1565" y="52"/>
                </a:cubicBezTo>
                <a:cubicBezTo>
                  <a:pt x="1565" y="81"/>
                  <a:pt x="1541" y="104"/>
                  <a:pt x="1513" y="104"/>
                </a:cubicBezTo>
                <a:lnTo>
                  <a:pt x="1513" y="104"/>
                </a:lnTo>
                <a:cubicBezTo>
                  <a:pt x="1484" y="104"/>
                  <a:pt x="1461" y="81"/>
                  <a:pt x="1461" y="52"/>
                </a:cubicBezTo>
                <a:cubicBezTo>
                  <a:pt x="1461" y="24"/>
                  <a:pt x="1484" y="0"/>
                  <a:pt x="1513" y="0"/>
                </a:cubicBezTo>
                <a:close/>
                <a:moveTo>
                  <a:pt x="1721" y="0"/>
                </a:moveTo>
                <a:lnTo>
                  <a:pt x="1721" y="0"/>
                </a:lnTo>
                <a:cubicBezTo>
                  <a:pt x="1749" y="0"/>
                  <a:pt x="1773" y="24"/>
                  <a:pt x="1773" y="52"/>
                </a:cubicBezTo>
                <a:cubicBezTo>
                  <a:pt x="1773" y="81"/>
                  <a:pt x="1749" y="104"/>
                  <a:pt x="1721" y="104"/>
                </a:cubicBezTo>
                <a:lnTo>
                  <a:pt x="1721" y="104"/>
                </a:lnTo>
                <a:cubicBezTo>
                  <a:pt x="1692" y="104"/>
                  <a:pt x="1669" y="81"/>
                  <a:pt x="1669" y="52"/>
                </a:cubicBezTo>
                <a:cubicBezTo>
                  <a:pt x="1669" y="24"/>
                  <a:pt x="1692" y="0"/>
                  <a:pt x="1721" y="0"/>
                </a:cubicBezTo>
                <a:close/>
                <a:moveTo>
                  <a:pt x="1929" y="0"/>
                </a:moveTo>
                <a:lnTo>
                  <a:pt x="1929" y="0"/>
                </a:lnTo>
                <a:cubicBezTo>
                  <a:pt x="1958" y="0"/>
                  <a:pt x="1981" y="24"/>
                  <a:pt x="1981" y="52"/>
                </a:cubicBezTo>
                <a:cubicBezTo>
                  <a:pt x="1981" y="81"/>
                  <a:pt x="1958" y="104"/>
                  <a:pt x="1929" y="104"/>
                </a:cubicBezTo>
                <a:lnTo>
                  <a:pt x="1929" y="104"/>
                </a:lnTo>
                <a:cubicBezTo>
                  <a:pt x="1900" y="104"/>
                  <a:pt x="1877" y="81"/>
                  <a:pt x="1877" y="52"/>
                </a:cubicBezTo>
                <a:cubicBezTo>
                  <a:pt x="1877" y="24"/>
                  <a:pt x="1900" y="0"/>
                  <a:pt x="1929" y="0"/>
                </a:cubicBezTo>
                <a:close/>
                <a:moveTo>
                  <a:pt x="2137" y="0"/>
                </a:moveTo>
                <a:lnTo>
                  <a:pt x="2137" y="0"/>
                </a:lnTo>
                <a:cubicBezTo>
                  <a:pt x="2166" y="0"/>
                  <a:pt x="2189" y="24"/>
                  <a:pt x="2189" y="52"/>
                </a:cubicBezTo>
                <a:cubicBezTo>
                  <a:pt x="2189" y="81"/>
                  <a:pt x="2166" y="104"/>
                  <a:pt x="2137" y="104"/>
                </a:cubicBezTo>
                <a:lnTo>
                  <a:pt x="2137" y="104"/>
                </a:lnTo>
                <a:cubicBezTo>
                  <a:pt x="2108" y="104"/>
                  <a:pt x="2085" y="81"/>
                  <a:pt x="2085" y="52"/>
                </a:cubicBezTo>
                <a:cubicBezTo>
                  <a:pt x="2085" y="24"/>
                  <a:pt x="2108" y="0"/>
                  <a:pt x="2137" y="0"/>
                </a:cubicBezTo>
                <a:close/>
                <a:moveTo>
                  <a:pt x="2345" y="0"/>
                </a:moveTo>
                <a:lnTo>
                  <a:pt x="2345" y="0"/>
                </a:lnTo>
                <a:cubicBezTo>
                  <a:pt x="2374" y="0"/>
                  <a:pt x="2397" y="24"/>
                  <a:pt x="2397" y="52"/>
                </a:cubicBezTo>
                <a:cubicBezTo>
                  <a:pt x="2397" y="81"/>
                  <a:pt x="2374" y="104"/>
                  <a:pt x="2345" y="104"/>
                </a:cubicBezTo>
                <a:lnTo>
                  <a:pt x="2345" y="104"/>
                </a:lnTo>
                <a:cubicBezTo>
                  <a:pt x="2316" y="104"/>
                  <a:pt x="2293" y="81"/>
                  <a:pt x="2293" y="52"/>
                </a:cubicBezTo>
                <a:cubicBezTo>
                  <a:pt x="2293" y="24"/>
                  <a:pt x="2316" y="0"/>
                  <a:pt x="2345" y="0"/>
                </a:cubicBezTo>
                <a:close/>
                <a:moveTo>
                  <a:pt x="2553" y="0"/>
                </a:moveTo>
                <a:lnTo>
                  <a:pt x="2553" y="0"/>
                </a:lnTo>
                <a:cubicBezTo>
                  <a:pt x="2582" y="0"/>
                  <a:pt x="2605" y="24"/>
                  <a:pt x="2605" y="52"/>
                </a:cubicBezTo>
                <a:cubicBezTo>
                  <a:pt x="2605" y="81"/>
                  <a:pt x="2582" y="104"/>
                  <a:pt x="2553" y="104"/>
                </a:cubicBezTo>
                <a:lnTo>
                  <a:pt x="2553" y="104"/>
                </a:lnTo>
                <a:cubicBezTo>
                  <a:pt x="2524" y="104"/>
                  <a:pt x="2501" y="81"/>
                  <a:pt x="2501" y="52"/>
                </a:cubicBezTo>
                <a:cubicBezTo>
                  <a:pt x="2501" y="24"/>
                  <a:pt x="2524" y="0"/>
                  <a:pt x="2553" y="0"/>
                </a:cubicBezTo>
                <a:close/>
                <a:moveTo>
                  <a:pt x="2761" y="0"/>
                </a:moveTo>
                <a:lnTo>
                  <a:pt x="2761" y="0"/>
                </a:lnTo>
                <a:cubicBezTo>
                  <a:pt x="2790" y="0"/>
                  <a:pt x="2813" y="24"/>
                  <a:pt x="2813" y="52"/>
                </a:cubicBezTo>
                <a:cubicBezTo>
                  <a:pt x="2813" y="81"/>
                  <a:pt x="2790" y="104"/>
                  <a:pt x="2761" y="104"/>
                </a:cubicBezTo>
                <a:lnTo>
                  <a:pt x="2761" y="104"/>
                </a:lnTo>
                <a:cubicBezTo>
                  <a:pt x="2732" y="104"/>
                  <a:pt x="2709" y="81"/>
                  <a:pt x="2709" y="52"/>
                </a:cubicBezTo>
                <a:cubicBezTo>
                  <a:pt x="2709" y="24"/>
                  <a:pt x="2732" y="0"/>
                  <a:pt x="2761" y="0"/>
                </a:cubicBezTo>
                <a:close/>
                <a:moveTo>
                  <a:pt x="2969" y="0"/>
                </a:moveTo>
                <a:lnTo>
                  <a:pt x="2969" y="0"/>
                </a:lnTo>
                <a:cubicBezTo>
                  <a:pt x="2998" y="0"/>
                  <a:pt x="3021" y="24"/>
                  <a:pt x="3021" y="52"/>
                </a:cubicBezTo>
                <a:cubicBezTo>
                  <a:pt x="3021" y="81"/>
                  <a:pt x="2998" y="104"/>
                  <a:pt x="2969" y="104"/>
                </a:cubicBezTo>
                <a:lnTo>
                  <a:pt x="2969" y="104"/>
                </a:lnTo>
                <a:cubicBezTo>
                  <a:pt x="2941" y="104"/>
                  <a:pt x="2917" y="81"/>
                  <a:pt x="2917" y="52"/>
                </a:cubicBezTo>
                <a:cubicBezTo>
                  <a:pt x="2917" y="24"/>
                  <a:pt x="2941" y="0"/>
                  <a:pt x="2969" y="0"/>
                </a:cubicBezTo>
                <a:close/>
                <a:moveTo>
                  <a:pt x="3177" y="0"/>
                </a:moveTo>
                <a:lnTo>
                  <a:pt x="3177" y="0"/>
                </a:lnTo>
                <a:cubicBezTo>
                  <a:pt x="3206" y="0"/>
                  <a:pt x="3229" y="24"/>
                  <a:pt x="3229" y="52"/>
                </a:cubicBezTo>
                <a:cubicBezTo>
                  <a:pt x="3229" y="81"/>
                  <a:pt x="3206" y="104"/>
                  <a:pt x="3177" y="104"/>
                </a:cubicBezTo>
                <a:lnTo>
                  <a:pt x="3177" y="104"/>
                </a:lnTo>
                <a:cubicBezTo>
                  <a:pt x="3149" y="104"/>
                  <a:pt x="3125" y="81"/>
                  <a:pt x="3125" y="52"/>
                </a:cubicBezTo>
                <a:cubicBezTo>
                  <a:pt x="3125" y="24"/>
                  <a:pt x="3149" y="0"/>
                  <a:pt x="3177" y="0"/>
                </a:cubicBezTo>
                <a:close/>
                <a:moveTo>
                  <a:pt x="3385" y="0"/>
                </a:moveTo>
                <a:lnTo>
                  <a:pt x="3386" y="0"/>
                </a:lnTo>
                <a:cubicBezTo>
                  <a:pt x="3414" y="0"/>
                  <a:pt x="3438" y="24"/>
                  <a:pt x="3438" y="52"/>
                </a:cubicBezTo>
                <a:cubicBezTo>
                  <a:pt x="3438" y="81"/>
                  <a:pt x="3414" y="104"/>
                  <a:pt x="3386" y="104"/>
                </a:cubicBezTo>
                <a:lnTo>
                  <a:pt x="3385" y="104"/>
                </a:lnTo>
                <a:cubicBezTo>
                  <a:pt x="3357" y="104"/>
                  <a:pt x="3333" y="81"/>
                  <a:pt x="3333" y="52"/>
                </a:cubicBezTo>
                <a:cubicBezTo>
                  <a:pt x="3333" y="24"/>
                  <a:pt x="3357" y="0"/>
                  <a:pt x="3385" y="0"/>
                </a:cubicBezTo>
                <a:close/>
                <a:moveTo>
                  <a:pt x="3594" y="0"/>
                </a:moveTo>
                <a:lnTo>
                  <a:pt x="3594" y="0"/>
                </a:lnTo>
                <a:cubicBezTo>
                  <a:pt x="3622" y="0"/>
                  <a:pt x="3646" y="24"/>
                  <a:pt x="3646" y="52"/>
                </a:cubicBezTo>
                <a:cubicBezTo>
                  <a:pt x="3646" y="81"/>
                  <a:pt x="3622" y="104"/>
                  <a:pt x="3594" y="104"/>
                </a:cubicBezTo>
                <a:lnTo>
                  <a:pt x="3594" y="104"/>
                </a:lnTo>
                <a:cubicBezTo>
                  <a:pt x="3565" y="104"/>
                  <a:pt x="3542" y="81"/>
                  <a:pt x="3542" y="52"/>
                </a:cubicBezTo>
                <a:cubicBezTo>
                  <a:pt x="3542" y="24"/>
                  <a:pt x="3565" y="0"/>
                  <a:pt x="3594" y="0"/>
                </a:cubicBezTo>
                <a:close/>
                <a:moveTo>
                  <a:pt x="3802" y="0"/>
                </a:moveTo>
                <a:lnTo>
                  <a:pt x="3802" y="0"/>
                </a:lnTo>
                <a:cubicBezTo>
                  <a:pt x="3830" y="0"/>
                  <a:pt x="3854" y="24"/>
                  <a:pt x="3854" y="52"/>
                </a:cubicBezTo>
                <a:cubicBezTo>
                  <a:pt x="3854" y="81"/>
                  <a:pt x="3830" y="104"/>
                  <a:pt x="3802" y="104"/>
                </a:cubicBezTo>
                <a:lnTo>
                  <a:pt x="3802" y="104"/>
                </a:lnTo>
                <a:cubicBezTo>
                  <a:pt x="3773" y="104"/>
                  <a:pt x="3750" y="81"/>
                  <a:pt x="3750" y="52"/>
                </a:cubicBezTo>
                <a:cubicBezTo>
                  <a:pt x="3750" y="24"/>
                  <a:pt x="3773" y="0"/>
                  <a:pt x="3802" y="0"/>
                </a:cubicBezTo>
                <a:close/>
                <a:moveTo>
                  <a:pt x="4010" y="0"/>
                </a:moveTo>
                <a:lnTo>
                  <a:pt x="4010" y="0"/>
                </a:lnTo>
                <a:cubicBezTo>
                  <a:pt x="4039" y="0"/>
                  <a:pt x="4062" y="24"/>
                  <a:pt x="4062" y="52"/>
                </a:cubicBezTo>
                <a:cubicBezTo>
                  <a:pt x="4062" y="81"/>
                  <a:pt x="4039" y="104"/>
                  <a:pt x="4010" y="104"/>
                </a:cubicBezTo>
                <a:lnTo>
                  <a:pt x="4010" y="104"/>
                </a:lnTo>
                <a:cubicBezTo>
                  <a:pt x="3981" y="104"/>
                  <a:pt x="3958" y="81"/>
                  <a:pt x="3958" y="52"/>
                </a:cubicBezTo>
                <a:cubicBezTo>
                  <a:pt x="3958" y="24"/>
                  <a:pt x="3981" y="0"/>
                  <a:pt x="4010" y="0"/>
                </a:cubicBezTo>
                <a:close/>
                <a:moveTo>
                  <a:pt x="4218" y="0"/>
                </a:moveTo>
                <a:lnTo>
                  <a:pt x="4218" y="0"/>
                </a:lnTo>
                <a:cubicBezTo>
                  <a:pt x="4247" y="0"/>
                  <a:pt x="4270" y="24"/>
                  <a:pt x="4270" y="52"/>
                </a:cubicBezTo>
                <a:cubicBezTo>
                  <a:pt x="4270" y="81"/>
                  <a:pt x="4247" y="104"/>
                  <a:pt x="4218" y="104"/>
                </a:cubicBezTo>
                <a:lnTo>
                  <a:pt x="4218" y="104"/>
                </a:lnTo>
                <a:cubicBezTo>
                  <a:pt x="4189" y="104"/>
                  <a:pt x="4166" y="81"/>
                  <a:pt x="4166" y="52"/>
                </a:cubicBezTo>
                <a:cubicBezTo>
                  <a:pt x="4166" y="24"/>
                  <a:pt x="4189" y="0"/>
                  <a:pt x="4218" y="0"/>
                </a:cubicBezTo>
                <a:close/>
                <a:moveTo>
                  <a:pt x="4426" y="0"/>
                </a:moveTo>
                <a:lnTo>
                  <a:pt x="4426" y="0"/>
                </a:lnTo>
                <a:cubicBezTo>
                  <a:pt x="4455" y="0"/>
                  <a:pt x="4478" y="24"/>
                  <a:pt x="4478" y="52"/>
                </a:cubicBezTo>
                <a:cubicBezTo>
                  <a:pt x="4478" y="81"/>
                  <a:pt x="4455" y="104"/>
                  <a:pt x="4426" y="104"/>
                </a:cubicBezTo>
                <a:lnTo>
                  <a:pt x="4426" y="104"/>
                </a:lnTo>
                <a:cubicBezTo>
                  <a:pt x="4397" y="104"/>
                  <a:pt x="4374" y="81"/>
                  <a:pt x="4374" y="52"/>
                </a:cubicBezTo>
                <a:cubicBezTo>
                  <a:pt x="4374" y="24"/>
                  <a:pt x="4397" y="0"/>
                  <a:pt x="4426" y="0"/>
                </a:cubicBezTo>
                <a:close/>
                <a:moveTo>
                  <a:pt x="4634" y="0"/>
                </a:moveTo>
                <a:lnTo>
                  <a:pt x="4634" y="0"/>
                </a:lnTo>
                <a:cubicBezTo>
                  <a:pt x="4663" y="0"/>
                  <a:pt x="4686" y="24"/>
                  <a:pt x="4686" y="52"/>
                </a:cubicBezTo>
                <a:cubicBezTo>
                  <a:pt x="4686" y="81"/>
                  <a:pt x="4663" y="104"/>
                  <a:pt x="4634" y="104"/>
                </a:cubicBezTo>
                <a:lnTo>
                  <a:pt x="4634" y="104"/>
                </a:lnTo>
                <a:cubicBezTo>
                  <a:pt x="4605" y="104"/>
                  <a:pt x="4582" y="81"/>
                  <a:pt x="4582" y="52"/>
                </a:cubicBezTo>
                <a:cubicBezTo>
                  <a:pt x="4582" y="24"/>
                  <a:pt x="4605" y="0"/>
                  <a:pt x="4634" y="0"/>
                </a:cubicBezTo>
                <a:close/>
                <a:moveTo>
                  <a:pt x="4842" y="0"/>
                </a:moveTo>
                <a:lnTo>
                  <a:pt x="4842" y="0"/>
                </a:lnTo>
                <a:cubicBezTo>
                  <a:pt x="4871" y="0"/>
                  <a:pt x="4894" y="24"/>
                  <a:pt x="4894" y="52"/>
                </a:cubicBezTo>
                <a:cubicBezTo>
                  <a:pt x="4894" y="81"/>
                  <a:pt x="4871" y="104"/>
                  <a:pt x="4842" y="104"/>
                </a:cubicBezTo>
                <a:lnTo>
                  <a:pt x="4842" y="104"/>
                </a:lnTo>
                <a:cubicBezTo>
                  <a:pt x="4813" y="104"/>
                  <a:pt x="4790" y="81"/>
                  <a:pt x="4790" y="52"/>
                </a:cubicBezTo>
                <a:cubicBezTo>
                  <a:pt x="4790" y="24"/>
                  <a:pt x="4813" y="0"/>
                  <a:pt x="4842" y="0"/>
                </a:cubicBezTo>
                <a:close/>
                <a:moveTo>
                  <a:pt x="5050" y="0"/>
                </a:moveTo>
                <a:lnTo>
                  <a:pt x="5050" y="0"/>
                </a:lnTo>
                <a:cubicBezTo>
                  <a:pt x="5079" y="0"/>
                  <a:pt x="5102" y="24"/>
                  <a:pt x="5102" y="52"/>
                </a:cubicBezTo>
                <a:cubicBezTo>
                  <a:pt x="5102" y="81"/>
                  <a:pt x="5079" y="104"/>
                  <a:pt x="5050" y="104"/>
                </a:cubicBezTo>
                <a:lnTo>
                  <a:pt x="5050" y="104"/>
                </a:lnTo>
                <a:cubicBezTo>
                  <a:pt x="5022" y="104"/>
                  <a:pt x="4998" y="81"/>
                  <a:pt x="4998" y="52"/>
                </a:cubicBezTo>
                <a:cubicBezTo>
                  <a:pt x="4998" y="24"/>
                  <a:pt x="5022" y="0"/>
                  <a:pt x="5050" y="0"/>
                </a:cubicBezTo>
                <a:close/>
                <a:moveTo>
                  <a:pt x="5258" y="0"/>
                </a:moveTo>
                <a:lnTo>
                  <a:pt x="5258" y="0"/>
                </a:lnTo>
                <a:cubicBezTo>
                  <a:pt x="5287" y="0"/>
                  <a:pt x="5310" y="24"/>
                  <a:pt x="5310" y="52"/>
                </a:cubicBezTo>
                <a:cubicBezTo>
                  <a:pt x="5310" y="81"/>
                  <a:pt x="5287" y="104"/>
                  <a:pt x="5258" y="104"/>
                </a:cubicBezTo>
                <a:lnTo>
                  <a:pt x="5258" y="104"/>
                </a:lnTo>
                <a:cubicBezTo>
                  <a:pt x="5230" y="104"/>
                  <a:pt x="5206" y="81"/>
                  <a:pt x="5206" y="52"/>
                </a:cubicBezTo>
                <a:cubicBezTo>
                  <a:pt x="5206" y="24"/>
                  <a:pt x="5230" y="0"/>
                  <a:pt x="5258" y="0"/>
                </a:cubicBezTo>
                <a:close/>
                <a:moveTo>
                  <a:pt x="5467" y="0"/>
                </a:moveTo>
                <a:lnTo>
                  <a:pt x="5467" y="0"/>
                </a:lnTo>
                <a:cubicBezTo>
                  <a:pt x="5495" y="0"/>
                  <a:pt x="5519" y="24"/>
                  <a:pt x="5519" y="52"/>
                </a:cubicBezTo>
                <a:cubicBezTo>
                  <a:pt x="5519" y="81"/>
                  <a:pt x="5495" y="104"/>
                  <a:pt x="5467" y="104"/>
                </a:cubicBezTo>
                <a:lnTo>
                  <a:pt x="5467" y="104"/>
                </a:lnTo>
                <a:cubicBezTo>
                  <a:pt x="5438" y="104"/>
                  <a:pt x="5415" y="81"/>
                  <a:pt x="5415" y="52"/>
                </a:cubicBezTo>
                <a:cubicBezTo>
                  <a:pt x="5415" y="24"/>
                  <a:pt x="5438" y="0"/>
                  <a:pt x="5467" y="0"/>
                </a:cubicBezTo>
                <a:close/>
                <a:moveTo>
                  <a:pt x="5675" y="0"/>
                </a:moveTo>
                <a:lnTo>
                  <a:pt x="5675" y="0"/>
                </a:lnTo>
                <a:cubicBezTo>
                  <a:pt x="5703" y="0"/>
                  <a:pt x="5727" y="24"/>
                  <a:pt x="5727" y="52"/>
                </a:cubicBezTo>
                <a:cubicBezTo>
                  <a:pt x="5727" y="81"/>
                  <a:pt x="5703" y="104"/>
                  <a:pt x="5675" y="104"/>
                </a:cubicBezTo>
                <a:lnTo>
                  <a:pt x="5675" y="104"/>
                </a:lnTo>
                <a:cubicBezTo>
                  <a:pt x="5646" y="104"/>
                  <a:pt x="5623" y="81"/>
                  <a:pt x="5623" y="52"/>
                </a:cubicBezTo>
                <a:cubicBezTo>
                  <a:pt x="5623" y="24"/>
                  <a:pt x="5646" y="0"/>
                  <a:pt x="5675" y="0"/>
                </a:cubicBezTo>
                <a:close/>
                <a:moveTo>
                  <a:pt x="5883" y="0"/>
                </a:moveTo>
                <a:lnTo>
                  <a:pt x="5883" y="0"/>
                </a:lnTo>
                <a:cubicBezTo>
                  <a:pt x="5912" y="0"/>
                  <a:pt x="5935" y="24"/>
                  <a:pt x="5935" y="52"/>
                </a:cubicBezTo>
                <a:cubicBezTo>
                  <a:pt x="5935" y="81"/>
                  <a:pt x="5912" y="104"/>
                  <a:pt x="5883" y="104"/>
                </a:cubicBezTo>
                <a:lnTo>
                  <a:pt x="5883" y="104"/>
                </a:lnTo>
                <a:cubicBezTo>
                  <a:pt x="5854" y="104"/>
                  <a:pt x="5831" y="81"/>
                  <a:pt x="5831" y="52"/>
                </a:cubicBezTo>
                <a:cubicBezTo>
                  <a:pt x="5831" y="24"/>
                  <a:pt x="5854" y="0"/>
                  <a:pt x="5883" y="0"/>
                </a:cubicBezTo>
                <a:close/>
                <a:moveTo>
                  <a:pt x="6091" y="0"/>
                </a:moveTo>
                <a:lnTo>
                  <a:pt x="6091" y="0"/>
                </a:lnTo>
                <a:cubicBezTo>
                  <a:pt x="6120" y="0"/>
                  <a:pt x="6143" y="24"/>
                  <a:pt x="6143" y="52"/>
                </a:cubicBezTo>
                <a:cubicBezTo>
                  <a:pt x="6143" y="81"/>
                  <a:pt x="6120" y="104"/>
                  <a:pt x="6091" y="104"/>
                </a:cubicBezTo>
                <a:lnTo>
                  <a:pt x="6091" y="104"/>
                </a:lnTo>
                <a:cubicBezTo>
                  <a:pt x="6062" y="104"/>
                  <a:pt x="6039" y="81"/>
                  <a:pt x="6039" y="52"/>
                </a:cubicBezTo>
                <a:cubicBezTo>
                  <a:pt x="6039" y="24"/>
                  <a:pt x="6062" y="0"/>
                  <a:pt x="6091" y="0"/>
                </a:cubicBezTo>
                <a:close/>
                <a:moveTo>
                  <a:pt x="6299" y="0"/>
                </a:moveTo>
                <a:lnTo>
                  <a:pt x="6299" y="0"/>
                </a:lnTo>
                <a:cubicBezTo>
                  <a:pt x="6328" y="0"/>
                  <a:pt x="6351" y="24"/>
                  <a:pt x="6351" y="52"/>
                </a:cubicBezTo>
                <a:cubicBezTo>
                  <a:pt x="6351" y="81"/>
                  <a:pt x="6328" y="104"/>
                  <a:pt x="6299" y="104"/>
                </a:cubicBezTo>
                <a:lnTo>
                  <a:pt x="6299" y="104"/>
                </a:lnTo>
                <a:cubicBezTo>
                  <a:pt x="6270" y="104"/>
                  <a:pt x="6247" y="81"/>
                  <a:pt x="6247" y="52"/>
                </a:cubicBezTo>
                <a:cubicBezTo>
                  <a:pt x="6247" y="24"/>
                  <a:pt x="6270" y="0"/>
                  <a:pt x="6299" y="0"/>
                </a:cubicBezTo>
                <a:close/>
                <a:moveTo>
                  <a:pt x="6507" y="0"/>
                </a:moveTo>
                <a:lnTo>
                  <a:pt x="6507" y="0"/>
                </a:lnTo>
                <a:cubicBezTo>
                  <a:pt x="6536" y="0"/>
                  <a:pt x="6559" y="24"/>
                  <a:pt x="6559" y="52"/>
                </a:cubicBezTo>
                <a:cubicBezTo>
                  <a:pt x="6559" y="81"/>
                  <a:pt x="6536" y="104"/>
                  <a:pt x="6507" y="104"/>
                </a:cubicBezTo>
                <a:lnTo>
                  <a:pt x="6507" y="104"/>
                </a:lnTo>
                <a:cubicBezTo>
                  <a:pt x="6478" y="104"/>
                  <a:pt x="6455" y="81"/>
                  <a:pt x="6455" y="52"/>
                </a:cubicBezTo>
                <a:cubicBezTo>
                  <a:pt x="6455" y="24"/>
                  <a:pt x="6478" y="0"/>
                  <a:pt x="6507" y="0"/>
                </a:cubicBezTo>
                <a:close/>
                <a:moveTo>
                  <a:pt x="6715" y="0"/>
                </a:moveTo>
                <a:lnTo>
                  <a:pt x="6715" y="0"/>
                </a:lnTo>
                <a:cubicBezTo>
                  <a:pt x="6744" y="0"/>
                  <a:pt x="6767" y="24"/>
                  <a:pt x="6767" y="52"/>
                </a:cubicBezTo>
                <a:cubicBezTo>
                  <a:pt x="6767" y="81"/>
                  <a:pt x="6744" y="104"/>
                  <a:pt x="6715" y="104"/>
                </a:cubicBezTo>
                <a:lnTo>
                  <a:pt x="6715" y="104"/>
                </a:lnTo>
                <a:cubicBezTo>
                  <a:pt x="6686" y="104"/>
                  <a:pt x="6663" y="81"/>
                  <a:pt x="6663" y="52"/>
                </a:cubicBezTo>
                <a:cubicBezTo>
                  <a:pt x="6663" y="24"/>
                  <a:pt x="6686" y="0"/>
                  <a:pt x="6715" y="0"/>
                </a:cubicBezTo>
                <a:close/>
                <a:moveTo>
                  <a:pt x="6923" y="0"/>
                </a:moveTo>
                <a:lnTo>
                  <a:pt x="6923" y="0"/>
                </a:lnTo>
                <a:cubicBezTo>
                  <a:pt x="6952" y="0"/>
                  <a:pt x="6975" y="24"/>
                  <a:pt x="6975" y="52"/>
                </a:cubicBezTo>
                <a:cubicBezTo>
                  <a:pt x="6975" y="81"/>
                  <a:pt x="6952" y="104"/>
                  <a:pt x="6923" y="104"/>
                </a:cubicBezTo>
                <a:lnTo>
                  <a:pt x="6923" y="104"/>
                </a:lnTo>
                <a:cubicBezTo>
                  <a:pt x="6895" y="104"/>
                  <a:pt x="6871" y="81"/>
                  <a:pt x="6871" y="52"/>
                </a:cubicBezTo>
                <a:cubicBezTo>
                  <a:pt x="6871" y="24"/>
                  <a:pt x="6895" y="0"/>
                  <a:pt x="6923" y="0"/>
                </a:cubicBezTo>
                <a:close/>
                <a:moveTo>
                  <a:pt x="7131" y="0"/>
                </a:moveTo>
                <a:lnTo>
                  <a:pt x="7131" y="0"/>
                </a:lnTo>
                <a:cubicBezTo>
                  <a:pt x="7160" y="0"/>
                  <a:pt x="7183" y="24"/>
                  <a:pt x="7183" y="52"/>
                </a:cubicBezTo>
                <a:cubicBezTo>
                  <a:pt x="7183" y="81"/>
                  <a:pt x="7160" y="104"/>
                  <a:pt x="7131" y="104"/>
                </a:cubicBezTo>
                <a:lnTo>
                  <a:pt x="7131" y="104"/>
                </a:lnTo>
                <a:cubicBezTo>
                  <a:pt x="7103" y="104"/>
                  <a:pt x="7079" y="81"/>
                  <a:pt x="7079" y="52"/>
                </a:cubicBezTo>
                <a:cubicBezTo>
                  <a:pt x="7079" y="24"/>
                  <a:pt x="7103" y="0"/>
                  <a:pt x="7131" y="0"/>
                </a:cubicBezTo>
                <a:close/>
                <a:moveTo>
                  <a:pt x="7339" y="0"/>
                </a:moveTo>
                <a:lnTo>
                  <a:pt x="7340" y="0"/>
                </a:lnTo>
                <a:cubicBezTo>
                  <a:pt x="7368" y="0"/>
                  <a:pt x="7392" y="24"/>
                  <a:pt x="7392" y="52"/>
                </a:cubicBezTo>
                <a:cubicBezTo>
                  <a:pt x="7392" y="81"/>
                  <a:pt x="7368" y="104"/>
                  <a:pt x="7340" y="104"/>
                </a:cubicBezTo>
                <a:lnTo>
                  <a:pt x="7339" y="104"/>
                </a:lnTo>
                <a:cubicBezTo>
                  <a:pt x="7311" y="104"/>
                  <a:pt x="7287" y="81"/>
                  <a:pt x="7287" y="52"/>
                </a:cubicBezTo>
                <a:cubicBezTo>
                  <a:pt x="7287" y="24"/>
                  <a:pt x="7311" y="0"/>
                  <a:pt x="7339" y="0"/>
                </a:cubicBezTo>
                <a:close/>
                <a:moveTo>
                  <a:pt x="7548" y="0"/>
                </a:moveTo>
                <a:lnTo>
                  <a:pt x="7548" y="0"/>
                </a:lnTo>
                <a:cubicBezTo>
                  <a:pt x="7576" y="0"/>
                  <a:pt x="7600" y="24"/>
                  <a:pt x="7600" y="52"/>
                </a:cubicBezTo>
                <a:cubicBezTo>
                  <a:pt x="7600" y="81"/>
                  <a:pt x="7576" y="104"/>
                  <a:pt x="7548" y="104"/>
                </a:cubicBezTo>
                <a:lnTo>
                  <a:pt x="7548" y="104"/>
                </a:lnTo>
                <a:cubicBezTo>
                  <a:pt x="7519" y="104"/>
                  <a:pt x="7496" y="81"/>
                  <a:pt x="7496" y="52"/>
                </a:cubicBezTo>
                <a:cubicBezTo>
                  <a:pt x="7496" y="24"/>
                  <a:pt x="7519" y="0"/>
                  <a:pt x="7548" y="0"/>
                </a:cubicBezTo>
                <a:close/>
                <a:moveTo>
                  <a:pt x="7756" y="0"/>
                </a:moveTo>
                <a:lnTo>
                  <a:pt x="7756" y="0"/>
                </a:lnTo>
                <a:cubicBezTo>
                  <a:pt x="7784" y="0"/>
                  <a:pt x="7808" y="24"/>
                  <a:pt x="7808" y="52"/>
                </a:cubicBezTo>
                <a:cubicBezTo>
                  <a:pt x="7808" y="81"/>
                  <a:pt x="7784" y="104"/>
                  <a:pt x="7756" y="104"/>
                </a:cubicBezTo>
                <a:lnTo>
                  <a:pt x="7756" y="104"/>
                </a:lnTo>
                <a:cubicBezTo>
                  <a:pt x="7727" y="104"/>
                  <a:pt x="7704" y="81"/>
                  <a:pt x="7704" y="52"/>
                </a:cubicBezTo>
                <a:cubicBezTo>
                  <a:pt x="7704" y="24"/>
                  <a:pt x="7727" y="0"/>
                  <a:pt x="7756" y="0"/>
                </a:cubicBezTo>
                <a:close/>
                <a:moveTo>
                  <a:pt x="7964" y="0"/>
                </a:moveTo>
                <a:lnTo>
                  <a:pt x="7964" y="0"/>
                </a:lnTo>
                <a:cubicBezTo>
                  <a:pt x="7993" y="0"/>
                  <a:pt x="8016" y="24"/>
                  <a:pt x="8016" y="52"/>
                </a:cubicBezTo>
                <a:cubicBezTo>
                  <a:pt x="8016" y="81"/>
                  <a:pt x="7993" y="104"/>
                  <a:pt x="7964" y="104"/>
                </a:cubicBezTo>
                <a:lnTo>
                  <a:pt x="7964" y="104"/>
                </a:lnTo>
                <a:cubicBezTo>
                  <a:pt x="7935" y="104"/>
                  <a:pt x="7912" y="81"/>
                  <a:pt x="7912" y="52"/>
                </a:cubicBezTo>
                <a:cubicBezTo>
                  <a:pt x="7912" y="24"/>
                  <a:pt x="7935" y="0"/>
                  <a:pt x="7964" y="0"/>
                </a:cubicBezTo>
                <a:close/>
                <a:moveTo>
                  <a:pt x="8172" y="0"/>
                </a:moveTo>
                <a:lnTo>
                  <a:pt x="8172" y="0"/>
                </a:lnTo>
                <a:cubicBezTo>
                  <a:pt x="8201" y="0"/>
                  <a:pt x="8224" y="24"/>
                  <a:pt x="8224" y="52"/>
                </a:cubicBezTo>
                <a:cubicBezTo>
                  <a:pt x="8224" y="81"/>
                  <a:pt x="8201" y="104"/>
                  <a:pt x="8172" y="104"/>
                </a:cubicBezTo>
                <a:lnTo>
                  <a:pt x="8172" y="104"/>
                </a:lnTo>
                <a:cubicBezTo>
                  <a:pt x="8143" y="104"/>
                  <a:pt x="8120" y="81"/>
                  <a:pt x="8120" y="52"/>
                </a:cubicBezTo>
                <a:cubicBezTo>
                  <a:pt x="8120" y="24"/>
                  <a:pt x="8143" y="0"/>
                  <a:pt x="8172" y="0"/>
                </a:cubicBezTo>
                <a:close/>
                <a:moveTo>
                  <a:pt x="8380" y="0"/>
                </a:moveTo>
                <a:lnTo>
                  <a:pt x="8380" y="0"/>
                </a:lnTo>
                <a:cubicBezTo>
                  <a:pt x="8409" y="0"/>
                  <a:pt x="8432" y="24"/>
                  <a:pt x="8432" y="52"/>
                </a:cubicBezTo>
                <a:cubicBezTo>
                  <a:pt x="8432" y="81"/>
                  <a:pt x="8409" y="104"/>
                  <a:pt x="8380" y="104"/>
                </a:cubicBezTo>
                <a:lnTo>
                  <a:pt x="8380" y="104"/>
                </a:lnTo>
                <a:cubicBezTo>
                  <a:pt x="8351" y="104"/>
                  <a:pt x="8328" y="81"/>
                  <a:pt x="8328" y="52"/>
                </a:cubicBezTo>
                <a:cubicBezTo>
                  <a:pt x="8328" y="24"/>
                  <a:pt x="8351" y="0"/>
                  <a:pt x="8380" y="0"/>
                </a:cubicBezTo>
                <a:close/>
                <a:moveTo>
                  <a:pt x="8588" y="0"/>
                </a:moveTo>
                <a:lnTo>
                  <a:pt x="8588" y="0"/>
                </a:lnTo>
                <a:cubicBezTo>
                  <a:pt x="8617" y="0"/>
                  <a:pt x="8640" y="24"/>
                  <a:pt x="8640" y="52"/>
                </a:cubicBezTo>
                <a:cubicBezTo>
                  <a:pt x="8640" y="81"/>
                  <a:pt x="8617" y="104"/>
                  <a:pt x="8588" y="104"/>
                </a:cubicBezTo>
                <a:lnTo>
                  <a:pt x="8588" y="104"/>
                </a:lnTo>
                <a:cubicBezTo>
                  <a:pt x="8559" y="104"/>
                  <a:pt x="8536" y="81"/>
                  <a:pt x="8536" y="52"/>
                </a:cubicBezTo>
                <a:cubicBezTo>
                  <a:pt x="8536" y="24"/>
                  <a:pt x="8559" y="0"/>
                  <a:pt x="8588" y="0"/>
                </a:cubicBezTo>
                <a:close/>
                <a:moveTo>
                  <a:pt x="8796" y="0"/>
                </a:moveTo>
                <a:lnTo>
                  <a:pt x="8796" y="0"/>
                </a:lnTo>
                <a:cubicBezTo>
                  <a:pt x="8825" y="0"/>
                  <a:pt x="8848" y="24"/>
                  <a:pt x="8848" y="52"/>
                </a:cubicBezTo>
                <a:cubicBezTo>
                  <a:pt x="8848" y="81"/>
                  <a:pt x="8825" y="104"/>
                  <a:pt x="8796" y="104"/>
                </a:cubicBezTo>
                <a:lnTo>
                  <a:pt x="8796" y="104"/>
                </a:lnTo>
                <a:cubicBezTo>
                  <a:pt x="8767" y="104"/>
                  <a:pt x="8744" y="81"/>
                  <a:pt x="8744" y="52"/>
                </a:cubicBezTo>
                <a:cubicBezTo>
                  <a:pt x="8744" y="24"/>
                  <a:pt x="8767" y="0"/>
                  <a:pt x="8796" y="0"/>
                </a:cubicBezTo>
                <a:close/>
                <a:moveTo>
                  <a:pt x="9004" y="0"/>
                </a:moveTo>
                <a:lnTo>
                  <a:pt x="9004" y="0"/>
                </a:lnTo>
                <a:cubicBezTo>
                  <a:pt x="9033" y="0"/>
                  <a:pt x="9056" y="24"/>
                  <a:pt x="9056" y="52"/>
                </a:cubicBezTo>
                <a:cubicBezTo>
                  <a:pt x="9056" y="81"/>
                  <a:pt x="9033" y="104"/>
                  <a:pt x="9004" y="104"/>
                </a:cubicBezTo>
                <a:lnTo>
                  <a:pt x="9004" y="104"/>
                </a:lnTo>
                <a:cubicBezTo>
                  <a:pt x="8976" y="104"/>
                  <a:pt x="8952" y="81"/>
                  <a:pt x="8952" y="52"/>
                </a:cubicBezTo>
                <a:cubicBezTo>
                  <a:pt x="8952" y="24"/>
                  <a:pt x="8976" y="0"/>
                  <a:pt x="9004" y="0"/>
                </a:cubicBezTo>
                <a:close/>
                <a:moveTo>
                  <a:pt x="9212" y="0"/>
                </a:moveTo>
                <a:lnTo>
                  <a:pt x="9212" y="0"/>
                </a:lnTo>
                <a:cubicBezTo>
                  <a:pt x="9241" y="0"/>
                  <a:pt x="9264" y="24"/>
                  <a:pt x="9264" y="52"/>
                </a:cubicBezTo>
                <a:cubicBezTo>
                  <a:pt x="9264" y="81"/>
                  <a:pt x="9241" y="104"/>
                  <a:pt x="9212" y="104"/>
                </a:cubicBezTo>
                <a:lnTo>
                  <a:pt x="9212" y="104"/>
                </a:lnTo>
                <a:cubicBezTo>
                  <a:pt x="9184" y="104"/>
                  <a:pt x="9160" y="81"/>
                  <a:pt x="9160" y="52"/>
                </a:cubicBezTo>
                <a:cubicBezTo>
                  <a:pt x="9160" y="24"/>
                  <a:pt x="9184" y="0"/>
                  <a:pt x="9212" y="0"/>
                </a:cubicBezTo>
                <a:close/>
                <a:moveTo>
                  <a:pt x="9420" y="0"/>
                </a:moveTo>
                <a:lnTo>
                  <a:pt x="9421" y="0"/>
                </a:lnTo>
                <a:cubicBezTo>
                  <a:pt x="9449" y="0"/>
                  <a:pt x="9473" y="24"/>
                  <a:pt x="9473" y="52"/>
                </a:cubicBezTo>
                <a:cubicBezTo>
                  <a:pt x="9473" y="81"/>
                  <a:pt x="9449" y="104"/>
                  <a:pt x="9421" y="104"/>
                </a:cubicBezTo>
                <a:lnTo>
                  <a:pt x="9420" y="104"/>
                </a:lnTo>
                <a:cubicBezTo>
                  <a:pt x="9392" y="104"/>
                  <a:pt x="9368" y="81"/>
                  <a:pt x="9368" y="52"/>
                </a:cubicBezTo>
                <a:cubicBezTo>
                  <a:pt x="9368" y="24"/>
                  <a:pt x="9392" y="0"/>
                  <a:pt x="9420" y="0"/>
                </a:cubicBezTo>
                <a:close/>
                <a:moveTo>
                  <a:pt x="9629" y="0"/>
                </a:moveTo>
                <a:lnTo>
                  <a:pt x="9629" y="0"/>
                </a:lnTo>
                <a:cubicBezTo>
                  <a:pt x="9657" y="0"/>
                  <a:pt x="9681" y="24"/>
                  <a:pt x="9681" y="52"/>
                </a:cubicBezTo>
                <a:cubicBezTo>
                  <a:pt x="9681" y="81"/>
                  <a:pt x="9657" y="104"/>
                  <a:pt x="9629" y="104"/>
                </a:cubicBezTo>
                <a:lnTo>
                  <a:pt x="9629" y="104"/>
                </a:lnTo>
                <a:cubicBezTo>
                  <a:pt x="9600" y="104"/>
                  <a:pt x="9577" y="81"/>
                  <a:pt x="9577" y="52"/>
                </a:cubicBezTo>
                <a:cubicBezTo>
                  <a:pt x="9577" y="24"/>
                  <a:pt x="9600" y="0"/>
                  <a:pt x="9629" y="0"/>
                </a:cubicBezTo>
                <a:close/>
                <a:moveTo>
                  <a:pt x="9837" y="0"/>
                </a:moveTo>
                <a:lnTo>
                  <a:pt x="9837" y="0"/>
                </a:lnTo>
                <a:cubicBezTo>
                  <a:pt x="9866" y="0"/>
                  <a:pt x="9889" y="24"/>
                  <a:pt x="9889" y="52"/>
                </a:cubicBezTo>
                <a:cubicBezTo>
                  <a:pt x="9889" y="81"/>
                  <a:pt x="9866" y="104"/>
                  <a:pt x="9837" y="104"/>
                </a:cubicBezTo>
                <a:lnTo>
                  <a:pt x="9837" y="104"/>
                </a:lnTo>
                <a:cubicBezTo>
                  <a:pt x="9808" y="104"/>
                  <a:pt x="9785" y="81"/>
                  <a:pt x="9785" y="52"/>
                </a:cubicBezTo>
                <a:cubicBezTo>
                  <a:pt x="9785" y="24"/>
                  <a:pt x="9808" y="0"/>
                  <a:pt x="9837" y="0"/>
                </a:cubicBezTo>
                <a:close/>
                <a:moveTo>
                  <a:pt x="10000" y="149"/>
                </a:moveTo>
                <a:lnTo>
                  <a:pt x="10000" y="149"/>
                </a:lnTo>
                <a:cubicBezTo>
                  <a:pt x="10000" y="178"/>
                  <a:pt x="9977" y="201"/>
                  <a:pt x="9948" y="201"/>
                </a:cubicBezTo>
                <a:cubicBezTo>
                  <a:pt x="9920" y="201"/>
                  <a:pt x="9896" y="178"/>
                  <a:pt x="9896" y="149"/>
                </a:cubicBezTo>
                <a:lnTo>
                  <a:pt x="9896" y="149"/>
                </a:lnTo>
                <a:cubicBezTo>
                  <a:pt x="9896" y="120"/>
                  <a:pt x="9920" y="97"/>
                  <a:pt x="9948" y="97"/>
                </a:cubicBezTo>
                <a:cubicBezTo>
                  <a:pt x="9977" y="97"/>
                  <a:pt x="10000" y="120"/>
                  <a:pt x="10000" y="149"/>
                </a:cubicBezTo>
                <a:close/>
                <a:moveTo>
                  <a:pt x="10000" y="357"/>
                </a:moveTo>
                <a:lnTo>
                  <a:pt x="10000" y="357"/>
                </a:lnTo>
                <a:cubicBezTo>
                  <a:pt x="10000" y="386"/>
                  <a:pt x="9977" y="409"/>
                  <a:pt x="9948" y="409"/>
                </a:cubicBezTo>
                <a:cubicBezTo>
                  <a:pt x="9920" y="409"/>
                  <a:pt x="9896" y="386"/>
                  <a:pt x="9896" y="357"/>
                </a:cubicBezTo>
                <a:lnTo>
                  <a:pt x="9896" y="357"/>
                </a:lnTo>
                <a:cubicBezTo>
                  <a:pt x="9896" y="328"/>
                  <a:pt x="9920" y="305"/>
                  <a:pt x="9948" y="305"/>
                </a:cubicBezTo>
                <a:cubicBezTo>
                  <a:pt x="9977" y="305"/>
                  <a:pt x="10000" y="328"/>
                  <a:pt x="10000" y="357"/>
                </a:cubicBezTo>
                <a:close/>
                <a:moveTo>
                  <a:pt x="10000" y="565"/>
                </a:moveTo>
                <a:lnTo>
                  <a:pt x="10000" y="565"/>
                </a:lnTo>
                <a:cubicBezTo>
                  <a:pt x="10000" y="594"/>
                  <a:pt x="9977" y="617"/>
                  <a:pt x="9948" y="617"/>
                </a:cubicBezTo>
                <a:cubicBezTo>
                  <a:pt x="9920" y="617"/>
                  <a:pt x="9896" y="594"/>
                  <a:pt x="9896" y="565"/>
                </a:cubicBezTo>
                <a:lnTo>
                  <a:pt x="9896" y="565"/>
                </a:lnTo>
                <a:cubicBezTo>
                  <a:pt x="9896" y="536"/>
                  <a:pt x="9920" y="513"/>
                  <a:pt x="9948" y="513"/>
                </a:cubicBezTo>
                <a:cubicBezTo>
                  <a:pt x="9977" y="513"/>
                  <a:pt x="10000" y="536"/>
                  <a:pt x="10000" y="565"/>
                </a:cubicBezTo>
                <a:close/>
                <a:moveTo>
                  <a:pt x="10000" y="773"/>
                </a:moveTo>
                <a:lnTo>
                  <a:pt x="10000" y="773"/>
                </a:lnTo>
                <a:cubicBezTo>
                  <a:pt x="10000" y="802"/>
                  <a:pt x="9977" y="825"/>
                  <a:pt x="9948" y="825"/>
                </a:cubicBezTo>
                <a:cubicBezTo>
                  <a:pt x="9920" y="825"/>
                  <a:pt x="9896" y="802"/>
                  <a:pt x="9896" y="773"/>
                </a:cubicBezTo>
                <a:lnTo>
                  <a:pt x="9896" y="773"/>
                </a:lnTo>
                <a:cubicBezTo>
                  <a:pt x="9896" y="744"/>
                  <a:pt x="9920" y="721"/>
                  <a:pt x="9948" y="721"/>
                </a:cubicBezTo>
                <a:cubicBezTo>
                  <a:pt x="9977" y="721"/>
                  <a:pt x="10000" y="744"/>
                  <a:pt x="10000" y="773"/>
                </a:cubicBezTo>
                <a:close/>
                <a:moveTo>
                  <a:pt x="10000" y="981"/>
                </a:moveTo>
                <a:lnTo>
                  <a:pt x="10000" y="981"/>
                </a:lnTo>
                <a:cubicBezTo>
                  <a:pt x="10000" y="1010"/>
                  <a:pt x="9977" y="1033"/>
                  <a:pt x="9948" y="1033"/>
                </a:cubicBezTo>
                <a:cubicBezTo>
                  <a:pt x="9920" y="1033"/>
                  <a:pt x="9896" y="1010"/>
                  <a:pt x="9896" y="981"/>
                </a:cubicBezTo>
                <a:lnTo>
                  <a:pt x="9896" y="981"/>
                </a:lnTo>
                <a:cubicBezTo>
                  <a:pt x="9896" y="953"/>
                  <a:pt x="9920" y="929"/>
                  <a:pt x="9948" y="929"/>
                </a:cubicBezTo>
                <a:cubicBezTo>
                  <a:pt x="9977" y="929"/>
                  <a:pt x="10000" y="953"/>
                  <a:pt x="10000" y="981"/>
                </a:cubicBezTo>
                <a:close/>
                <a:moveTo>
                  <a:pt x="10000" y="1189"/>
                </a:moveTo>
                <a:lnTo>
                  <a:pt x="10000" y="1189"/>
                </a:lnTo>
                <a:cubicBezTo>
                  <a:pt x="10000" y="1218"/>
                  <a:pt x="9977" y="1241"/>
                  <a:pt x="9948" y="1241"/>
                </a:cubicBezTo>
                <a:cubicBezTo>
                  <a:pt x="9920" y="1241"/>
                  <a:pt x="9896" y="1218"/>
                  <a:pt x="9896" y="1189"/>
                </a:cubicBezTo>
                <a:lnTo>
                  <a:pt x="9896" y="1189"/>
                </a:lnTo>
                <a:cubicBezTo>
                  <a:pt x="9896" y="1161"/>
                  <a:pt x="9920" y="1137"/>
                  <a:pt x="9948" y="1137"/>
                </a:cubicBezTo>
                <a:cubicBezTo>
                  <a:pt x="9977" y="1137"/>
                  <a:pt x="10000" y="1161"/>
                  <a:pt x="10000" y="1189"/>
                </a:cubicBezTo>
                <a:close/>
                <a:moveTo>
                  <a:pt x="10000" y="1397"/>
                </a:moveTo>
                <a:lnTo>
                  <a:pt x="10000" y="1398"/>
                </a:lnTo>
                <a:cubicBezTo>
                  <a:pt x="10000" y="1426"/>
                  <a:pt x="9977" y="1450"/>
                  <a:pt x="9948" y="1450"/>
                </a:cubicBezTo>
                <a:cubicBezTo>
                  <a:pt x="9920" y="1450"/>
                  <a:pt x="9896" y="1426"/>
                  <a:pt x="9896" y="1398"/>
                </a:cubicBezTo>
                <a:lnTo>
                  <a:pt x="9896" y="1397"/>
                </a:lnTo>
                <a:cubicBezTo>
                  <a:pt x="9896" y="1369"/>
                  <a:pt x="9920" y="1345"/>
                  <a:pt x="9948" y="1345"/>
                </a:cubicBezTo>
                <a:cubicBezTo>
                  <a:pt x="9977" y="1345"/>
                  <a:pt x="10000" y="1369"/>
                  <a:pt x="10000" y="1397"/>
                </a:cubicBezTo>
                <a:close/>
                <a:moveTo>
                  <a:pt x="10000" y="1606"/>
                </a:moveTo>
                <a:lnTo>
                  <a:pt x="10000" y="1606"/>
                </a:lnTo>
                <a:cubicBezTo>
                  <a:pt x="10000" y="1634"/>
                  <a:pt x="9977" y="1658"/>
                  <a:pt x="9948" y="1658"/>
                </a:cubicBezTo>
                <a:cubicBezTo>
                  <a:pt x="9920" y="1658"/>
                  <a:pt x="9896" y="1634"/>
                  <a:pt x="9896" y="1606"/>
                </a:cubicBezTo>
                <a:lnTo>
                  <a:pt x="9896" y="1606"/>
                </a:lnTo>
                <a:cubicBezTo>
                  <a:pt x="9896" y="1577"/>
                  <a:pt x="9920" y="1554"/>
                  <a:pt x="9948" y="1554"/>
                </a:cubicBezTo>
                <a:cubicBezTo>
                  <a:pt x="9977" y="1554"/>
                  <a:pt x="10000" y="1577"/>
                  <a:pt x="10000" y="1606"/>
                </a:cubicBezTo>
                <a:close/>
                <a:moveTo>
                  <a:pt x="10000" y="1814"/>
                </a:moveTo>
                <a:lnTo>
                  <a:pt x="10000" y="1814"/>
                </a:lnTo>
                <a:cubicBezTo>
                  <a:pt x="10000" y="1842"/>
                  <a:pt x="9977" y="1866"/>
                  <a:pt x="9948" y="1866"/>
                </a:cubicBezTo>
                <a:cubicBezTo>
                  <a:pt x="9920" y="1866"/>
                  <a:pt x="9896" y="1842"/>
                  <a:pt x="9896" y="1814"/>
                </a:cubicBezTo>
                <a:lnTo>
                  <a:pt x="9896" y="1814"/>
                </a:lnTo>
                <a:cubicBezTo>
                  <a:pt x="9896" y="1785"/>
                  <a:pt x="9920" y="1762"/>
                  <a:pt x="9948" y="1762"/>
                </a:cubicBezTo>
                <a:cubicBezTo>
                  <a:pt x="9977" y="1762"/>
                  <a:pt x="10000" y="1785"/>
                  <a:pt x="10000" y="1814"/>
                </a:cubicBezTo>
                <a:close/>
                <a:moveTo>
                  <a:pt x="10000" y="2022"/>
                </a:moveTo>
                <a:lnTo>
                  <a:pt x="10000" y="2022"/>
                </a:lnTo>
                <a:cubicBezTo>
                  <a:pt x="10000" y="2051"/>
                  <a:pt x="9977" y="2074"/>
                  <a:pt x="9948" y="2074"/>
                </a:cubicBezTo>
                <a:cubicBezTo>
                  <a:pt x="9920" y="2074"/>
                  <a:pt x="9896" y="2051"/>
                  <a:pt x="9896" y="2022"/>
                </a:cubicBezTo>
                <a:lnTo>
                  <a:pt x="9896" y="2022"/>
                </a:lnTo>
                <a:cubicBezTo>
                  <a:pt x="9896" y="1993"/>
                  <a:pt x="9920" y="1970"/>
                  <a:pt x="9948" y="1970"/>
                </a:cubicBezTo>
                <a:cubicBezTo>
                  <a:pt x="9977" y="1970"/>
                  <a:pt x="10000" y="1993"/>
                  <a:pt x="10000" y="2022"/>
                </a:cubicBezTo>
                <a:close/>
                <a:moveTo>
                  <a:pt x="10000" y="2230"/>
                </a:moveTo>
                <a:lnTo>
                  <a:pt x="10000" y="2230"/>
                </a:lnTo>
                <a:cubicBezTo>
                  <a:pt x="10000" y="2259"/>
                  <a:pt x="9977" y="2282"/>
                  <a:pt x="9948" y="2282"/>
                </a:cubicBezTo>
                <a:cubicBezTo>
                  <a:pt x="9920" y="2282"/>
                  <a:pt x="9896" y="2259"/>
                  <a:pt x="9896" y="2230"/>
                </a:cubicBezTo>
                <a:lnTo>
                  <a:pt x="9896" y="2230"/>
                </a:lnTo>
                <a:cubicBezTo>
                  <a:pt x="9896" y="2201"/>
                  <a:pt x="9920" y="2178"/>
                  <a:pt x="9948" y="2178"/>
                </a:cubicBezTo>
                <a:cubicBezTo>
                  <a:pt x="9977" y="2178"/>
                  <a:pt x="10000" y="2201"/>
                  <a:pt x="10000" y="2230"/>
                </a:cubicBezTo>
                <a:close/>
                <a:moveTo>
                  <a:pt x="10000" y="2438"/>
                </a:moveTo>
                <a:lnTo>
                  <a:pt x="10000" y="2438"/>
                </a:lnTo>
                <a:cubicBezTo>
                  <a:pt x="10000" y="2467"/>
                  <a:pt x="9977" y="2490"/>
                  <a:pt x="9948" y="2490"/>
                </a:cubicBezTo>
                <a:cubicBezTo>
                  <a:pt x="9920" y="2490"/>
                  <a:pt x="9896" y="2467"/>
                  <a:pt x="9896" y="2438"/>
                </a:cubicBezTo>
                <a:lnTo>
                  <a:pt x="9896" y="2438"/>
                </a:lnTo>
                <a:cubicBezTo>
                  <a:pt x="9896" y="2409"/>
                  <a:pt x="9920" y="2386"/>
                  <a:pt x="9948" y="2386"/>
                </a:cubicBezTo>
                <a:cubicBezTo>
                  <a:pt x="9977" y="2386"/>
                  <a:pt x="10000" y="2409"/>
                  <a:pt x="10000" y="2438"/>
                </a:cubicBezTo>
                <a:close/>
                <a:moveTo>
                  <a:pt x="10000" y="2646"/>
                </a:moveTo>
                <a:lnTo>
                  <a:pt x="10000" y="2646"/>
                </a:lnTo>
                <a:cubicBezTo>
                  <a:pt x="10000" y="2675"/>
                  <a:pt x="9977" y="2698"/>
                  <a:pt x="9948" y="2698"/>
                </a:cubicBezTo>
                <a:cubicBezTo>
                  <a:pt x="9920" y="2698"/>
                  <a:pt x="9896" y="2675"/>
                  <a:pt x="9896" y="2646"/>
                </a:cubicBezTo>
                <a:lnTo>
                  <a:pt x="9896" y="2646"/>
                </a:lnTo>
                <a:cubicBezTo>
                  <a:pt x="9896" y="2617"/>
                  <a:pt x="9920" y="2594"/>
                  <a:pt x="9948" y="2594"/>
                </a:cubicBezTo>
                <a:cubicBezTo>
                  <a:pt x="9977" y="2594"/>
                  <a:pt x="10000" y="2617"/>
                  <a:pt x="10000" y="2646"/>
                </a:cubicBezTo>
                <a:close/>
                <a:moveTo>
                  <a:pt x="10000" y="2854"/>
                </a:moveTo>
                <a:lnTo>
                  <a:pt x="10000" y="2854"/>
                </a:lnTo>
                <a:cubicBezTo>
                  <a:pt x="10000" y="2883"/>
                  <a:pt x="9977" y="2906"/>
                  <a:pt x="9948" y="2906"/>
                </a:cubicBezTo>
                <a:cubicBezTo>
                  <a:pt x="9920" y="2906"/>
                  <a:pt x="9896" y="2883"/>
                  <a:pt x="9896" y="2854"/>
                </a:cubicBezTo>
                <a:lnTo>
                  <a:pt x="9896" y="2854"/>
                </a:lnTo>
                <a:cubicBezTo>
                  <a:pt x="9896" y="2825"/>
                  <a:pt x="9920" y="2802"/>
                  <a:pt x="9948" y="2802"/>
                </a:cubicBezTo>
                <a:cubicBezTo>
                  <a:pt x="9977" y="2802"/>
                  <a:pt x="10000" y="2825"/>
                  <a:pt x="10000" y="2854"/>
                </a:cubicBezTo>
                <a:close/>
                <a:moveTo>
                  <a:pt x="10000" y="3062"/>
                </a:moveTo>
                <a:lnTo>
                  <a:pt x="10000" y="3062"/>
                </a:lnTo>
                <a:cubicBezTo>
                  <a:pt x="10000" y="3091"/>
                  <a:pt x="9977" y="3114"/>
                  <a:pt x="9948" y="3114"/>
                </a:cubicBezTo>
                <a:cubicBezTo>
                  <a:pt x="9920" y="3114"/>
                  <a:pt x="9896" y="3091"/>
                  <a:pt x="9896" y="3062"/>
                </a:cubicBezTo>
                <a:lnTo>
                  <a:pt x="9896" y="3062"/>
                </a:lnTo>
                <a:cubicBezTo>
                  <a:pt x="9896" y="3034"/>
                  <a:pt x="9920" y="3010"/>
                  <a:pt x="9948" y="3010"/>
                </a:cubicBezTo>
                <a:cubicBezTo>
                  <a:pt x="9977" y="3010"/>
                  <a:pt x="10000" y="3034"/>
                  <a:pt x="10000" y="3062"/>
                </a:cubicBezTo>
                <a:close/>
                <a:moveTo>
                  <a:pt x="10000" y="3270"/>
                </a:moveTo>
                <a:lnTo>
                  <a:pt x="10000" y="3270"/>
                </a:lnTo>
                <a:cubicBezTo>
                  <a:pt x="10000" y="3299"/>
                  <a:pt x="9977" y="3322"/>
                  <a:pt x="9948" y="3322"/>
                </a:cubicBezTo>
                <a:cubicBezTo>
                  <a:pt x="9920" y="3322"/>
                  <a:pt x="9896" y="3299"/>
                  <a:pt x="9896" y="3270"/>
                </a:cubicBezTo>
                <a:lnTo>
                  <a:pt x="9896" y="3270"/>
                </a:lnTo>
                <a:cubicBezTo>
                  <a:pt x="9896" y="3242"/>
                  <a:pt x="9920" y="3218"/>
                  <a:pt x="9948" y="3218"/>
                </a:cubicBezTo>
                <a:cubicBezTo>
                  <a:pt x="9977" y="3218"/>
                  <a:pt x="10000" y="3242"/>
                  <a:pt x="10000" y="3270"/>
                </a:cubicBezTo>
                <a:close/>
                <a:moveTo>
                  <a:pt x="10000" y="3478"/>
                </a:moveTo>
                <a:lnTo>
                  <a:pt x="10000" y="3479"/>
                </a:lnTo>
                <a:cubicBezTo>
                  <a:pt x="10000" y="3507"/>
                  <a:pt x="9977" y="3531"/>
                  <a:pt x="9948" y="3531"/>
                </a:cubicBezTo>
                <a:cubicBezTo>
                  <a:pt x="9920" y="3531"/>
                  <a:pt x="9896" y="3507"/>
                  <a:pt x="9896" y="3479"/>
                </a:cubicBezTo>
                <a:lnTo>
                  <a:pt x="9896" y="3478"/>
                </a:lnTo>
                <a:cubicBezTo>
                  <a:pt x="9896" y="3450"/>
                  <a:pt x="9920" y="3426"/>
                  <a:pt x="9948" y="3426"/>
                </a:cubicBezTo>
                <a:cubicBezTo>
                  <a:pt x="9977" y="3426"/>
                  <a:pt x="10000" y="3450"/>
                  <a:pt x="10000" y="3478"/>
                </a:cubicBezTo>
                <a:close/>
                <a:moveTo>
                  <a:pt x="10000" y="3687"/>
                </a:moveTo>
                <a:lnTo>
                  <a:pt x="10000" y="3687"/>
                </a:lnTo>
                <a:cubicBezTo>
                  <a:pt x="10000" y="3715"/>
                  <a:pt x="9977" y="3739"/>
                  <a:pt x="9948" y="3739"/>
                </a:cubicBezTo>
                <a:cubicBezTo>
                  <a:pt x="9920" y="3739"/>
                  <a:pt x="9896" y="3715"/>
                  <a:pt x="9896" y="3687"/>
                </a:cubicBezTo>
                <a:lnTo>
                  <a:pt x="9896" y="3687"/>
                </a:lnTo>
                <a:cubicBezTo>
                  <a:pt x="9896" y="3658"/>
                  <a:pt x="9920" y="3635"/>
                  <a:pt x="9948" y="3635"/>
                </a:cubicBezTo>
                <a:cubicBezTo>
                  <a:pt x="9977" y="3635"/>
                  <a:pt x="10000" y="3658"/>
                  <a:pt x="10000" y="3687"/>
                </a:cubicBezTo>
                <a:close/>
                <a:moveTo>
                  <a:pt x="10000" y="3895"/>
                </a:moveTo>
                <a:lnTo>
                  <a:pt x="10000" y="3895"/>
                </a:lnTo>
                <a:cubicBezTo>
                  <a:pt x="10000" y="3923"/>
                  <a:pt x="9977" y="3947"/>
                  <a:pt x="9948" y="3947"/>
                </a:cubicBezTo>
                <a:cubicBezTo>
                  <a:pt x="9920" y="3947"/>
                  <a:pt x="9896" y="3923"/>
                  <a:pt x="9896" y="3895"/>
                </a:cubicBezTo>
                <a:lnTo>
                  <a:pt x="9896" y="3895"/>
                </a:lnTo>
                <a:cubicBezTo>
                  <a:pt x="9896" y="3866"/>
                  <a:pt x="9920" y="3843"/>
                  <a:pt x="9948" y="3843"/>
                </a:cubicBezTo>
                <a:cubicBezTo>
                  <a:pt x="9977" y="3843"/>
                  <a:pt x="10000" y="3866"/>
                  <a:pt x="10000" y="3895"/>
                </a:cubicBezTo>
                <a:close/>
                <a:moveTo>
                  <a:pt x="10000" y="4103"/>
                </a:moveTo>
                <a:lnTo>
                  <a:pt x="10000" y="4103"/>
                </a:lnTo>
                <a:cubicBezTo>
                  <a:pt x="10000" y="4132"/>
                  <a:pt x="9977" y="4155"/>
                  <a:pt x="9948" y="4155"/>
                </a:cubicBezTo>
                <a:cubicBezTo>
                  <a:pt x="9920" y="4155"/>
                  <a:pt x="9896" y="4132"/>
                  <a:pt x="9896" y="4103"/>
                </a:cubicBezTo>
                <a:lnTo>
                  <a:pt x="9896" y="4103"/>
                </a:lnTo>
                <a:cubicBezTo>
                  <a:pt x="9896" y="4074"/>
                  <a:pt x="9920" y="4051"/>
                  <a:pt x="9948" y="4051"/>
                </a:cubicBezTo>
                <a:cubicBezTo>
                  <a:pt x="9977" y="4051"/>
                  <a:pt x="10000" y="4074"/>
                  <a:pt x="10000" y="4103"/>
                </a:cubicBezTo>
                <a:close/>
                <a:moveTo>
                  <a:pt x="10000" y="4311"/>
                </a:moveTo>
                <a:lnTo>
                  <a:pt x="10000" y="4311"/>
                </a:lnTo>
                <a:cubicBezTo>
                  <a:pt x="10000" y="4340"/>
                  <a:pt x="9977" y="4363"/>
                  <a:pt x="9948" y="4363"/>
                </a:cubicBezTo>
                <a:cubicBezTo>
                  <a:pt x="9920" y="4363"/>
                  <a:pt x="9896" y="4340"/>
                  <a:pt x="9896" y="4311"/>
                </a:cubicBezTo>
                <a:lnTo>
                  <a:pt x="9896" y="4311"/>
                </a:lnTo>
                <a:cubicBezTo>
                  <a:pt x="9896" y="4282"/>
                  <a:pt x="9920" y="4259"/>
                  <a:pt x="9948" y="4259"/>
                </a:cubicBezTo>
                <a:cubicBezTo>
                  <a:pt x="9977" y="4259"/>
                  <a:pt x="10000" y="4282"/>
                  <a:pt x="10000" y="4311"/>
                </a:cubicBezTo>
                <a:close/>
                <a:moveTo>
                  <a:pt x="10000" y="4519"/>
                </a:moveTo>
                <a:lnTo>
                  <a:pt x="10000" y="4519"/>
                </a:lnTo>
                <a:cubicBezTo>
                  <a:pt x="10000" y="4548"/>
                  <a:pt x="9977" y="4571"/>
                  <a:pt x="9948" y="4571"/>
                </a:cubicBezTo>
                <a:cubicBezTo>
                  <a:pt x="9920" y="4571"/>
                  <a:pt x="9896" y="4548"/>
                  <a:pt x="9896" y="4519"/>
                </a:cubicBezTo>
                <a:lnTo>
                  <a:pt x="9896" y="4519"/>
                </a:lnTo>
                <a:cubicBezTo>
                  <a:pt x="9896" y="4490"/>
                  <a:pt x="9920" y="4467"/>
                  <a:pt x="9948" y="4467"/>
                </a:cubicBezTo>
                <a:cubicBezTo>
                  <a:pt x="9977" y="4467"/>
                  <a:pt x="10000" y="4490"/>
                  <a:pt x="10000" y="4519"/>
                </a:cubicBezTo>
                <a:close/>
                <a:moveTo>
                  <a:pt x="10000" y="4727"/>
                </a:moveTo>
                <a:lnTo>
                  <a:pt x="10000" y="4727"/>
                </a:lnTo>
                <a:cubicBezTo>
                  <a:pt x="10000" y="4756"/>
                  <a:pt x="9977" y="4779"/>
                  <a:pt x="9948" y="4779"/>
                </a:cubicBezTo>
                <a:cubicBezTo>
                  <a:pt x="9920" y="4779"/>
                  <a:pt x="9896" y="4756"/>
                  <a:pt x="9896" y="4727"/>
                </a:cubicBezTo>
                <a:lnTo>
                  <a:pt x="9896" y="4727"/>
                </a:lnTo>
                <a:cubicBezTo>
                  <a:pt x="9896" y="4698"/>
                  <a:pt x="9920" y="4675"/>
                  <a:pt x="9948" y="4675"/>
                </a:cubicBezTo>
                <a:cubicBezTo>
                  <a:pt x="9977" y="4675"/>
                  <a:pt x="10000" y="4698"/>
                  <a:pt x="10000" y="4727"/>
                </a:cubicBezTo>
                <a:close/>
                <a:moveTo>
                  <a:pt x="10000" y="4935"/>
                </a:moveTo>
                <a:lnTo>
                  <a:pt x="10000" y="4935"/>
                </a:lnTo>
                <a:cubicBezTo>
                  <a:pt x="10000" y="4964"/>
                  <a:pt x="9977" y="4987"/>
                  <a:pt x="9948" y="4987"/>
                </a:cubicBezTo>
                <a:cubicBezTo>
                  <a:pt x="9920" y="4987"/>
                  <a:pt x="9896" y="4964"/>
                  <a:pt x="9896" y="4935"/>
                </a:cubicBezTo>
                <a:lnTo>
                  <a:pt x="9896" y="4935"/>
                </a:lnTo>
                <a:cubicBezTo>
                  <a:pt x="9896" y="4906"/>
                  <a:pt x="9920" y="4883"/>
                  <a:pt x="9948" y="4883"/>
                </a:cubicBezTo>
                <a:cubicBezTo>
                  <a:pt x="9977" y="4883"/>
                  <a:pt x="10000" y="4906"/>
                  <a:pt x="10000" y="4935"/>
                </a:cubicBezTo>
                <a:close/>
                <a:moveTo>
                  <a:pt x="10000" y="5143"/>
                </a:moveTo>
                <a:lnTo>
                  <a:pt x="10000" y="5143"/>
                </a:lnTo>
                <a:cubicBezTo>
                  <a:pt x="10000" y="5172"/>
                  <a:pt x="9977" y="5195"/>
                  <a:pt x="9948" y="5195"/>
                </a:cubicBezTo>
                <a:cubicBezTo>
                  <a:pt x="9920" y="5195"/>
                  <a:pt x="9896" y="5172"/>
                  <a:pt x="9896" y="5143"/>
                </a:cubicBezTo>
                <a:lnTo>
                  <a:pt x="9896" y="5143"/>
                </a:lnTo>
                <a:cubicBezTo>
                  <a:pt x="9896" y="5115"/>
                  <a:pt x="9920" y="5091"/>
                  <a:pt x="9948" y="5091"/>
                </a:cubicBezTo>
                <a:cubicBezTo>
                  <a:pt x="9977" y="5091"/>
                  <a:pt x="10000" y="5115"/>
                  <a:pt x="10000" y="5143"/>
                </a:cubicBezTo>
                <a:close/>
                <a:moveTo>
                  <a:pt x="10000" y="5351"/>
                </a:moveTo>
                <a:lnTo>
                  <a:pt x="10000" y="5352"/>
                </a:lnTo>
                <a:cubicBezTo>
                  <a:pt x="10000" y="5380"/>
                  <a:pt x="9977" y="5404"/>
                  <a:pt x="9948" y="5404"/>
                </a:cubicBezTo>
                <a:cubicBezTo>
                  <a:pt x="9920" y="5404"/>
                  <a:pt x="9896" y="5380"/>
                  <a:pt x="9896" y="5352"/>
                </a:cubicBezTo>
                <a:lnTo>
                  <a:pt x="9896" y="5351"/>
                </a:lnTo>
                <a:cubicBezTo>
                  <a:pt x="9896" y="5323"/>
                  <a:pt x="9920" y="5299"/>
                  <a:pt x="9948" y="5299"/>
                </a:cubicBezTo>
                <a:cubicBezTo>
                  <a:pt x="9977" y="5299"/>
                  <a:pt x="10000" y="5323"/>
                  <a:pt x="10000" y="5351"/>
                </a:cubicBezTo>
                <a:close/>
                <a:moveTo>
                  <a:pt x="10000" y="5560"/>
                </a:moveTo>
                <a:lnTo>
                  <a:pt x="10000" y="5560"/>
                </a:lnTo>
                <a:cubicBezTo>
                  <a:pt x="10000" y="5588"/>
                  <a:pt x="9977" y="5612"/>
                  <a:pt x="9948" y="5612"/>
                </a:cubicBezTo>
                <a:cubicBezTo>
                  <a:pt x="9920" y="5612"/>
                  <a:pt x="9896" y="5588"/>
                  <a:pt x="9896" y="5560"/>
                </a:cubicBezTo>
                <a:lnTo>
                  <a:pt x="9896" y="5560"/>
                </a:lnTo>
                <a:cubicBezTo>
                  <a:pt x="9896" y="5531"/>
                  <a:pt x="9920" y="5508"/>
                  <a:pt x="9948" y="5508"/>
                </a:cubicBezTo>
                <a:cubicBezTo>
                  <a:pt x="9977" y="5508"/>
                  <a:pt x="10000" y="5531"/>
                  <a:pt x="10000" y="5560"/>
                </a:cubicBezTo>
                <a:close/>
                <a:moveTo>
                  <a:pt x="10000" y="5768"/>
                </a:moveTo>
                <a:lnTo>
                  <a:pt x="10000" y="5768"/>
                </a:lnTo>
                <a:cubicBezTo>
                  <a:pt x="10000" y="5796"/>
                  <a:pt x="9977" y="5820"/>
                  <a:pt x="9948" y="5820"/>
                </a:cubicBezTo>
                <a:cubicBezTo>
                  <a:pt x="9920" y="5820"/>
                  <a:pt x="9896" y="5796"/>
                  <a:pt x="9896" y="5768"/>
                </a:cubicBezTo>
                <a:lnTo>
                  <a:pt x="9896" y="5768"/>
                </a:lnTo>
                <a:cubicBezTo>
                  <a:pt x="9896" y="5739"/>
                  <a:pt x="9920" y="5716"/>
                  <a:pt x="9948" y="5716"/>
                </a:cubicBezTo>
                <a:cubicBezTo>
                  <a:pt x="9977" y="5716"/>
                  <a:pt x="10000" y="5739"/>
                  <a:pt x="10000" y="5768"/>
                </a:cubicBezTo>
                <a:close/>
                <a:moveTo>
                  <a:pt x="10000" y="5976"/>
                </a:moveTo>
                <a:lnTo>
                  <a:pt x="10000" y="5976"/>
                </a:lnTo>
                <a:cubicBezTo>
                  <a:pt x="10000" y="6005"/>
                  <a:pt x="9977" y="6028"/>
                  <a:pt x="9948" y="6028"/>
                </a:cubicBezTo>
                <a:cubicBezTo>
                  <a:pt x="9920" y="6028"/>
                  <a:pt x="9896" y="6005"/>
                  <a:pt x="9896" y="5976"/>
                </a:cubicBezTo>
                <a:lnTo>
                  <a:pt x="9896" y="5976"/>
                </a:lnTo>
                <a:cubicBezTo>
                  <a:pt x="9896" y="5947"/>
                  <a:pt x="9920" y="5924"/>
                  <a:pt x="9948" y="5924"/>
                </a:cubicBezTo>
                <a:cubicBezTo>
                  <a:pt x="9977" y="5924"/>
                  <a:pt x="10000" y="5947"/>
                  <a:pt x="10000" y="5976"/>
                </a:cubicBezTo>
                <a:close/>
                <a:moveTo>
                  <a:pt x="10000" y="6184"/>
                </a:moveTo>
                <a:lnTo>
                  <a:pt x="10000" y="6184"/>
                </a:lnTo>
                <a:cubicBezTo>
                  <a:pt x="10000" y="6213"/>
                  <a:pt x="9977" y="6236"/>
                  <a:pt x="9948" y="6236"/>
                </a:cubicBezTo>
                <a:cubicBezTo>
                  <a:pt x="9920" y="6236"/>
                  <a:pt x="9896" y="6213"/>
                  <a:pt x="9896" y="6184"/>
                </a:cubicBezTo>
                <a:lnTo>
                  <a:pt x="9896" y="6184"/>
                </a:lnTo>
                <a:cubicBezTo>
                  <a:pt x="9896" y="6155"/>
                  <a:pt x="9920" y="6132"/>
                  <a:pt x="9948" y="6132"/>
                </a:cubicBezTo>
                <a:cubicBezTo>
                  <a:pt x="9977" y="6132"/>
                  <a:pt x="10000" y="6155"/>
                  <a:pt x="10000" y="6184"/>
                </a:cubicBezTo>
                <a:close/>
                <a:moveTo>
                  <a:pt x="10000" y="6392"/>
                </a:moveTo>
                <a:lnTo>
                  <a:pt x="10000" y="6392"/>
                </a:lnTo>
                <a:cubicBezTo>
                  <a:pt x="10000" y="6421"/>
                  <a:pt x="9977" y="6444"/>
                  <a:pt x="9948" y="6444"/>
                </a:cubicBezTo>
                <a:cubicBezTo>
                  <a:pt x="9920" y="6444"/>
                  <a:pt x="9896" y="6421"/>
                  <a:pt x="9896" y="6392"/>
                </a:cubicBezTo>
                <a:lnTo>
                  <a:pt x="9896" y="6392"/>
                </a:lnTo>
                <a:cubicBezTo>
                  <a:pt x="9896" y="6363"/>
                  <a:pt x="9920" y="6340"/>
                  <a:pt x="9948" y="6340"/>
                </a:cubicBezTo>
                <a:cubicBezTo>
                  <a:pt x="9977" y="6340"/>
                  <a:pt x="10000" y="6363"/>
                  <a:pt x="10000" y="6392"/>
                </a:cubicBezTo>
                <a:close/>
                <a:moveTo>
                  <a:pt x="10000" y="6600"/>
                </a:moveTo>
                <a:lnTo>
                  <a:pt x="10000" y="6600"/>
                </a:lnTo>
                <a:cubicBezTo>
                  <a:pt x="10000" y="6629"/>
                  <a:pt x="9977" y="6652"/>
                  <a:pt x="9948" y="6652"/>
                </a:cubicBezTo>
                <a:cubicBezTo>
                  <a:pt x="9920" y="6652"/>
                  <a:pt x="9896" y="6629"/>
                  <a:pt x="9896" y="6600"/>
                </a:cubicBezTo>
                <a:lnTo>
                  <a:pt x="9896" y="6600"/>
                </a:lnTo>
                <a:cubicBezTo>
                  <a:pt x="9896" y="6571"/>
                  <a:pt x="9920" y="6548"/>
                  <a:pt x="9948" y="6548"/>
                </a:cubicBezTo>
                <a:cubicBezTo>
                  <a:pt x="9977" y="6548"/>
                  <a:pt x="10000" y="6571"/>
                  <a:pt x="10000" y="6600"/>
                </a:cubicBezTo>
                <a:close/>
                <a:moveTo>
                  <a:pt x="10000" y="6808"/>
                </a:moveTo>
                <a:lnTo>
                  <a:pt x="10000" y="6808"/>
                </a:lnTo>
                <a:cubicBezTo>
                  <a:pt x="10000" y="6837"/>
                  <a:pt x="9977" y="6860"/>
                  <a:pt x="9948" y="6860"/>
                </a:cubicBezTo>
                <a:cubicBezTo>
                  <a:pt x="9920" y="6860"/>
                  <a:pt x="9896" y="6837"/>
                  <a:pt x="9896" y="6808"/>
                </a:cubicBezTo>
                <a:lnTo>
                  <a:pt x="9896" y="6808"/>
                </a:lnTo>
                <a:cubicBezTo>
                  <a:pt x="9896" y="6779"/>
                  <a:pt x="9920" y="6756"/>
                  <a:pt x="9948" y="6756"/>
                </a:cubicBezTo>
                <a:cubicBezTo>
                  <a:pt x="9977" y="6756"/>
                  <a:pt x="10000" y="6779"/>
                  <a:pt x="10000" y="6808"/>
                </a:cubicBezTo>
                <a:close/>
                <a:moveTo>
                  <a:pt x="9745" y="6864"/>
                </a:moveTo>
                <a:lnTo>
                  <a:pt x="9745" y="6864"/>
                </a:lnTo>
                <a:cubicBezTo>
                  <a:pt x="9716" y="6864"/>
                  <a:pt x="9693" y="6841"/>
                  <a:pt x="9693" y="6812"/>
                </a:cubicBezTo>
                <a:cubicBezTo>
                  <a:pt x="9693" y="6784"/>
                  <a:pt x="9716" y="6760"/>
                  <a:pt x="9745" y="6760"/>
                </a:cubicBezTo>
                <a:lnTo>
                  <a:pt x="9745" y="6760"/>
                </a:lnTo>
                <a:cubicBezTo>
                  <a:pt x="9773" y="6760"/>
                  <a:pt x="9797" y="6784"/>
                  <a:pt x="9797" y="6812"/>
                </a:cubicBezTo>
                <a:cubicBezTo>
                  <a:pt x="9797" y="6841"/>
                  <a:pt x="9773" y="6864"/>
                  <a:pt x="9745" y="6864"/>
                </a:cubicBezTo>
                <a:close/>
                <a:moveTo>
                  <a:pt x="9537" y="6864"/>
                </a:moveTo>
                <a:lnTo>
                  <a:pt x="9536" y="6864"/>
                </a:lnTo>
                <a:cubicBezTo>
                  <a:pt x="9508" y="6864"/>
                  <a:pt x="9484" y="6841"/>
                  <a:pt x="9484" y="6812"/>
                </a:cubicBezTo>
                <a:cubicBezTo>
                  <a:pt x="9484" y="6784"/>
                  <a:pt x="9508" y="6760"/>
                  <a:pt x="9536" y="6760"/>
                </a:cubicBezTo>
                <a:lnTo>
                  <a:pt x="9537" y="6760"/>
                </a:lnTo>
                <a:cubicBezTo>
                  <a:pt x="9565" y="6760"/>
                  <a:pt x="9589" y="6784"/>
                  <a:pt x="9589" y="6812"/>
                </a:cubicBezTo>
                <a:cubicBezTo>
                  <a:pt x="9589" y="6841"/>
                  <a:pt x="9565" y="6864"/>
                  <a:pt x="9537" y="6864"/>
                </a:cubicBezTo>
                <a:close/>
                <a:moveTo>
                  <a:pt x="9328" y="6864"/>
                </a:moveTo>
                <a:lnTo>
                  <a:pt x="9328" y="6864"/>
                </a:lnTo>
                <a:cubicBezTo>
                  <a:pt x="9300" y="6864"/>
                  <a:pt x="9276" y="6841"/>
                  <a:pt x="9276" y="6812"/>
                </a:cubicBezTo>
                <a:cubicBezTo>
                  <a:pt x="9276" y="6784"/>
                  <a:pt x="9300" y="6760"/>
                  <a:pt x="9328" y="6760"/>
                </a:cubicBezTo>
                <a:lnTo>
                  <a:pt x="9328" y="6760"/>
                </a:lnTo>
                <a:cubicBezTo>
                  <a:pt x="9357" y="6760"/>
                  <a:pt x="9380" y="6784"/>
                  <a:pt x="9380" y="6812"/>
                </a:cubicBezTo>
                <a:cubicBezTo>
                  <a:pt x="9380" y="6841"/>
                  <a:pt x="9357" y="6864"/>
                  <a:pt x="9328" y="6864"/>
                </a:cubicBezTo>
                <a:close/>
                <a:moveTo>
                  <a:pt x="9120" y="6864"/>
                </a:moveTo>
                <a:lnTo>
                  <a:pt x="9120" y="6864"/>
                </a:lnTo>
                <a:cubicBezTo>
                  <a:pt x="9092" y="6864"/>
                  <a:pt x="9068" y="6841"/>
                  <a:pt x="9068" y="6812"/>
                </a:cubicBezTo>
                <a:cubicBezTo>
                  <a:pt x="9068" y="6784"/>
                  <a:pt x="9092" y="6760"/>
                  <a:pt x="9120" y="6760"/>
                </a:cubicBezTo>
                <a:lnTo>
                  <a:pt x="9120" y="6760"/>
                </a:lnTo>
                <a:cubicBezTo>
                  <a:pt x="9149" y="6760"/>
                  <a:pt x="9172" y="6784"/>
                  <a:pt x="9172" y="6812"/>
                </a:cubicBezTo>
                <a:cubicBezTo>
                  <a:pt x="9172" y="6841"/>
                  <a:pt x="9149" y="6864"/>
                  <a:pt x="9120" y="6864"/>
                </a:cubicBezTo>
                <a:close/>
                <a:moveTo>
                  <a:pt x="8912" y="6864"/>
                </a:moveTo>
                <a:lnTo>
                  <a:pt x="8912" y="6864"/>
                </a:lnTo>
                <a:cubicBezTo>
                  <a:pt x="8883" y="6864"/>
                  <a:pt x="8860" y="6841"/>
                  <a:pt x="8860" y="6812"/>
                </a:cubicBezTo>
                <a:cubicBezTo>
                  <a:pt x="8860" y="6784"/>
                  <a:pt x="8883" y="6760"/>
                  <a:pt x="8912" y="6760"/>
                </a:cubicBezTo>
                <a:lnTo>
                  <a:pt x="8912" y="6760"/>
                </a:lnTo>
                <a:cubicBezTo>
                  <a:pt x="8941" y="6760"/>
                  <a:pt x="8964" y="6784"/>
                  <a:pt x="8964" y="6812"/>
                </a:cubicBezTo>
                <a:cubicBezTo>
                  <a:pt x="8964" y="6841"/>
                  <a:pt x="8941" y="6864"/>
                  <a:pt x="8912" y="6864"/>
                </a:cubicBezTo>
                <a:close/>
                <a:moveTo>
                  <a:pt x="8704" y="6864"/>
                </a:moveTo>
                <a:lnTo>
                  <a:pt x="8704" y="6864"/>
                </a:lnTo>
                <a:cubicBezTo>
                  <a:pt x="8675" y="6864"/>
                  <a:pt x="8652" y="6841"/>
                  <a:pt x="8652" y="6812"/>
                </a:cubicBezTo>
                <a:cubicBezTo>
                  <a:pt x="8652" y="6784"/>
                  <a:pt x="8675" y="6760"/>
                  <a:pt x="8704" y="6760"/>
                </a:cubicBezTo>
                <a:lnTo>
                  <a:pt x="8704" y="6760"/>
                </a:lnTo>
                <a:cubicBezTo>
                  <a:pt x="8733" y="6760"/>
                  <a:pt x="8756" y="6784"/>
                  <a:pt x="8756" y="6812"/>
                </a:cubicBezTo>
                <a:cubicBezTo>
                  <a:pt x="8756" y="6841"/>
                  <a:pt x="8733" y="6864"/>
                  <a:pt x="8704" y="6864"/>
                </a:cubicBezTo>
                <a:close/>
                <a:moveTo>
                  <a:pt x="8496" y="6864"/>
                </a:moveTo>
                <a:lnTo>
                  <a:pt x="8496" y="6864"/>
                </a:lnTo>
                <a:cubicBezTo>
                  <a:pt x="8467" y="6864"/>
                  <a:pt x="8444" y="6841"/>
                  <a:pt x="8444" y="6812"/>
                </a:cubicBezTo>
                <a:cubicBezTo>
                  <a:pt x="8444" y="6784"/>
                  <a:pt x="8467" y="6760"/>
                  <a:pt x="8496" y="6760"/>
                </a:cubicBezTo>
                <a:lnTo>
                  <a:pt x="8496" y="6760"/>
                </a:lnTo>
                <a:cubicBezTo>
                  <a:pt x="8525" y="6760"/>
                  <a:pt x="8548" y="6784"/>
                  <a:pt x="8548" y="6812"/>
                </a:cubicBezTo>
                <a:cubicBezTo>
                  <a:pt x="8548" y="6841"/>
                  <a:pt x="8525" y="6864"/>
                  <a:pt x="8496" y="6864"/>
                </a:cubicBezTo>
                <a:close/>
                <a:moveTo>
                  <a:pt x="8288" y="6864"/>
                </a:moveTo>
                <a:lnTo>
                  <a:pt x="8288" y="6864"/>
                </a:lnTo>
                <a:cubicBezTo>
                  <a:pt x="8259" y="6864"/>
                  <a:pt x="8236" y="6841"/>
                  <a:pt x="8236" y="6812"/>
                </a:cubicBezTo>
                <a:cubicBezTo>
                  <a:pt x="8236" y="6784"/>
                  <a:pt x="8259" y="6760"/>
                  <a:pt x="8288" y="6760"/>
                </a:cubicBezTo>
                <a:lnTo>
                  <a:pt x="8288" y="6760"/>
                </a:lnTo>
                <a:cubicBezTo>
                  <a:pt x="8317" y="6760"/>
                  <a:pt x="8340" y="6784"/>
                  <a:pt x="8340" y="6812"/>
                </a:cubicBezTo>
                <a:cubicBezTo>
                  <a:pt x="8340" y="6841"/>
                  <a:pt x="8317" y="6864"/>
                  <a:pt x="8288" y="6864"/>
                </a:cubicBezTo>
                <a:close/>
                <a:moveTo>
                  <a:pt x="8080" y="6864"/>
                </a:moveTo>
                <a:lnTo>
                  <a:pt x="8080" y="6864"/>
                </a:lnTo>
                <a:cubicBezTo>
                  <a:pt x="8051" y="6864"/>
                  <a:pt x="8028" y="6841"/>
                  <a:pt x="8028" y="6812"/>
                </a:cubicBezTo>
                <a:cubicBezTo>
                  <a:pt x="8028" y="6784"/>
                  <a:pt x="8051" y="6760"/>
                  <a:pt x="8080" y="6760"/>
                </a:cubicBezTo>
                <a:lnTo>
                  <a:pt x="8080" y="6760"/>
                </a:lnTo>
                <a:cubicBezTo>
                  <a:pt x="8109" y="6760"/>
                  <a:pt x="8132" y="6784"/>
                  <a:pt x="8132" y="6812"/>
                </a:cubicBezTo>
                <a:cubicBezTo>
                  <a:pt x="8132" y="6841"/>
                  <a:pt x="8109" y="6864"/>
                  <a:pt x="8080" y="6864"/>
                </a:cubicBezTo>
                <a:close/>
                <a:moveTo>
                  <a:pt x="7872" y="6864"/>
                </a:moveTo>
                <a:lnTo>
                  <a:pt x="7872" y="6864"/>
                </a:lnTo>
                <a:cubicBezTo>
                  <a:pt x="7843" y="6864"/>
                  <a:pt x="7820" y="6841"/>
                  <a:pt x="7820" y="6812"/>
                </a:cubicBezTo>
                <a:cubicBezTo>
                  <a:pt x="7820" y="6784"/>
                  <a:pt x="7843" y="6760"/>
                  <a:pt x="7872" y="6760"/>
                </a:cubicBezTo>
                <a:lnTo>
                  <a:pt x="7872" y="6760"/>
                </a:lnTo>
                <a:cubicBezTo>
                  <a:pt x="7900" y="6760"/>
                  <a:pt x="7924" y="6784"/>
                  <a:pt x="7924" y="6812"/>
                </a:cubicBezTo>
                <a:cubicBezTo>
                  <a:pt x="7924" y="6841"/>
                  <a:pt x="7900" y="6864"/>
                  <a:pt x="7872" y="6864"/>
                </a:cubicBezTo>
                <a:close/>
                <a:moveTo>
                  <a:pt x="7664" y="6864"/>
                </a:moveTo>
                <a:lnTo>
                  <a:pt x="7664" y="6864"/>
                </a:lnTo>
                <a:cubicBezTo>
                  <a:pt x="7635" y="6864"/>
                  <a:pt x="7612" y="6841"/>
                  <a:pt x="7612" y="6812"/>
                </a:cubicBezTo>
                <a:cubicBezTo>
                  <a:pt x="7612" y="6784"/>
                  <a:pt x="7635" y="6760"/>
                  <a:pt x="7664" y="6760"/>
                </a:cubicBezTo>
                <a:lnTo>
                  <a:pt x="7664" y="6760"/>
                </a:lnTo>
                <a:cubicBezTo>
                  <a:pt x="7692" y="6760"/>
                  <a:pt x="7716" y="6784"/>
                  <a:pt x="7716" y="6812"/>
                </a:cubicBezTo>
                <a:cubicBezTo>
                  <a:pt x="7716" y="6841"/>
                  <a:pt x="7692" y="6864"/>
                  <a:pt x="7664" y="6864"/>
                </a:cubicBezTo>
                <a:close/>
                <a:moveTo>
                  <a:pt x="7456" y="6864"/>
                </a:moveTo>
                <a:lnTo>
                  <a:pt x="7455" y="6864"/>
                </a:lnTo>
                <a:cubicBezTo>
                  <a:pt x="7427" y="6864"/>
                  <a:pt x="7403" y="6841"/>
                  <a:pt x="7403" y="6812"/>
                </a:cubicBezTo>
                <a:cubicBezTo>
                  <a:pt x="7403" y="6784"/>
                  <a:pt x="7427" y="6760"/>
                  <a:pt x="7455" y="6760"/>
                </a:cubicBezTo>
                <a:lnTo>
                  <a:pt x="7456" y="6760"/>
                </a:lnTo>
                <a:cubicBezTo>
                  <a:pt x="7484" y="6760"/>
                  <a:pt x="7508" y="6784"/>
                  <a:pt x="7508" y="6812"/>
                </a:cubicBezTo>
                <a:cubicBezTo>
                  <a:pt x="7508" y="6841"/>
                  <a:pt x="7484" y="6864"/>
                  <a:pt x="7456" y="6864"/>
                </a:cubicBezTo>
                <a:close/>
                <a:moveTo>
                  <a:pt x="7247" y="6864"/>
                </a:moveTo>
                <a:lnTo>
                  <a:pt x="7247" y="6864"/>
                </a:lnTo>
                <a:cubicBezTo>
                  <a:pt x="7219" y="6864"/>
                  <a:pt x="7195" y="6841"/>
                  <a:pt x="7195" y="6812"/>
                </a:cubicBezTo>
                <a:cubicBezTo>
                  <a:pt x="7195" y="6784"/>
                  <a:pt x="7219" y="6760"/>
                  <a:pt x="7247" y="6760"/>
                </a:cubicBezTo>
                <a:lnTo>
                  <a:pt x="7247" y="6760"/>
                </a:lnTo>
                <a:cubicBezTo>
                  <a:pt x="7276" y="6760"/>
                  <a:pt x="7299" y="6784"/>
                  <a:pt x="7299" y="6812"/>
                </a:cubicBezTo>
                <a:cubicBezTo>
                  <a:pt x="7299" y="6841"/>
                  <a:pt x="7276" y="6864"/>
                  <a:pt x="7247" y="6864"/>
                </a:cubicBezTo>
                <a:close/>
                <a:moveTo>
                  <a:pt x="7039" y="6864"/>
                </a:moveTo>
                <a:lnTo>
                  <a:pt x="7039" y="6864"/>
                </a:lnTo>
                <a:cubicBezTo>
                  <a:pt x="7010" y="6864"/>
                  <a:pt x="6987" y="6841"/>
                  <a:pt x="6987" y="6812"/>
                </a:cubicBezTo>
                <a:cubicBezTo>
                  <a:pt x="6987" y="6784"/>
                  <a:pt x="7010" y="6760"/>
                  <a:pt x="7039" y="6760"/>
                </a:cubicBezTo>
                <a:lnTo>
                  <a:pt x="7039" y="6760"/>
                </a:lnTo>
                <a:cubicBezTo>
                  <a:pt x="7068" y="6760"/>
                  <a:pt x="7091" y="6784"/>
                  <a:pt x="7091" y="6812"/>
                </a:cubicBezTo>
                <a:cubicBezTo>
                  <a:pt x="7091" y="6841"/>
                  <a:pt x="7068" y="6864"/>
                  <a:pt x="7039" y="6864"/>
                </a:cubicBezTo>
                <a:close/>
                <a:moveTo>
                  <a:pt x="6831" y="6864"/>
                </a:moveTo>
                <a:lnTo>
                  <a:pt x="6831" y="6864"/>
                </a:lnTo>
                <a:cubicBezTo>
                  <a:pt x="6802" y="6864"/>
                  <a:pt x="6779" y="6841"/>
                  <a:pt x="6779" y="6812"/>
                </a:cubicBezTo>
                <a:cubicBezTo>
                  <a:pt x="6779" y="6784"/>
                  <a:pt x="6802" y="6760"/>
                  <a:pt x="6831" y="6760"/>
                </a:cubicBezTo>
                <a:lnTo>
                  <a:pt x="6831" y="6760"/>
                </a:lnTo>
                <a:cubicBezTo>
                  <a:pt x="6860" y="6760"/>
                  <a:pt x="6883" y="6784"/>
                  <a:pt x="6883" y="6812"/>
                </a:cubicBezTo>
                <a:cubicBezTo>
                  <a:pt x="6883" y="6841"/>
                  <a:pt x="6860" y="6864"/>
                  <a:pt x="6831" y="6864"/>
                </a:cubicBezTo>
                <a:close/>
                <a:moveTo>
                  <a:pt x="6623" y="6864"/>
                </a:moveTo>
                <a:lnTo>
                  <a:pt x="6623" y="6864"/>
                </a:lnTo>
                <a:cubicBezTo>
                  <a:pt x="6594" y="6864"/>
                  <a:pt x="6571" y="6841"/>
                  <a:pt x="6571" y="6812"/>
                </a:cubicBezTo>
                <a:cubicBezTo>
                  <a:pt x="6571" y="6784"/>
                  <a:pt x="6594" y="6760"/>
                  <a:pt x="6623" y="6760"/>
                </a:cubicBezTo>
                <a:lnTo>
                  <a:pt x="6623" y="6760"/>
                </a:lnTo>
                <a:cubicBezTo>
                  <a:pt x="6652" y="6760"/>
                  <a:pt x="6675" y="6784"/>
                  <a:pt x="6675" y="6812"/>
                </a:cubicBezTo>
                <a:cubicBezTo>
                  <a:pt x="6675" y="6841"/>
                  <a:pt x="6652" y="6864"/>
                  <a:pt x="6623" y="6864"/>
                </a:cubicBezTo>
                <a:close/>
                <a:moveTo>
                  <a:pt x="6415" y="6864"/>
                </a:moveTo>
                <a:lnTo>
                  <a:pt x="6415" y="6864"/>
                </a:lnTo>
                <a:cubicBezTo>
                  <a:pt x="6386" y="6864"/>
                  <a:pt x="6363" y="6841"/>
                  <a:pt x="6363" y="6812"/>
                </a:cubicBezTo>
                <a:cubicBezTo>
                  <a:pt x="6363" y="6784"/>
                  <a:pt x="6386" y="6760"/>
                  <a:pt x="6415" y="6760"/>
                </a:cubicBezTo>
                <a:lnTo>
                  <a:pt x="6415" y="6760"/>
                </a:lnTo>
                <a:cubicBezTo>
                  <a:pt x="6444" y="6760"/>
                  <a:pt x="6467" y="6784"/>
                  <a:pt x="6467" y="6812"/>
                </a:cubicBezTo>
                <a:cubicBezTo>
                  <a:pt x="6467" y="6841"/>
                  <a:pt x="6444" y="6864"/>
                  <a:pt x="6415" y="6864"/>
                </a:cubicBezTo>
                <a:close/>
                <a:moveTo>
                  <a:pt x="6207" y="6864"/>
                </a:moveTo>
                <a:lnTo>
                  <a:pt x="6207" y="6864"/>
                </a:lnTo>
                <a:cubicBezTo>
                  <a:pt x="6178" y="6864"/>
                  <a:pt x="6155" y="6841"/>
                  <a:pt x="6155" y="6812"/>
                </a:cubicBezTo>
                <a:cubicBezTo>
                  <a:pt x="6155" y="6784"/>
                  <a:pt x="6178" y="6760"/>
                  <a:pt x="6207" y="6760"/>
                </a:cubicBezTo>
                <a:lnTo>
                  <a:pt x="6207" y="6760"/>
                </a:lnTo>
                <a:cubicBezTo>
                  <a:pt x="6236" y="6760"/>
                  <a:pt x="6259" y="6784"/>
                  <a:pt x="6259" y="6812"/>
                </a:cubicBezTo>
                <a:cubicBezTo>
                  <a:pt x="6259" y="6841"/>
                  <a:pt x="6236" y="6864"/>
                  <a:pt x="6207" y="6864"/>
                </a:cubicBezTo>
                <a:close/>
                <a:moveTo>
                  <a:pt x="5999" y="6864"/>
                </a:moveTo>
                <a:lnTo>
                  <a:pt x="5999" y="6864"/>
                </a:lnTo>
                <a:cubicBezTo>
                  <a:pt x="5970" y="6864"/>
                  <a:pt x="5947" y="6841"/>
                  <a:pt x="5947" y="6812"/>
                </a:cubicBezTo>
                <a:cubicBezTo>
                  <a:pt x="5947" y="6784"/>
                  <a:pt x="5970" y="6760"/>
                  <a:pt x="5999" y="6760"/>
                </a:cubicBezTo>
                <a:lnTo>
                  <a:pt x="5999" y="6760"/>
                </a:lnTo>
                <a:cubicBezTo>
                  <a:pt x="6028" y="6760"/>
                  <a:pt x="6051" y="6784"/>
                  <a:pt x="6051" y="6812"/>
                </a:cubicBezTo>
                <a:cubicBezTo>
                  <a:pt x="6051" y="6841"/>
                  <a:pt x="6028" y="6864"/>
                  <a:pt x="5999" y="6864"/>
                </a:cubicBezTo>
                <a:close/>
                <a:moveTo>
                  <a:pt x="5791" y="6864"/>
                </a:moveTo>
                <a:lnTo>
                  <a:pt x="5791" y="6864"/>
                </a:lnTo>
                <a:cubicBezTo>
                  <a:pt x="5762" y="6864"/>
                  <a:pt x="5739" y="6841"/>
                  <a:pt x="5739" y="6812"/>
                </a:cubicBezTo>
                <a:cubicBezTo>
                  <a:pt x="5739" y="6784"/>
                  <a:pt x="5762" y="6760"/>
                  <a:pt x="5791" y="6760"/>
                </a:cubicBezTo>
                <a:lnTo>
                  <a:pt x="5791" y="6760"/>
                </a:lnTo>
                <a:cubicBezTo>
                  <a:pt x="5819" y="6760"/>
                  <a:pt x="5843" y="6784"/>
                  <a:pt x="5843" y="6812"/>
                </a:cubicBezTo>
                <a:cubicBezTo>
                  <a:pt x="5843" y="6841"/>
                  <a:pt x="5819" y="6864"/>
                  <a:pt x="5791" y="6864"/>
                </a:cubicBezTo>
                <a:close/>
                <a:moveTo>
                  <a:pt x="5583" y="6864"/>
                </a:moveTo>
                <a:lnTo>
                  <a:pt x="5582" y="6864"/>
                </a:lnTo>
                <a:cubicBezTo>
                  <a:pt x="5554" y="6864"/>
                  <a:pt x="5530" y="6841"/>
                  <a:pt x="5530" y="6812"/>
                </a:cubicBezTo>
                <a:cubicBezTo>
                  <a:pt x="5530" y="6784"/>
                  <a:pt x="5554" y="6760"/>
                  <a:pt x="5582" y="6760"/>
                </a:cubicBezTo>
                <a:lnTo>
                  <a:pt x="5583" y="6760"/>
                </a:lnTo>
                <a:cubicBezTo>
                  <a:pt x="5611" y="6760"/>
                  <a:pt x="5635" y="6784"/>
                  <a:pt x="5635" y="6812"/>
                </a:cubicBezTo>
                <a:cubicBezTo>
                  <a:pt x="5635" y="6841"/>
                  <a:pt x="5611" y="6864"/>
                  <a:pt x="5583" y="6864"/>
                </a:cubicBezTo>
                <a:close/>
                <a:moveTo>
                  <a:pt x="5374" y="6864"/>
                </a:moveTo>
                <a:lnTo>
                  <a:pt x="5374" y="6864"/>
                </a:lnTo>
                <a:cubicBezTo>
                  <a:pt x="5346" y="6864"/>
                  <a:pt x="5322" y="6841"/>
                  <a:pt x="5322" y="6812"/>
                </a:cubicBezTo>
                <a:cubicBezTo>
                  <a:pt x="5322" y="6784"/>
                  <a:pt x="5346" y="6760"/>
                  <a:pt x="5374" y="6760"/>
                </a:cubicBezTo>
                <a:lnTo>
                  <a:pt x="5374" y="6760"/>
                </a:lnTo>
                <a:cubicBezTo>
                  <a:pt x="5403" y="6760"/>
                  <a:pt x="5426" y="6784"/>
                  <a:pt x="5426" y="6812"/>
                </a:cubicBezTo>
                <a:cubicBezTo>
                  <a:pt x="5426" y="6841"/>
                  <a:pt x="5403" y="6864"/>
                  <a:pt x="5374" y="6864"/>
                </a:cubicBezTo>
                <a:close/>
                <a:moveTo>
                  <a:pt x="5166" y="6864"/>
                </a:moveTo>
                <a:lnTo>
                  <a:pt x="5166" y="6864"/>
                </a:lnTo>
                <a:cubicBezTo>
                  <a:pt x="5138" y="6864"/>
                  <a:pt x="5114" y="6841"/>
                  <a:pt x="5114" y="6812"/>
                </a:cubicBezTo>
                <a:cubicBezTo>
                  <a:pt x="5114" y="6784"/>
                  <a:pt x="5138" y="6760"/>
                  <a:pt x="5166" y="6760"/>
                </a:cubicBezTo>
                <a:lnTo>
                  <a:pt x="5166" y="6760"/>
                </a:lnTo>
                <a:cubicBezTo>
                  <a:pt x="5195" y="6760"/>
                  <a:pt x="5218" y="6784"/>
                  <a:pt x="5218" y="6812"/>
                </a:cubicBezTo>
                <a:cubicBezTo>
                  <a:pt x="5218" y="6841"/>
                  <a:pt x="5195" y="6864"/>
                  <a:pt x="5166" y="6864"/>
                </a:cubicBezTo>
                <a:close/>
                <a:moveTo>
                  <a:pt x="4958" y="6864"/>
                </a:moveTo>
                <a:lnTo>
                  <a:pt x="4958" y="6864"/>
                </a:lnTo>
                <a:cubicBezTo>
                  <a:pt x="4929" y="6864"/>
                  <a:pt x="4906" y="6841"/>
                  <a:pt x="4906" y="6812"/>
                </a:cubicBezTo>
                <a:cubicBezTo>
                  <a:pt x="4906" y="6784"/>
                  <a:pt x="4929" y="6760"/>
                  <a:pt x="4958" y="6760"/>
                </a:cubicBezTo>
                <a:lnTo>
                  <a:pt x="4958" y="6760"/>
                </a:lnTo>
                <a:cubicBezTo>
                  <a:pt x="4987" y="6760"/>
                  <a:pt x="5010" y="6784"/>
                  <a:pt x="5010" y="6812"/>
                </a:cubicBezTo>
                <a:cubicBezTo>
                  <a:pt x="5010" y="6841"/>
                  <a:pt x="4987" y="6864"/>
                  <a:pt x="4958" y="6864"/>
                </a:cubicBezTo>
                <a:close/>
                <a:moveTo>
                  <a:pt x="4750" y="6864"/>
                </a:moveTo>
                <a:lnTo>
                  <a:pt x="4750" y="6864"/>
                </a:lnTo>
                <a:cubicBezTo>
                  <a:pt x="4721" y="6864"/>
                  <a:pt x="4698" y="6841"/>
                  <a:pt x="4698" y="6812"/>
                </a:cubicBezTo>
                <a:cubicBezTo>
                  <a:pt x="4698" y="6784"/>
                  <a:pt x="4721" y="6760"/>
                  <a:pt x="4750" y="6760"/>
                </a:cubicBezTo>
                <a:lnTo>
                  <a:pt x="4750" y="6760"/>
                </a:lnTo>
                <a:cubicBezTo>
                  <a:pt x="4779" y="6760"/>
                  <a:pt x="4802" y="6784"/>
                  <a:pt x="4802" y="6812"/>
                </a:cubicBezTo>
                <a:cubicBezTo>
                  <a:pt x="4802" y="6841"/>
                  <a:pt x="4779" y="6864"/>
                  <a:pt x="4750" y="6864"/>
                </a:cubicBezTo>
                <a:close/>
                <a:moveTo>
                  <a:pt x="4542" y="6864"/>
                </a:moveTo>
                <a:lnTo>
                  <a:pt x="4542" y="6864"/>
                </a:lnTo>
                <a:cubicBezTo>
                  <a:pt x="4513" y="6864"/>
                  <a:pt x="4490" y="6841"/>
                  <a:pt x="4490" y="6812"/>
                </a:cubicBezTo>
                <a:cubicBezTo>
                  <a:pt x="4490" y="6784"/>
                  <a:pt x="4513" y="6760"/>
                  <a:pt x="4542" y="6760"/>
                </a:cubicBezTo>
                <a:lnTo>
                  <a:pt x="4542" y="6760"/>
                </a:lnTo>
                <a:cubicBezTo>
                  <a:pt x="4571" y="6760"/>
                  <a:pt x="4594" y="6784"/>
                  <a:pt x="4594" y="6812"/>
                </a:cubicBezTo>
                <a:cubicBezTo>
                  <a:pt x="4594" y="6841"/>
                  <a:pt x="4571" y="6864"/>
                  <a:pt x="4542" y="6864"/>
                </a:cubicBezTo>
                <a:close/>
                <a:moveTo>
                  <a:pt x="4334" y="6864"/>
                </a:moveTo>
                <a:lnTo>
                  <a:pt x="4334" y="6864"/>
                </a:lnTo>
                <a:cubicBezTo>
                  <a:pt x="4305" y="6864"/>
                  <a:pt x="4282" y="6841"/>
                  <a:pt x="4282" y="6812"/>
                </a:cubicBezTo>
                <a:cubicBezTo>
                  <a:pt x="4282" y="6784"/>
                  <a:pt x="4305" y="6760"/>
                  <a:pt x="4334" y="6760"/>
                </a:cubicBezTo>
                <a:lnTo>
                  <a:pt x="4334" y="6760"/>
                </a:lnTo>
                <a:cubicBezTo>
                  <a:pt x="4363" y="6760"/>
                  <a:pt x="4386" y="6784"/>
                  <a:pt x="4386" y="6812"/>
                </a:cubicBezTo>
                <a:cubicBezTo>
                  <a:pt x="4386" y="6841"/>
                  <a:pt x="4363" y="6864"/>
                  <a:pt x="4334" y="6864"/>
                </a:cubicBezTo>
                <a:close/>
                <a:moveTo>
                  <a:pt x="4126" y="6864"/>
                </a:moveTo>
                <a:lnTo>
                  <a:pt x="4126" y="6864"/>
                </a:lnTo>
                <a:cubicBezTo>
                  <a:pt x="4097" y="6864"/>
                  <a:pt x="4074" y="6841"/>
                  <a:pt x="4074" y="6812"/>
                </a:cubicBezTo>
                <a:cubicBezTo>
                  <a:pt x="4074" y="6784"/>
                  <a:pt x="4097" y="6760"/>
                  <a:pt x="4126" y="6760"/>
                </a:cubicBezTo>
                <a:lnTo>
                  <a:pt x="4126" y="6760"/>
                </a:lnTo>
                <a:cubicBezTo>
                  <a:pt x="4155" y="6760"/>
                  <a:pt x="4178" y="6784"/>
                  <a:pt x="4178" y="6812"/>
                </a:cubicBezTo>
                <a:cubicBezTo>
                  <a:pt x="4178" y="6841"/>
                  <a:pt x="4155" y="6864"/>
                  <a:pt x="4126" y="6864"/>
                </a:cubicBezTo>
                <a:close/>
                <a:moveTo>
                  <a:pt x="3918" y="6864"/>
                </a:moveTo>
                <a:lnTo>
                  <a:pt x="3918" y="6864"/>
                </a:lnTo>
                <a:cubicBezTo>
                  <a:pt x="3889" y="6864"/>
                  <a:pt x="3866" y="6841"/>
                  <a:pt x="3866" y="6812"/>
                </a:cubicBezTo>
                <a:cubicBezTo>
                  <a:pt x="3866" y="6784"/>
                  <a:pt x="3889" y="6760"/>
                  <a:pt x="3918" y="6760"/>
                </a:cubicBezTo>
                <a:lnTo>
                  <a:pt x="3918" y="6760"/>
                </a:lnTo>
                <a:cubicBezTo>
                  <a:pt x="3946" y="6760"/>
                  <a:pt x="3970" y="6784"/>
                  <a:pt x="3970" y="6812"/>
                </a:cubicBezTo>
                <a:cubicBezTo>
                  <a:pt x="3970" y="6841"/>
                  <a:pt x="3946" y="6864"/>
                  <a:pt x="3918" y="6864"/>
                </a:cubicBezTo>
                <a:close/>
                <a:moveTo>
                  <a:pt x="3710" y="6864"/>
                </a:moveTo>
                <a:lnTo>
                  <a:pt x="3710" y="6864"/>
                </a:lnTo>
                <a:cubicBezTo>
                  <a:pt x="3681" y="6864"/>
                  <a:pt x="3658" y="6841"/>
                  <a:pt x="3658" y="6812"/>
                </a:cubicBezTo>
                <a:cubicBezTo>
                  <a:pt x="3658" y="6784"/>
                  <a:pt x="3681" y="6760"/>
                  <a:pt x="3710" y="6760"/>
                </a:cubicBezTo>
                <a:lnTo>
                  <a:pt x="3710" y="6760"/>
                </a:lnTo>
                <a:cubicBezTo>
                  <a:pt x="3738" y="6760"/>
                  <a:pt x="3762" y="6784"/>
                  <a:pt x="3762" y="6812"/>
                </a:cubicBezTo>
                <a:cubicBezTo>
                  <a:pt x="3762" y="6841"/>
                  <a:pt x="3738" y="6864"/>
                  <a:pt x="3710" y="6864"/>
                </a:cubicBezTo>
                <a:close/>
                <a:moveTo>
                  <a:pt x="3502" y="6864"/>
                </a:moveTo>
                <a:lnTo>
                  <a:pt x="3501" y="6864"/>
                </a:lnTo>
                <a:cubicBezTo>
                  <a:pt x="3473" y="6864"/>
                  <a:pt x="3449" y="6841"/>
                  <a:pt x="3449" y="6812"/>
                </a:cubicBezTo>
                <a:cubicBezTo>
                  <a:pt x="3449" y="6784"/>
                  <a:pt x="3473" y="6760"/>
                  <a:pt x="3501" y="6760"/>
                </a:cubicBezTo>
                <a:lnTo>
                  <a:pt x="3502" y="6760"/>
                </a:lnTo>
                <a:cubicBezTo>
                  <a:pt x="3530" y="6760"/>
                  <a:pt x="3554" y="6784"/>
                  <a:pt x="3554" y="6812"/>
                </a:cubicBezTo>
                <a:cubicBezTo>
                  <a:pt x="3554" y="6841"/>
                  <a:pt x="3530" y="6864"/>
                  <a:pt x="3502" y="6864"/>
                </a:cubicBezTo>
                <a:close/>
                <a:moveTo>
                  <a:pt x="3293" y="6864"/>
                </a:moveTo>
                <a:lnTo>
                  <a:pt x="3293" y="6864"/>
                </a:lnTo>
                <a:cubicBezTo>
                  <a:pt x="3265" y="6864"/>
                  <a:pt x="3241" y="6841"/>
                  <a:pt x="3241" y="6812"/>
                </a:cubicBezTo>
                <a:cubicBezTo>
                  <a:pt x="3241" y="6784"/>
                  <a:pt x="3265" y="6760"/>
                  <a:pt x="3293" y="6760"/>
                </a:cubicBezTo>
                <a:lnTo>
                  <a:pt x="3293" y="6760"/>
                </a:lnTo>
                <a:cubicBezTo>
                  <a:pt x="3322" y="6760"/>
                  <a:pt x="3345" y="6784"/>
                  <a:pt x="3345" y="6812"/>
                </a:cubicBezTo>
                <a:cubicBezTo>
                  <a:pt x="3345" y="6841"/>
                  <a:pt x="3322" y="6864"/>
                  <a:pt x="3293" y="6864"/>
                </a:cubicBezTo>
                <a:close/>
                <a:moveTo>
                  <a:pt x="3085" y="6864"/>
                </a:moveTo>
                <a:lnTo>
                  <a:pt x="3085" y="6864"/>
                </a:lnTo>
                <a:cubicBezTo>
                  <a:pt x="3057" y="6864"/>
                  <a:pt x="3033" y="6841"/>
                  <a:pt x="3033" y="6812"/>
                </a:cubicBezTo>
                <a:cubicBezTo>
                  <a:pt x="3033" y="6784"/>
                  <a:pt x="3057" y="6760"/>
                  <a:pt x="3085" y="6760"/>
                </a:cubicBezTo>
                <a:lnTo>
                  <a:pt x="3085" y="6760"/>
                </a:lnTo>
                <a:cubicBezTo>
                  <a:pt x="3114" y="6760"/>
                  <a:pt x="3137" y="6784"/>
                  <a:pt x="3137" y="6812"/>
                </a:cubicBezTo>
                <a:cubicBezTo>
                  <a:pt x="3137" y="6841"/>
                  <a:pt x="3114" y="6864"/>
                  <a:pt x="3085" y="6864"/>
                </a:cubicBezTo>
                <a:close/>
                <a:moveTo>
                  <a:pt x="2877" y="6864"/>
                </a:moveTo>
                <a:lnTo>
                  <a:pt x="2877" y="6864"/>
                </a:lnTo>
                <a:cubicBezTo>
                  <a:pt x="2848" y="6864"/>
                  <a:pt x="2825" y="6841"/>
                  <a:pt x="2825" y="6812"/>
                </a:cubicBezTo>
                <a:cubicBezTo>
                  <a:pt x="2825" y="6784"/>
                  <a:pt x="2848" y="6760"/>
                  <a:pt x="2877" y="6760"/>
                </a:cubicBezTo>
                <a:lnTo>
                  <a:pt x="2877" y="6760"/>
                </a:lnTo>
                <a:cubicBezTo>
                  <a:pt x="2906" y="6760"/>
                  <a:pt x="2929" y="6784"/>
                  <a:pt x="2929" y="6812"/>
                </a:cubicBezTo>
                <a:cubicBezTo>
                  <a:pt x="2929" y="6841"/>
                  <a:pt x="2906" y="6864"/>
                  <a:pt x="2877" y="6864"/>
                </a:cubicBezTo>
                <a:close/>
                <a:moveTo>
                  <a:pt x="2669" y="6864"/>
                </a:moveTo>
                <a:lnTo>
                  <a:pt x="2669" y="6864"/>
                </a:lnTo>
                <a:cubicBezTo>
                  <a:pt x="2640" y="6864"/>
                  <a:pt x="2617" y="6841"/>
                  <a:pt x="2617" y="6812"/>
                </a:cubicBezTo>
                <a:cubicBezTo>
                  <a:pt x="2617" y="6784"/>
                  <a:pt x="2640" y="6760"/>
                  <a:pt x="2669" y="6760"/>
                </a:cubicBezTo>
                <a:lnTo>
                  <a:pt x="2669" y="6760"/>
                </a:lnTo>
                <a:cubicBezTo>
                  <a:pt x="2698" y="6760"/>
                  <a:pt x="2721" y="6784"/>
                  <a:pt x="2721" y="6812"/>
                </a:cubicBezTo>
                <a:cubicBezTo>
                  <a:pt x="2721" y="6841"/>
                  <a:pt x="2698" y="6864"/>
                  <a:pt x="2669" y="6864"/>
                </a:cubicBezTo>
                <a:close/>
                <a:moveTo>
                  <a:pt x="2461" y="6864"/>
                </a:moveTo>
                <a:lnTo>
                  <a:pt x="2461" y="6864"/>
                </a:lnTo>
                <a:cubicBezTo>
                  <a:pt x="2432" y="6864"/>
                  <a:pt x="2409" y="6841"/>
                  <a:pt x="2409" y="6812"/>
                </a:cubicBezTo>
                <a:cubicBezTo>
                  <a:pt x="2409" y="6784"/>
                  <a:pt x="2432" y="6760"/>
                  <a:pt x="2461" y="6760"/>
                </a:cubicBezTo>
                <a:lnTo>
                  <a:pt x="2461" y="6760"/>
                </a:lnTo>
                <a:cubicBezTo>
                  <a:pt x="2490" y="6760"/>
                  <a:pt x="2513" y="6784"/>
                  <a:pt x="2513" y="6812"/>
                </a:cubicBezTo>
                <a:cubicBezTo>
                  <a:pt x="2513" y="6841"/>
                  <a:pt x="2490" y="6864"/>
                  <a:pt x="2461" y="6864"/>
                </a:cubicBezTo>
                <a:close/>
                <a:moveTo>
                  <a:pt x="2253" y="6864"/>
                </a:moveTo>
                <a:lnTo>
                  <a:pt x="2253" y="6864"/>
                </a:lnTo>
                <a:cubicBezTo>
                  <a:pt x="2224" y="6864"/>
                  <a:pt x="2201" y="6841"/>
                  <a:pt x="2201" y="6812"/>
                </a:cubicBezTo>
                <a:cubicBezTo>
                  <a:pt x="2201" y="6784"/>
                  <a:pt x="2224" y="6760"/>
                  <a:pt x="2253" y="6760"/>
                </a:cubicBezTo>
                <a:lnTo>
                  <a:pt x="2253" y="6760"/>
                </a:lnTo>
                <a:cubicBezTo>
                  <a:pt x="2282" y="6760"/>
                  <a:pt x="2305" y="6784"/>
                  <a:pt x="2305" y="6812"/>
                </a:cubicBezTo>
                <a:cubicBezTo>
                  <a:pt x="2305" y="6841"/>
                  <a:pt x="2282" y="6864"/>
                  <a:pt x="2253" y="6864"/>
                </a:cubicBezTo>
                <a:close/>
                <a:moveTo>
                  <a:pt x="2045" y="6864"/>
                </a:moveTo>
                <a:lnTo>
                  <a:pt x="2045" y="6864"/>
                </a:lnTo>
                <a:cubicBezTo>
                  <a:pt x="2016" y="6864"/>
                  <a:pt x="1993" y="6841"/>
                  <a:pt x="1993" y="6812"/>
                </a:cubicBezTo>
                <a:cubicBezTo>
                  <a:pt x="1993" y="6784"/>
                  <a:pt x="2016" y="6760"/>
                  <a:pt x="2045" y="6760"/>
                </a:cubicBezTo>
                <a:lnTo>
                  <a:pt x="2045" y="6760"/>
                </a:lnTo>
                <a:cubicBezTo>
                  <a:pt x="2074" y="6760"/>
                  <a:pt x="2097" y="6784"/>
                  <a:pt x="2097" y="6812"/>
                </a:cubicBezTo>
                <a:cubicBezTo>
                  <a:pt x="2097" y="6841"/>
                  <a:pt x="2074" y="6864"/>
                  <a:pt x="2045" y="6864"/>
                </a:cubicBezTo>
                <a:close/>
                <a:moveTo>
                  <a:pt x="1837" y="6864"/>
                </a:moveTo>
                <a:lnTo>
                  <a:pt x="1837" y="6864"/>
                </a:lnTo>
                <a:cubicBezTo>
                  <a:pt x="1808" y="6864"/>
                  <a:pt x="1785" y="6841"/>
                  <a:pt x="1785" y="6812"/>
                </a:cubicBezTo>
                <a:cubicBezTo>
                  <a:pt x="1785" y="6784"/>
                  <a:pt x="1808" y="6760"/>
                  <a:pt x="1837" y="6760"/>
                </a:cubicBezTo>
                <a:lnTo>
                  <a:pt x="1837" y="6760"/>
                </a:lnTo>
                <a:cubicBezTo>
                  <a:pt x="1865" y="6760"/>
                  <a:pt x="1889" y="6784"/>
                  <a:pt x="1889" y="6812"/>
                </a:cubicBezTo>
                <a:cubicBezTo>
                  <a:pt x="1889" y="6841"/>
                  <a:pt x="1865" y="6864"/>
                  <a:pt x="1837" y="6864"/>
                </a:cubicBezTo>
                <a:close/>
                <a:moveTo>
                  <a:pt x="1629" y="6864"/>
                </a:moveTo>
                <a:lnTo>
                  <a:pt x="1629" y="6864"/>
                </a:lnTo>
                <a:cubicBezTo>
                  <a:pt x="1600" y="6864"/>
                  <a:pt x="1577" y="6841"/>
                  <a:pt x="1577" y="6812"/>
                </a:cubicBezTo>
                <a:cubicBezTo>
                  <a:pt x="1577" y="6784"/>
                  <a:pt x="1600" y="6760"/>
                  <a:pt x="1629" y="6760"/>
                </a:cubicBezTo>
                <a:lnTo>
                  <a:pt x="1629" y="6760"/>
                </a:lnTo>
                <a:cubicBezTo>
                  <a:pt x="1657" y="6760"/>
                  <a:pt x="1681" y="6784"/>
                  <a:pt x="1681" y="6812"/>
                </a:cubicBezTo>
                <a:cubicBezTo>
                  <a:pt x="1681" y="6841"/>
                  <a:pt x="1657" y="6864"/>
                  <a:pt x="1629" y="6864"/>
                </a:cubicBezTo>
                <a:close/>
                <a:moveTo>
                  <a:pt x="1421" y="6864"/>
                </a:moveTo>
                <a:lnTo>
                  <a:pt x="1420" y="6864"/>
                </a:lnTo>
                <a:cubicBezTo>
                  <a:pt x="1392" y="6864"/>
                  <a:pt x="1368" y="6841"/>
                  <a:pt x="1368" y="6812"/>
                </a:cubicBezTo>
                <a:cubicBezTo>
                  <a:pt x="1368" y="6784"/>
                  <a:pt x="1392" y="6760"/>
                  <a:pt x="1420" y="6760"/>
                </a:cubicBezTo>
                <a:lnTo>
                  <a:pt x="1421" y="6760"/>
                </a:lnTo>
                <a:cubicBezTo>
                  <a:pt x="1449" y="6760"/>
                  <a:pt x="1473" y="6784"/>
                  <a:pt x="1473" y="6812"/>
                </a:cubicBezTo>
                <a:cubicBezTo>
                  <a:pt x="1473" y="6841"/>
                  <a:pt x="1449" y="6864"/>
                  <a:pt x="1421" y="6864"/>
                </a:cubicBezTo>
                <a:close/>
                <a:moveTo>
                  <a:pt x="1212" y="6864"/>
                </a:moveTo>
                <a:lnTo>
                  <a:pt x="1212" y="6864"/>
                </a:lnTo>
                <a:cubicBezTo>
                  <a:pt x="1184" y="6864"/>
                  <a:pt x="1160" y="6841"/>
                  <a:pt x="1160" y="6812"/>
                </a:cubicBezTo>
                <a:cubicBezTo>
                  <a:pt x="1160" y="6784"/>
                  <a:pt x="1184" y="6760"/>
                  <a:pt x="1212" y="6760"/>
                </a:cubicBezTo>
                <a:lnTo>
                  <a:pt x="1212" y="6760"/>
                </a:lnTo>
                <a:cubicBezTo>
                  <a:pt x="1241" y="6760"/>
                  <a:pt x="1264" y="6784"/>
                  <a:pt x="1264" y="6812"/>
                </a:cubicBezTo>
                <a:cubicBezTo>
                  <a:pt x="1264" y="6841"/>
                  <a:pt x="1241" y="6864"/>
                  <a:pt x="1212" y="6864"/>
                </a:cubicBezTo>
                <a:close/>
                <a:moveTo>
                  <a:pt x="1004" y="6864"/>
                </a:moveTo>
                <a:lnTo>
                  <a:pt x="1004" y="6864"/>
                </a:lnTo>
                <a:cubicBezTo>
                  <a:pt x="975" y="6864"/>
                  <a:pt x="952" y="6841"/>
                  <a:pt x="952" y="6812"/>
                </a:cubicBezTo>
                <a:cubicBezTo>
                  <a:pt x="952" y="6784"/>
                  <a:pt x="975" y="6760"/>
                  <a:pt x="1004" y="6760"/>
                </a:cubicBezTo>
                <a:lnTo>
                  <a:pt x="1004" y="6760"/>
                </a:lnTo>
                <a:cubicBezTo>
                  <a:pt x="1033" y="6760"/>
                  <a:pt x="1056" y="6784"/>
                  <a:pt x="1056" y="6812"/>
                </a:cubicBezTo>
                <a:cubicBezTo>
                  <a:pt x="1056" y="6841"/>
                  <a:pt x="1033" y="6864"/>
                  <a:pt x="1004" y="6864"/>
                </a:cubicBezTo>
                <a:close/>
                <a:moveTo>
                  <a:pt x="796" y="6864"/>
                </a:moveTo>
                <a:lnTo>
                  <a:pt x="796" y="6864"/>
                </a:lnTo>
                <a:cubicBezTo>
                  <a:pt x="767" y="6864"/>
                  <a:pt x="744" y="6841"/>
                  <a:pt x="744" y="6812"/>
                </a:cubicBezTo>
                <a:cubicBezTo>
                  <a:pt x="744" y="6784"/>
                  <a:pt x="767" y="6760"/>
                  <a:pt x="796" y="6760"/>
                </a:cubicBezTo>
                <a:lnTo>
                  <a:pt x="796" y="6760"/>
                </a:lnTo>
                <a:cubicBezTo>
                  <a:pt x="825" y="6760"/>
                  <a:pt x="848" y="6784"/>
                  <a:pt x="848" y="6812"/>
                </a:cubicBezTo>
                <a:cubicBezTo>
                  <a:pt x="848" y="6841"/>
                  <a:pt x="825" y="6864"/>
                  <a:pt x="796" y="6864"/>
                </a:cubicBezTo>
                <a:close/>
                <a:moveTo>
                  <a:pt x="588" y="6864"/>
                </a:moveTo>
                <a:lnTo>
                  <a:pt x="588" y="6864"/>
                </a:lnTo>
                <a:cubicBezTo>
                  <a:pt x="559" y="6864"/>
                  <a:pt x="536" y="6841"/>
                  <a:pt x="536" y="6812"/>
                </a:cubicBezTo>
                <a:cubicBezTo>
                  <a:pt x="536" y="6784"/>
                  <a:pt x="559" y="6760"/>
                  <a:pt x="588" y="6760"/>
                </a:cubicBezTo>
                <a:lnTo>
                  <a:pt x="588" y="6760"/>
                </a:lnTo>
                <a:cubicBezTo>
                  <a:pt x="617" y="6760"/>
                  <a:pt x="640" y="6784"/>
                  <a:pt x="640" y="6812"/>
                </a:cubicBezTo>
                <a:cubicBezTo>
                  <a:pt x="640" y="6841"/>
                  <a:pt x="617" y="6864"/>
                  <a:pt x="588" y="6864"/>
                </a:cubicBezTo>
                <a:close/>
                <a:moveTo>
                  <a:pt x="380" y="6864"/>
                </a:moveTo>
                <a:lnTo>
                  <a:pt x="380" y="6864"/>
                </a:lnTo>
                <a:cubicBezTo>
                  <a:pt x="351" y="6864"/>
                  <a:pt x="328" y="6841"/>
                  <a:pt x="328" y="6812"/>
                </a:cubicBezTo>
                <a:cubicBezTo>
                  <a:pt x="328" y="6784"/>
                  <a:pt x="351" y="6760"/>
                  <a:pt x="380" y="6760"/>
                </a:cubicBezTo>
                <a:lnTo>
                  <a:pt x="380" y="6760"/>
                </a:lnTo>
                <a:cubicBezTo>
                  <a:pt x="409" y="6760"/>
                  <a:pt x="432" y="6784"/>
                  <a:pt x="432" y="6812"/>
                </a:cubicBezTo>
                <a:cubicBezTo>
                  <a:pt x="432" y="6841"/>
                  <a:pt x="409" y="6864"/>
                  <a:pt x="380" y="6864"/>
                </a:cubicBezTo>
                <a:close/>
                <a:moveTo>
                  <a:pt x="172" y="6864"/>
                </a:moveTo>
                <a:lnTo>
                  <a:pt x="172" y="6864"/>
                </a:lnTo>
                <a:cubicBezTo>
                  <a:pt x="143" y="6864"/>
                  <a:pt x="120" y="6841"/>
                  <a:pt x="120" y="6812"/>
                </a:cubicBezTo>
                <a:cubicBezTo>
                  <a:pt x="120" y="6784"/>
                  <a:pt x="143" y="6760"/>
                  <a:pt x="172" y="6760"/>
                </a:cubicBezTo>
                <a:lnTo>
                  <a:pt x="172" y="6760"/>
                </a:lnTo>
                <a:cubicBezTo>
                  <a:pt x="201" y="6760"/>
                  <a:pt x="224" y="6784"/>
                  <a:pt x="224" y="6812"/>
                </a:cubicBezTo>
                <a:cubicBezTo>
                  <a:pt x="224" y="6841"/>
                  <a:pt x="201" y="6864"/>
                  <a:pt x="172" y="6864"/>
                </a:cubicBezTo>
                <a:close/>
              </a:path>
            </a:pathLst>
          </a:custGeom>
          <a:solidFill>
            <a:srgbClr val="FF0000"/>
          </a:solidFill>
          <a:ln w="0" cap="flat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30" name="Freeform 35"/>
          <p:cNvSpPr>
            <a:spLocks noEditPoints="1"/>
          </p:cNvSpPr>
          <p:nvPr/>
        </p:nvSpPr>
        <p:spPr bwMode="auto">
          <a:xfrm>
            <a:off x="5531619" y="1466032"/>
            <a:ext cx="115887" cy="88900"/>
          </a:xfrm>
          <a:custGeom>
            <a:avLst/>
            <a:gdLst>
              <a:gd name="T0" fmla="*/ 5 w 441"/>
              <a:gd name="T1" fmla="*/ 162 h 400"/>
              <a:gd name="T2" fmla="*/ 19 w 441"/>
              <a:gd name="T3" fmla="*/ 120 h 400"/>
              <a:gd name="T4" fmla="*/ 64 w 441"/>
              <a:gd name="T5" fmla="*/ 60 h 400"/>
              <a:gd name="T6" fmla="*/ 101 w 441"/>
              <a:gd name="T7" fmla="*/ 33 h 400"/>
              <a:gd name="T8" fmla="*/ 174 w 441"/>
              <a:gd name="T9" fmla="*/ 5 h 400"/>
              <a:gd name="T10" fmla="*/ 223 w 441"/>
              <a:gd name="T11" fmla="*/ 1 h 400"/>
              <a:gd name="T12" fmla="*/ 304 w 441"/>
              <a:gd name="T13" fmla="*/ 15 h 400"/>
              <a:gd name="T14" fmla="*/ 344 w 441"/>
              <a:gd name="T15" fmla="*/ 35 h 400"/>
              <a:gd name="T16" fmla="*/ 401 w 441"/>
              <a:gd name="T17" fmla="*/ 86 h 400"/>
              <a:gd name="T18" fmla="*/ 424 w 441"/>
              <a:gd name="T19" fmla="*/ 124 h 400"/>
              <a:gd name="T20" fmla="*/ 440 w 441"/>
              <a:gd name="T21" fmla="*/ 198 h 400"/>
              <a:gd name="T22" fmla="*/ 435 w 441"/>
              <a:gd name="T23" fmla="*/ 244 h 400"/>
              <a:gd name="T24" fmla="*/ 404 w 441"/>
              <a:gd name="T25" fmla="*/ 311 h 400"/>
              <a:gd name="T26" fmla="*/ 373 w 441"/>
              <a:gd name="T27" fmla="*/ 344 h 400"/>
              <a:gd name="T28" fmla="*/ 307 w 441"/>
              <a:gd name="T29" fmla="*/ 384 h 400"/>
              <a:gd name="T30" fmla="*/ 262 w 441"/>
              <a:gd name="T31" fmla="*/ 397 h 400"/>
              <a:gd name="T32" fmla="*/ 179 w 441"/>
              <a:gd name="T33" fmla="*/ 397 h 400"/>
              <a:gd name="T34" fmla="*/ 134 w 441"/>
              <a:gd name="T35" fmla="*/ 384 h 400"/>
              <a:gd name="T36" fmla="*/ 68 w 441"/>
              <a:gd name="T37" fmla="*/ 344 h 400"/>
              <a:gd name="T38" fmla="*/ 37 w 441"/>
              <a:gd name="T39" fmla="*/ 311 h 400"/>
              <a:gd name="T40" fmla="*/ 6 w 441"/>
              <a:gd name="T41" fmla="*/ 244 h 400"/>
              <a:gd name="T42" fmla="*/ 52 w 441"/>
              <a:gd name="T43" fmla="*/ 233 h 400"/>
              <a:gd name="T44" fmla="*/ 61 w 441"/>
              <a:gd name="T45" fmla="*/ 257 h 400"/>
              <a:gd name="T46" fmla="*/ 100 w 441"/>
              <a:gd name="T47" fmla="*/ 309 h 400"/>
              <a:gd name="T48" fmla="*/ 121 w 441"/>
              <a:gd name="T49" fmla="*/ 325 h 400"/>
              <a:gd name="T50" fmla="*/ 188 w 441"/>
              <a:gd name="T51" fmla="*/ 350 h 400"/>
              <a:gd name="T52" fmla="*/ 218 w 441"/>
              <a:gd name="T53" fmla="*/ 353 h 400"/>
              <a:gd name="T54" fmla="*/ 290 w 441"/>
              <a:gd name="T55" fmla="*/ 339 h 400"/>
              <a:gd name="T56" fmla="*/ 316 w 441"/>
              <a:gd name="T57" fmla="*/ 327 h 400"/>
              <a:gd name="T58" fmla="*/ 365 w 441"/>
              <a:gd name="T59" fmla="*/ 283 h 400"/>
              <a:gd name="T60" fmla="*/ 378 w 441"/>
              <a:gd name="T61" fmla="*/ 261 h 400"/>
              <a:gd name="T62" fmla="*/ 393 w 441"/>
              <a:gd name="T63" fmla="*/ 198 h 400"/>
              <a:gd name="T64" fmla="*/ 390 w 441"/>
              <a:gd name="T65" fmla="*/ 173 h 400"/>
              <a:gd name="T66" fmla="*/ 362 w 441"/>
              <a:gd name="T67" fmla="*/ 114 h 400"/>
              <a:gd name="T68" fmla="*/ 345 w 441"/>
              <a:gd name="T69" fmla="*/ 95 h 400"/>
              <a:gd name="T70" fmla="*/ 286 w 441"/>
              <a:gd name="T71" fmla="*/ 60 h 400"/>
              <a:gd name="T72" fmla="*/ 258 w 441"/>
              <a:gd name="T73" fmla="*/ 52 h 400"/>
              <a:gd name="T74" fmla="*/ 183 w 441"/>
              <a:gd name="T75" fmla="*/ 52 h 400"/>
              <a:gd name="T76" fmla="*/ 155 w 441"/>
              <a:gd name="T77" fmla="*/ 60 h 400"/>
              <a:gd name="T78" fmla="*/ 96 w 441"/>
              <a:gd name="T79" fmla="*/ 95 h 400"/>
              <a:gd name="T80" fmla="*/ 79 w 441"/>
              <a:gd name="T81" fmla="*/ 114 h 400"/>
              <a:gd name="T82" fmla="*/ 51 w 441"/>
              <a:gd name="T83" fmla="*/ 173 h 400"/>
              <a:gd name="T84" fmla="*/ 48 w 441"/>
              <a:gd name="T85" fmla="*/ 198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41" h="400">
                <a:moveTo>
                  <a:pt x="1" y="203"/>
                </a:moveTo>
                <a:cubicBezTo>
                  <a:pt x="0" y="201"/>
                  <a:pt x="0" y="200"/>
                  <a:pt x="1" y="198"/>
                </a:cubicBezTo>
                <a:lnTo>
                  <a:pt x="5" y="162"/>
                </a:lnTo>
                <a:cubicBezTo>
                  <a:pt x="5" y="161"/>
                  <a:pt x="5" y="159"/>
                  <a:pt x="6" y="157"/>
                </a:cubicBezTo>
                <a:lnTo>
                  <a:pt x="17" y="124"/>
                </a:lnTo>
                <a:cubicBezTo>
                  <a:pt x="18" y="123"/>
                  <a:pt x="19" y="121"/>
                  <a:pt x="19" y="120"/>
                </a:cubicBezTo>
                <a:lnTo>
                  <a:pt x="37" y="90"/>
                </a:lnTo>
                <a:cubicBezTo>
                  <a:pt x="38" y="88"/>
                  <a:pt x="39" y="87"/>
                  <a:pt x="40" y="86"/>
                </a:cubicBezTo>
                <a:lnTo>
                  <a:pt x="64" y="60"/>
                </a:lnTo>
                <a:cubicBezTo>
                  <a:pt x="65" y="59"/>
                  <a:pt x="66" y="58"/>
                  <a:pt x="68" y="57"/>
                </a:cubicBezTo>
                <a:lnTo>
                  <a:pt x="97" y="35"/>
                </a:lnTo>
                <a:cubicBezTo>
                  <a:pt x="98" y="34"/>
                  <a:pt x="99" y="33"/>
                  <a:pt x="101" y="33"/>
                </a:cubicBezTo>
                <a:lnTo>
                  <a:pt x="134" y="17"/>
                </a:lnTo>
                <a:cubicBezTo>
                  <a:pt x="135" y="16"/>
                  <a:pt x="137" y="16"/>
                  <a:pt x="138" y="15"/>
                </a:cubicBezTo>
                <a:lnTo>
                  <a:pt x="174" y="5"/>
                </a:lnTo>
                <a:cubicBezTo>
                  <a:pt x="176" y="4"/>
                  <a:pt x="177" y="4"/>
                  <a:pt x="179" y="4"/>
                </a:cubicBezTo>
                <a:lnTo>
                  <a:pt x="218" y="1"/>
                </a:lnTo>
                <a:cubicBezTo>
                  <a:pt x="220" y="0"/>
                  <a:pt x="221" y="0"/>
                  <a:pt x="223" y="1"/>
                </a:cubicBezTo>
                <a:lnTo>
                  <a:pt x="262" y="4"/>
                </a:lnTo>
                <a:cubicBezTo>
                  <a:pt x="264" y="4"/>
                  <a:pt x="265" y="4"/>
                  <a:pt x="267" y="5"/>
                </a:cubicBezTo>
                <a:lnTo>
                  <a:pt x="304" y="15"/>
                </a:lnTo>
                <a:cubicBezTo>
                  <a:pt x="305" y="16"/>
                  <a:pt x="306" y="16"/>
                  <a:pt x="307" y="17"/>
                </a:cubicBezTo>
                <a:lnTo>
                  <a:pt x="340" y="33"/>
                </a:lnTo>
                <a:cubicBezTo>
                  <a:pt x="342" y="34"/>
                  <a:pt x="343" y="34"/>
                  <a:pt x="344" y="35"/>
                </a:cubicBezTo>
                <a:lnTo>
                  <a:pt x="373" y="57"/>
                </a:lnTo>
                <a:cubicBezTo>
                  <a:pt x="374" y="58"/>
                  <a:pt x="376" y="59"/>
                  <a:pt x="377" y="60"/>
                </a:cubicBezTo>
                <a:lnTo>
                  <a:pt x="401" y="86"/>
                </a:lnTo>
                <a:cubicBezTo>
                  <a:pt x="402" y="87"/>
                  <a:pt x="403" y="88"/>
                  <a:pt x="404" y="90"/>
                </a:cubicBezTo>
                <a:lnTo>
                  <a:pt x="422" y="120"/>
                </a:lnTo>
                <a:cubicBezTo>
                  <a:pt x="422" y="121"/>
                  <a:pt x="423" y="123"/>
                  <a:pt x="424" y="124"/>
                </a:cubicBezTo>
                <a:lnTo>
                  <a:pt x="435" y="157"/>
                </a:lnTo>
                <a:cubicBezTo>
                  <a:pt x="436" y="159"/>
                  <a:pt x="436" y="161"/>
                  <a:pt x="436" y="162"/>
                </a:cubicBezTo>
                <a:lnTo>
                  <a:pt x="440" y="198"/>
                </a:lnTo>
                <a:cubicBezTo>
                  <a:pt x="441" y="200"/>
                  <a:pt x="441" y="201"/>
                  <a:pt x="440" y="203"/>
                </a:cubicBezTo>
                <a:lnTo>
                  <a:pt x="436" y="239"/>
                </a:lnTo>
                <a:cubicBezTo>
                  <a:pt x="436" y="240"/>
                  <a:pt x="436" y="242"/>
                  <a:pt x="435" y="244"/>
                </a:cubicBezTo>
                <a:lnTo>
                  <a:pt x="424" y="277"/>
                </a:lnTo>
                <a:cubicBezTo>
                  <a:pt x="423" y="278"/>
                  <a:pt x="422" y="280"/>
                  <a:pt x="422" y="281"/>
                </a:cubicBezTo>
                <a:lnTo>
                  <a:pt x="404" y="311"/>
                </a:lnTo>
                <a:cubicBezTo>
                  <a:pt x="403" y="313"/>
                  <a:pt x="402" y="314"/>
                  <a:pt x="401" y="315"/>
                </a:cubicBezTo>
                <a:lnTo>
                  <a:pt x="377" y="341"/>
                </a:lnTo>
                <a:cubicBezTo>
                  <a:pt x="376" y="342"/>
                  <a:pt x="374" y="343"/>
                  <a:pt x="373" y="344"/>
                </a:cubicBezTo>
                <a:lnTo>
                  <a:pt x="344" y="366"/>
                </a:lnTo>
                <a:cubicBezTo>
                  <a:pt x="343" y="367"/>
                  <a:pt x="342" y="367"/>
                  <a:pt x="340" y="368"/>
                </a:cubicBezTo>
                <a:lnTo>
                  <a:pt x="307" y="384"/>
                </a:lnTo>
                <a:cubicBezTo>
                  <a:pt x="306" y="385"/>
                  <a:pt x="305" y="385"/>
                  <a:pt x="304" y="386"/>
                </a:cubicBezTo>
                <a:lnTo>
                  <a:pt x="267" y="396"/>
                </a:lnTo>
                <a:cubicBezTo>
                  <a:pt x="265" y="396"/>
                  <a:pt x="264" y="397"/>
                  <a:pt x="262" y="397"/>
                </a:cubicBezTo>
                <a:lnTo>
                  <a:pt x="223" y="400"/>
                </a:lnTo>
                <a:cubicBezTo>
                  <a:pt x="221" y="400"/>
                  <a:pt x="220" y="400"/>
                  <a:pt x="218" y="400"/>
                </a:cubicBezTo>
                <a:lnTo>
                  <a:pt x="179" y="397"/>
                </a:lnTo>
                <a:cubicBezTo>
                  <a:pt x="177" y="397"/>
                  <a:pt x="176" y="396"/>
                  <a:pt x="174" y="396"/>
                </a:cubicBezTo>
                <a:lnTo>
                  <a:pt x="138" y="386"/>
                </a:lnTo>
                <a:cubicBezTo>
                  <a:pt x="137" y="385"/>
                  <a:pt x="135" y="385"/>
                  <a:pt x="134" y="384"/>
                </a:cubicBezTo>
                <a:lnTo>
                  <a:pt x="101" y="368"/>
                </a:lnTo>
                <a:cubicBezTo>
                  <a:pt x="99" y="367"/>
                  <a:pt x="98" y="367"/>
                  <a:pt x="97" y="366"/>
                </a:cubicBezTo>
                <a:lnTo>
                  <a:pt x="68" y="344"/>
                </a:lnTo>
                <a:cubicBezTo>
                  <a:pt x="66" y="343"/>
                  <a:pt x="65" y="342"/>
                  <a:pt x="64" y="341"/>
                </a:cubicBezTo>
                <a:lnTo>
                  <a:pt x="40" y="315"/>
                </a:lnTo>
                <a:cubicBezTo>
                  <a:pt x="39" y="314"/>
                  <a:pt x="38" y="313"/>
                  <a:pt x="37" y="311"/>
                </a:cubicBezTo>
                <a:lnTo>
                  <a:pt x="19" y="281"/>
                </a:lnTo>
                <a:cubicBezTo>
                  <a:pt x="19" y="280"/>
                  <a:pt x="18" y="278"/>
                  <a:pt x="17" y="277"/>
                </a:cubicBezTo>
                <a:lnTo>
                  <a:pt x="6" y="244"/>
                </a:lnTo>
                <a:cubicBezTo>
                  <a:pt x="5" y="242"/>
                  <a:pt x="5" y="240"/>
                  <a:pt x="5" y="239"/>
                </a:cubicBezTo>
                <a:lnTo>
                  <a:pt x="1" y="203"/>
                </a:lnTo>
                <a:close/>
                <a:moveTo>
                  <a:pt x="52" y="233"/>
                </a:moveTo>
                <a:lnTo>
                  <a:pt x="51" y="228"/>
                </a:lnTo>
                <a:lnTo>
                  <a:pt x="63" y="261"/>
                </a:lnTo>
                <a:lnTo>
                  <a:pt x="61" y="257"/>
                </a:lnTo>
                <a:lnTo>
                  <a:pt x="79" y="287"/>
                </a:lnTo>
                <a:lnTo>
                  <a:pt x="76" y="283"/>
                </a:lnTo>
                <a:lnTo>
                  <a:pt x="100" y="309"/>
                </a:lnTo>
                <a:lnTo>
                  <a:pt x="96" y="306"/>
                </a:lnTo>
                <a:lnTo>
                  <a:pt x="125" y="327"/>
                </a:lnTo>
                <a:lnTo>
                  <a:pt x="121" y="325"/>
                </a:lnTo>
                <a:lnTo>
                  <a:pt x="155" y="341"/>
                </a:lnTo>
                <a:lnTo>
                  <a:pt x="151" y="339"/>
                </a:lnTo>
                <a:lnTo>
                  <a:pt x="188" y="350"/>
                </a:lnTo>
                <a:lnTo>
                  <a:pt x="183" y="349"/>
                </a:lnTo>
                <a:lnTo>
                  <a:pt x="223" y="353"/>
                </a:lnTo>
                <a:lnTo>
                  <a:pt x="218" y="353"/>
                </a:lnTo>
                <a:lnTo>
                  <a:pt x="258" y="349"/>
                </a:lnTo>
                <a:lnTo>
                  <a:pt x="253" y="350"/>
                </a:lnTo>
                <a:lnTo>
                  <a:pt x="290" y="339"/>
                </a:lnTo>
                <a:lnTo>
                  <a:pt x="286" y="341"/>
                </a:lnTo>
                <a:lnTo>
                  <a:pt x="319" y="325"/>
                </a:lnTo>
                <a:lnTo>
                  <a:pt x="316" y="327"/>
                </a:lnTo>
                <a:lnTo>
                  <a:pt x="345" y="306"/>
                </a:lnTo>
                <a:lnTo>
                  <a:pt x="341" y="309"/>
                </a:lnTo>
                <a:lnTo>
                  <a:pt x="365" y="283"/>
                </a:lnTo>
                <a:lnTo>
                  <a:pt x="362" y="287"/>
                </a:lnTo>
                <a:lnTo>
                  <a:pt x="380" y="257"/>
                </a:lnTo>
                <a:lnTo>
                  <a:pt x="378" y="261"/>
                </a:lnTo>
                <a:lnTo>
                  <a:pt x="390" y="228"/>
                </a:lnTo>
                <a:lnTo>
                  <a:pt x="389" y="233"/>
                </a:lnTo>
                <a:lnTo>
                  <a:pt x="393" y="198"/>
                </a:lnTo>
                <a:lnTo>
                  <a:pt x="393" y="203"/>
                </a:lnTo>
                <a:lnTo>
                  <a:pt x="389" y="168"/>
                </a:lnTo>
                <a:lnTo>
                  <a:pt x="390" y="173"/>
                </a:lnTo>
                <a:lnTo>
                  <a:pt x="378" y="140"/>
                </a:lnTo>
                <a:lnTo>
                  <a:pt x="380" y="144"/>
                </a:lnTo>
                <a:lnTo>
                  <a:pt x="362" y="114"/>
                </a:lnTo>
                <a:lnTo>
                  <a:pt x="365" y="118"/>
                </a:lnTo>
                <a:lnTo>
                  <a:pt x="341" y="92"/>
                </a:lnTo>
                <a:lnTo>
                  <a:pt x="345" y="95"/>
                </a:lnTo>
                <a:lnTo>
                  <a:pt x="316" y="74"/>
                </a:lnTo>
                <a:lnTo>
                  <a:pt x="319" y="76"/>
                </a:lnTo>
                <a:lnTo>
                  <a:pt x="286" y="60"/>
                </a:lnTo>
                <a:lnTo>
                  <a:pt x="290" y="62"/>
                </a:lnTo>
                <a:lnTo>
                  <a:pt x="253" y="51"/>
                </a:lnTo>
                <a:lnTo>
                  <a:pt x="258" y="52"/>
                </a:lnTo>
                <a:lnTo>
                  <a:pt x="218" y="48"/>
                </a:lnTo>
                <a:lnTo>
                  <a:pt x="223" y="48"/>
                </a:lnTo>
                <a:lnTo>
                  <a:pt x="183" y="52"/>
                </a:lnTo>
                <a:lnTo>
                  <a:pt x="188" y="51"/>
                </a:lnTo>
                <a:lnTo>
                  <a:pt x="151" y="62"/>
                </a:lnTo>
                <a:lnTo>
                  <a:pt x="155" y="60"/>
                </a:lnTo>
                <a:lnTo>
                  <a:pt x="121" y="76"/>
                </a:lnTo>
                <a:lnTo>
                  <a:pt x="125" y="74"/>
                </a:lnTo>
                <a:lnTo>
                  <a:pt x="96" y="95"/>
                </a:lnTo>
                <a:lnTo>
                  <a:pt x="100" y="92"/>
                </a:lnTo>
                <a:lnTo>
                  <a:pt x="76" y="118"/>
                </a:lnTo>
                <a:lnTo>
                  <a:pt x="79" y="114"/>
                </a:lnTo>
                <a:lnTo>
                  <a:pt x="61" y="144"/>
                </a:lnTo>
                <a:lnTo>
                  <a:pt x="63" y="140"/>
                </a:lnTo>
                <a:lnTo>
                  <a:pt x="51" y="173"/>
                </a:lnTo>
                <a:lnTo>
                  <a:pt x="52" y="168"/>
                </a:lnTo>
                <a:lnTo>
                  <a:pt x="48" y="203"/>
                </a:lnTo>
                <a:lnTo>
                  <a:pt x="48" y="198"/>
                </a:lnTo>
                <a:lnTo>
                  <a:pt x="52" y="233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31" name="Freeform 36"/>
          <p:cNvSpPr>
            <a:spLocks noEditPoints="1"/>
          </p:cNvSpPr>
          <p:nvPr/>
        </p:nvSpPr>
        <p:spPr bwMode="auto">
          <a:xfrm>
            <a:off x="5655444" y="1466032"/>
            <a:ext cx="311150" cy="88900"/>
          </a:xfrm>
          <a:custGeom>
            <a:avLst/>
            <a:gdLst>
              <a:gd name="T0" fmla="*/ 0 w 196"/>
              <a:gd name="T1" fmla="*/ 25 h 56"/>
              <a:gd name="T2" fmla="*/ 141 w 196"/>
              <a:gd name="T3" fmla="*/ 25 h 56"/>
              <a:gd name="T4" fmla="*/ 141 w 196"/>
              <a:gd name="T5" fmla="*/ 32 h 56"/>
              <a:gd name="T6" fmla="*/ 0 w 196"/>
              <a:gd name="T7" fmla="*/ 32 h 56"/>
              <a:gd name="T8" fmla="*/ 0 w 196"/>
              <a:gd name="T9" fmla="*/ 25 h 56"/>
              <a:gd name="T10" fmla="*/ 130 w 196"/>
              <a:gd name="T11" fmla="*/ 0 h 56"/>
              <a:gd name="T12" fmla="*/ 196 w 196"/>
              <a:gd name="T13" fmla="*/ 28 h 56"/>
              <a:gd name="T14" fmla="*/ 130 w 196"/>
              <a:gd name="T15" fmla="*/ 56 h 56"/>
              <a:gd name="T16" fmla="*/ 130 w 196"/>
              <a:gd name="T1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6" h="56">
                <a:moveTo>
                  <a:pt x="0" y="25"/>
                </a:moveTo>
                <a:lnTo>
                  <a:pt x="141" y="25"/>
                </a:lnTo>
                <a:lnTo>
                  <a:pt x="141" y="32"/>
                </a:lnTo>
                <a:lnTo>
                  <a:pt x="0" y="32"/>
                </a:lnTo>
                <a:lnTo>
                  <a:pt x="0" y="25"/>
                </a:lnTo>
                <a:close/>
                <a:moveTo>
                  <a:pt x="130" y="0"/>
                </a:moveTo>
                <a:lnTo>
                  <a:pt x="196" y="28"/>
                </a:lnTo>
                <a:lnTo>
                  <a:pt x="130" y="56"/>
                </a:lnTo>
                <a:lnTo>
                  <a:pt x="130" y="0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32" name="Freeform 37"/>
          <p:cNvSpPr>
            <a:spLocks noEditPoints="1"/>
          </p:cNvSpPr>
          <p:nvPr/>
        </p:nvSpPr>
        <p:spPr bwMode="auto">
          <a:xfrm>
            <a:off x="5537969" y="908819"/>
            <a:ext cx="104775" cy="571500"/>
          </a:xfrm>
          <a:custGeom>
            <a:avLst/>
            <a:gdLst>
              <a:gd name="T0" fmla="*/ 37 w 66"/>
              <a:gd name="T1" fmla="*/ 0 h 360"/>
              <a:gd name="T2" fmla="*/ 37 w 66"/>
              <a:gd name="T3" fmla="*/ 314 h 360"/>
              <a:gd name="T4" fmla="*/ 29 w 66"/>
              <a:gd name="T5" fmla="*/ 314 h 360"/>
              <a:gd name="T6" fmla="*/ 29 w 66"/>
              <a:gd name="T7" fmla="*/ 0 h 360"/>
              <a:gd name="T8" fmla="*/ 37 w 66"/>
              <a:gd name="T9" fmla="*/ 0 h 360"/>
              <a:gd name="T10" fmla="*/ 66 w 66"/>
              <a:gd name="T11" fmla="*/ 304 h 360"/>
              <a:gd name="T12" fmla="*/ 33 w 66"/>
              <a:gd name="T13" fmla="*/ 360 h 360"/>
              <a:gd name="T14" fmla="*/ 0 w 66"/>
              <a:gd name="T15" fmla="*/ 304 h 360"/>
              <a:gd name="T16" fmla="*/ 66 w 66"/>
              <a:gd name="T17" fmla="*/ 304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360">
                <a:moveTo>
                  <a:pt x="37" y="0"/>
                </a:moveTo>
                <a:lnTo>
                  <a:pt x="37" y="314"/>
                </a:lnTo>
                <a:lnTo>
                  <a:pt x="29" y="314"/>
                </a:lnTo>
                <a:lnTo>
                  <a:pt x="29" y="0"/>
                </a:lnTo>
                <a:lnTo>
                  <a:pt x="37" y="0"/>
                </a:lnTo>
                <a:close/>
                <a:moveTo>
                  <a:pt x="66" y="304"/>
                </a:moveTo>
                <a:lnTo>
                  <a:pt x="33" y="360"/>
                </a:lnTo>
                <a:lnTo>
                  <a:pt x="0" y="304"/>
                </a:lnTo>
                <a:lnTo>
                  <a:pt x="66" y="304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33" name="Rectangle 38"/>
          <p:cNvSpPr>
            <a:spLocks noChangeArrowheads="1"/>
          </p:cNvSpPr>
          <p:nvPr/>
        </p:nvSpPr>
        <p:spPr bwMode="auto">
          <a:xfrm>
            <a:off x="5356994" y="1088207"/>
            <a:ext cx="1524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-</a:t>
            </a:r>
            <a:endParaRPr kumimoji="1" lang="zh-TW" altLang="zh-TW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34" name="Freeform 39"/>
          <p:cNvSpPr>
            <a:spLocks noEditPoints="1"/>
          </p:cNvSpPr>
          <p:nvPr/>
        </p:nvSpPr>
        <p:spPr bwMode="auto">
          <a:xfrm>
            <a:off x="6380932" y="1478732"/>
            <a:ext cx="506412" cy="88900"/>
          </a:xfrm>
          <a:custGeom>
            <a:avLst/>
            <a:gdLst>
              <a:gd name="T0" fmla="*/ 0 w 319"/>
              <a:gd name="T1" fmla="*/ 25 h 56"/>
              <a:gd name="T2" fmla="*/ 265 w 319"/>
              <a:gd name="T3" fmla="*/ 25 h 56"/>
              <a:gd name="T4" fmla="*/ 265 w 319"/>
              <a:gd name="T5" fmla="*/ 31 h 56"/>
              <a:gd name="T6" fmla="*/ 0 w 319"/>
              <a:gd name="T7" fmla="*/ 31 h 56"/>
              <a:gd name="T8" fmla="*/ 0 w 319"/>
              <a:gd name="T9" fmla="*/ 25 h 56"/>
              <a:gd name="T10" fmla="*/ 254 w 319"/>
              <a:gd name="T11" fmla="*/ 0 h 56"/>
              <a:gd name="T12" fmla="*/ 319 w 319"/>
              <a:gd name="T13" fmla="*/ 28 h 56"/>
              <a:gd name="T14" fmla="*/ 254 w 319"/>
              <a:gd name="T15" fmla="*/ 56 h 56"/>
              <a:gd name="T16" fmla="*/ 254 w 319"/>
              <a:gd name="T1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9" h="56">
                <a:moveTo>
                  <a:pt x="0" y="25"/>
                </a:moveTo>
                <a:lnTo>
                  <a:pt x="265" y="25"/>
                </a:lnTo>
                <a:lnTo>
                  <a:pt x="265" y="31"/>
                </a:lnTo>
                <a:lnTo>
                  <a:pt x="0" y="31"/>
                </a:lnTo>
                <a:lnTo>
                  <a:pt x="0" y="25"/>
                </a:lnTo>
                <a:close/>
                <a:moveTo>
                  <a:pt x="254" y="0"/>
                </a:moveTo>
                <a:lnTo>
                  <a:pt x="319" y="28"/>
                </a:lnTo>
                <a:lnTo>
                  <a:pt x="254" y="56"/>
                </a:lnTo>
                <a:lnTo>
                  <a:pt x="254" y="0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35" name="Freeform 40"/>
          <p:cNvSpPr>
            <a:spLocks noEditPoints="1"/>
          </p:cNvSpPr>
          <p:nvPr/>
        </p:nvSpPr>
        <p:spPr bwMode="auto">
          <a:xfrm>
            <a:off x="5960244" y="1251719"/>
            <a:ext cx="414337" cy="511175"/>
          </a:xfrm>
          <a:custGeom>
            <a:avLst/>
            <a:gdLst>
              <a:gd name="T0" fmla="*/ 0 w 261"/>
              <a:gd name="T1" fmla="*/ 0 h 322"/>
              <a:gd name="T2" fmla="*/ 261 w 261"/>
              <a:gd name="T3" fmla="*/ 0 h 322"/>
              <a:gd name="T4" fmla="*/ 261 w 261"/>
              <a:gd name="T5" fmla="*/ 322 h 322"/>
              <a:gd name="T6" fmla="*/ 0 w 261"/>
              <a:gd name="T7" fmla="*/ 322 h 322"/>
              <a:gd name="T8" fmla="*/ 0 w 261"/>
              <a:gd name="T9" fmla="*/ 0 h 322"/>
              <a:gd name="T10" fmla="*/ 8 w 261"/>
              <a:gd name="T11" fmla="*/ 318 h 322"/>
              <a:gd name="T12" fmla="*/ 4 w 261"/>
              <a:gd name="T13" fmla="*/ 315 h 322"/>
              <a:gd name="T14" fmla="*/ 257 w 261"/>
              <a:gd name="T15" fmla="*/ 315 h 322"/>
              <a:gd name="T16" fmla="*/ 253 w 261"/>
              <a:gd name="T17" fmla="*/ 318 h 322"/>
              <a:gd name="T18" fmla="*/ 253 w 261"/>
              <a:gd name="T19" fmla="*/ 4 h 322"/>
              <a:gd name="T20" fmla="*/ 257 w 261"/>
              <a:gd name="T21" fmla="*/ 7 h 322"/>
              <a:gd name="T22" fmla="*/ 4 w 261"/>
              <a:gd name="T23" fmla="*/ 7 h 322"/>
              <a:gd name="T24" fmla="*/ 8 w 261"/>
              <a:gd name="T25" fmla="*/ 4 h 322"/>
              <a:gd name="T26" fmla="*/ 8 w 261"/>
              <a:gd name="T27" fmla="*/ 318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1" h="322">
                <a:moveTo>
                  <a:pt x="0" y="0"/>
                </a:moveTo>
                <a:lnTo>
                  <a:pt x="261" y="0"/>
                </a:lnTo>
                <a:lnTo>
                  <a:pt x="261" y="322"/>
                </a:lnTo>
                <a:lnTo>
                  <a:pt x="0" y="322"/>
                </a:lnTo>
                <a:lnTo>
                  <a:pt x="0" y="0"/>
                </a:lnTo>
                <a:close/>
                <a:moveTo>
                  <a:pt x="8" y="318"/>
                </a:moveTo>
                <a:lnTo>
                  <a:pt x="4" y="315"/>
                </a:lnTo>
                <a:lnTo>
                  <a:pt x="257" y="315"/>
                </a:lnTo>
                <a:lnTo>
                  <a:pt x="253" y="318"/>
                </a:lnTo>
                <a:lnTo>
                  <a:pt x="253" y="4"/>
                </a:lnTo>
                <a:lnTo>
                  <a:pt x="257" y="7"/>
                </a:lnTo>
                <a:lnTo>
                  <a:pt x="4" y="7"/>
                </a:lnTo>
                <a:lnTo>
                  <a:pt x="8" y="4"/>
                </a:lnTo>
                <a:lnTo>
                  <a:pt x="8" y="318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36" name="Line 41"/>
          <p:cNvSpPr>
            <a:spLocks noChangeShapeType="1"/>
          </p:cNvSpPr>
          <p:nvPr/>
        </p:nvSpPr>
        <p:spPr bwMode="auto">
          <a:xfrm>
            <a:off x="6066607" y="1520007"/>
            <a:ext cx="225425" cy="0"/>
          </a:xfrm>
          <a:prstGeom prst="line">
            <a:avLst/>
          </a:pr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37" name="Rectangle 42"/>
          <p:cNvSpPr>
            <a:spLocks noChangeArrowheads="1"/>
          </p:cNvSpPr>
          <p:nvPr/>
        </p:nvSpPr>
        <p:spPr bwMode="auto">
          <a:xfrm>
            <a:off x="6084069" y="1542232"/>
            <a:ext cx="284162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13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sL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38" name="Rectangle 43"/>
          <p:cNvSpPr>
            <a:spLocks noChangeArrowheads="1"/>
          </p:cNvSpPr>
          <p:nvPr/>
        </p:nvSpPr>
        <p:spPr bwMode="auto">
          <a:xfrm>
            <a:off x="6126932" y="1313632"/>
            <a:ext cx="188912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1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39" name="Rectangle 44"/>
          <p:cNvSpPr>
            <a:spLocks noChangeArrowheads="1"/>
          </p:cNvSpPr>
          <p:nvPr/>
        </p:nvSpPr>
        <p:spPr bwMode="auto">
          <a:xfrm>
            <a:off x="4447357" y="2243907"/>
            <a:ext cx="439737" cy="255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40" name="Freeform 45"/>
          <p:cNvSpPr>
            <a:spLocks noEditPoints="1"/>
          </p:cNvSpPr>
          <p:nvPr/>
        </p:nvSpPr>
        <p:spPr bwMode="auto">
          <a:xfrm>
            <a:off x="4441007" y="2239144"/>
            <a:ext cx="452437" cy="265112"/>
          </a:xfrm>
          <a:custGeom>
            <a:avLst/>
            <a:gdLst>
              <a:gd name="T0" fmla="*/ 0 w 285"/>
              <a:gd name="T1" fmla="*/ 0 h 167"/>
              <a:gd name="T2" fmla="*/ 285 w 285"/>
              <a:gd name="T3" fmla="*/ 0 h 167"/>
              <a:gd name="T4" fmla="*/ 285 w 285"/>
              <a:gd name="T5" fmla="*/ 167 h 167"/>
              <a:gd name="T6" fmla="*/ 0 w 285"/>
              <a:gd name="T7" fmla="*/ 167 h 167"/>
              <a:gd name="T8" fmla="*/ 0 w 285"/>
              <a:gd name="T9" fmla="*/ 0 h 167"/>
              <a:gd name="T10" fmla="*/ 8 w 285"/>
              <a:gd name="T11" fmla="*/ 164 h 167"/>
              <a:gd name="T12" fmla="*/ 4 w 285"/>
              <a:gd name="T13" fmla="*/ 161 h 167"/>
              <a:gd name="T14" fmla="*/ 281 w 285"/>
              <a:gd name="T15" fmla="*/ 161 h 167"/>
              <a:gd name="T16" fmla="*/ 277 w 285"/>
              <a:gd name="T17" fmla="*/ 164 h 167"/>
              <a:gd name="T18" fmla="*/ 277 w 285"/>
              <a:gd name="T19" fmla="*/ 3 h 167"/>
              <a:gd name="T20" fmla="*/ 281 w 285"/>
              <a:gd name="T21" fmla="*/ 7 h 167"/>
              <a:gd name="T22" fmla="*/ 4 w 285"/>
              <a:gd name="T23" fmla="*/ 7 h 167"/>
              <a:gd name="T24" fmla="*/ 8 w 285"/>
              <a:gd name="T25" fmla="*/ 3 h 167"/>
              <a:gd name="T26" fmla="*/ 8 w 285"/>
              <a:gd name="T27" fmla="*/ 16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5" h="167">
                <a:moveTo>
                  <a:pt x="0" y="0"/>
                </a:moveTo>
                <a:lnTo>
                  <a:pt x="285" y="0"/>
                </a:lnTo>
                <a:lnTo>
                  <a:pt x="285" y="167"/>
                </a:lnTo>
                <a:lnTo>
                  <a:pt x="0" y="167"/>
                </a:lnTo>
                <a:lnTo>
                  <a:pt x="0" y="0"/>
                </a:lnTo>
                <a:close/>
                <a:moveTo>
                  <a:pt x="8" y="164"/>
                </a:moveTo>
                <a:lnTo>
                  <a:pt x="4" y="161"/>
                </a:lnTo>
                <a:lnTo>
                  <a:pt x="281" y="161"/>
                </a:lnTo>
                <a:lnTo>
                  <a:pt x="277" y="164"/>
                </a:lnTo>
                <a:lnTo>
                  <a:pt x="277" y="3"/>
                </a:lnTo>
                <a:lnTo>
                  <a:pt x="281" y="7"/>
                </a:lnTo>
                <a:lnTo>
                  <a:pt x="4" y="7"/>
                </a:lnTo>
                <a:lnTo>
                  <a:pt x="8" y="3"/>
                </a:lnTo>
                <a:lnTo>
                  <a:pt x="8" y="164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41" name="Rectangle 46"/>
          <p:cNvSpPr>
            <a:spLocks noChangeArrowheads="1"/>
          </p:cNvSpPr>
          <p:nvPr/>
        </p:nvSpPr>
        <p:spPr bwMode="auto">
          <a:xfrm>
            <a:off x="4699769" y="2361382"/>
            <a:ext cx="115887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9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s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42" name="Rectangle 47"/>
          <p:cNvSpPr>
            <a:spLocks noChangeArrowheads="1"/>
          </p:cNvSpPr>
          <p:nvPr/>
        </p:nvSpPr>
        <p:spPr bwMode="auto">
          <a:xfrm>
            <a:off x="4599757" y="2262957"/>
            <a:ext cx="1746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14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k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43" name="Freeform 48"/>
          <p:cNvSpPr>
            <a:spLocks noEditPoints="1"/>
          </p:cNvSpPr>
          <p:nvPr/>
        </p:nvSpPr>
        <p:spPr bwMode="auto">
          <a:xfrm>
            <a:off x="2370907" y="1558107"/>
            <a:ext cx="104775" cy="808037"/>
          </a:xfrm>
          <a:custGeom>
            <a:avLst/>
            <a:gdLst>
              <a:gd name="T0" fmla="*/ 37 w 66"/>
              <a:gd name="T1" fmla="*/ 509 h 509"/>
              <a:gd name="T2" fmla="*/ 37 w 66"/>
              <a:gd name="T3" fmla="*/ 47 h 509"/>
              <a:gd name="T4" fmla="*/ 29 w 66"/>
              <a:gd name="T5" fmla="*/ 47 h 509"/>
              <a:gd name="T6" fmla="*/ 29 w 66"/>
              <a:gd name="T7" fmla="*/ 509 h 509"/>
              <a:gd name="T8" fmla="*/ 37 w 66"/>
              <a:gd name="T9" fmla="*/ 509 h 509"/>
              <a:gd name="T10" fmla="*/ 66 w 66"/>
              <a:gd name="T11" fmla="*/ 56 h 509"/>
              <a:gd name="T12" fmla="*/ 33 w 66"/>
              <a:gd name="T13" fmla="*/ 0 h 509"/>
              <a:gd name="T14" fmla="*/ 0 w 66"/>
              <a:gd name="T15" fmla="*/ 56 h 509"/>
              <a:gd name="T16" fmla="*/ 66 w 66"/>
              <a:gd name="T17" fmla="*/ 56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509">
                <a:moveTo>
                  <a:pt x="37" y="509"/>
                </a:moveTo>
                <a:lnTo>
                  <a:pt x="37" y="47"/>
                </a:lnTo>
                <a:lnTo>
                  <a:pt x="29" y="47"/>
                </a:lnTo>
                <a:lnTo>
                  <a:pt x="29" y="509"/>
                </a:lnTo>
                <a:lnTo>
                  <a:pt x="37" y="509"/>
                </a:lnTo>
                <a:close/>
                <a:moveTo>
                  <a:pt x="66" y="56"/>
                </a:moveTo>
                <a:lnTo>
                  <a:pt x="33" y="0"/>
                </a:lnTo>
                <a:lnTo>
                  <a:pt x="0" y="56"/>
                </a:lnTo>
                <a:lnTo>
                  <a:pt x="66" y="56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44" name="Rectangle 49"/>
          <p:cNvSpPr>
            <a:spLocks noChangeArrowheads="1"/>
          </p:cNvSpPr>
          <p:nvPr/>
        </p:nvSpPr>
        <p:spPr bwMode="auto">
          <a:xfrm>
            <a:off x="2423294" y="2361382"/>
            <a:ext cx="2024062" cy="11112"/>
          </a:xfrm>
          <a:prstGeom prst="rect">
            <a:avLst/>
          </a:pr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45" name="Freeform 50"/>
          <p:cNvSpPr>
            <a:spLocks noEditPoints="1"/>
          </p:cNvSpPr>
          <p:nvPr/>
        </p:nvSpPr>
        <p:spPr bwMode="auto">
          <a:xfrm>
            <a:off x="4899794" y="2321694"/>
            <a:ext cx="1660525" cy="88900"/>
          </a:xfrm>
          <a:custGeom>
            <a:avLst/>
            <a:gdLst>
              <a:gd name="T0" fmla="*/ 54 w 1046"/>
              <a:gd name="T1" fmla="*/ 25 h 56"/>
              <a:gd name="T2" fmla="*/ 1046 w 1046"/>
              <a:gd name="T3" fmla="*/ 25 h 56"/>
              <a:gd name="T4" fmla="*/ 1046 w 1046"/>
              <a:gd name="T5" fmla="*/ 32 h 56"/>
              <a:gd name="T6" fmla="*/ 54 w 1046"/>
              <a:gd name="T7" fmla="*/ 32 h 56"/>
              <a:gd name="T8" fmla="*/ 54 w 1046"/>
              <a:gd name="T9" fmla="*/ 25 h 56"/>
              <a:gd name="T10" fmla="*/ 65 w 1046"/>
              <a:gd name="T11" fmla="*/ 56 h 56"/>
              <a:gd name="T12" fmla="*/ 0 w 1046"/>
              <a:gd name="T13" fmla="*/ 28 h 56"/>
              <a:gd name="T14" fmla="*/ 65 w 1046"/>
              <a:gd name="T15" fmla="*/ 0 h 56"/>
              <a:gd name="T16" fmla="*/ 65 w 1046"/>
              <a:gd name="T17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6" h="56">
                <a:moveTo>
                  <a:pt x="54" y="25"/>
                </a:moveTo>
                <a:lnTo>
                  <a:pt x="1046" y="25"/>
                </a:lnTo>
                <a:lnTo>
                  <a:pt x="1046" y="32"/>
                </a:lnTo>
                <a:lnTo>
                  <a:pt x="54" y="32"/>
                </a:lnTo>
                <a:lnTo>
                  <a:pt x="54" y="25"/>
                </a:lnTo>
                <a:close/>
                <a:moveTo>
                  <a:pt x="65" y="56"/>
                </a:moveTo>
                <a:lnTo>
                  <a:pt x="0" y="28"/>
                </a:lnTo>
                <a:lnTo>
                  <a:pt x="65" y="0"/>
                </a:lnTo>
                <a:lnTo>
                  <a:pt x="65" y="56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46" name="Rectangle 51"/>
          <p:cNvSpPr>
            <a:spLocks noChangeArrowheads="1"/>
          </p:cNvSpPr>
          <p:nvPr/>
        </p:nvSpPr>
        <p:spPr bwMode="auto">
          <a:xfrm>
            <a:off x="2559819" y="1710507"/>
            <a:ext cx="1539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-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47" name="Rectangle 52"/>
          <p:cNvSpPr>
            <a:spLocks noChangeArrowheads="1"/>
          </p:cNvSpPr>
          <p:nvPr/>
        </p:nvSpPr>
        <p:spPr bwMode="auto">
          <a:xfrm>
            <a:off x="7001644" y="1421582"/>
            <a:ext cx="1539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14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I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48" name="Rectangle 53"/>
          <p:cNvSpPr>
            <a:spLocks noChangeArrowheads="1"/>
          </p:cNvSpPr>
          <p:nvPr/>
        </p:nvSpPr>
        <p:spPr bwMode="auto">
          <a:xfrm>
            <a:off x="7069907" y="1518419"/>
            <a:ext cx="44884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9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s</a:t>
            </a:r>
            <a:endParaRPr kumimoji="1" lang="zh-TW" altLang="zh-TW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49" name="Rectangle 54"/>
          <p:cNvSpPr>
            <a:spLocks noChangeArrowheads="1"/>
          </p:cNvSpPr>
          <p:nvPr/>
        </p:nvSpPr>
        <p:spPr bwMode="auto">
          <a:xfrm>
            <a:off x="6568257" y="1535882"/>
            <a:ext cx="12700" cy="830262"/>
          </a:xfrm>
          <a:prstGeom prst="rect">
            <a:avLst/>
          </a:pr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50" name="Rectangle 55"/>
          <p:cNvSpPr>
            <a:spLocks noChangeArrowheads="1"/>
          </p:cNvSpPr>
          <p:nvPr/>
        </p:nvSpPr>
        <p:spPr bwMode="auto">
          <a:xfrm>
            <a:off x="2137544" y="1799407"/>
            <a:ext cx="4969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4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i</a:t>
            </a:r>
            <a:endParaRPr kumimoji="1" lang="zh-TW" altLang="zh-TW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51" name="Rectangle 56"/>
          <p:cNvSpPr>
            <a:spLocks noChangeArrowheads="1"/>
          </p:cNvSpPr>
          <p:nvPr/>
        </p:nvSpPr>
        <p:spPr bwMode="auto">
          <a:xfrm>
            <a:off x="2205807" y="1894657"/>
            <a:ext cx="11747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9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s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52" name="Rectangle 57"/>
          <p:cNvSpPr>
            <a:spLocks noChangeArrowheads="1"/>
          </p:cNvSpPr>
          <p:nvPr/>
        </p:nvSpPr>
        <p:spPr bwMode="auto">
          <a:xfrm>
            <a:off x="4174307" y="1278707"/>
            <a:ext cx="1730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14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v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53" name="Rectangle 58"/>
          <p:cNvSpPr>
            <a:spLocks noChangeArrowheads="1"/>
          </p:cNvSpPr>
          <p:nvPr/>
        </p:nvSpPr>
        <p:spPr bwMode="auto">
          <a:xfrm>
            <a:off x="4264794" y="1373957"/>
            <a:ext cx="166712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9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con</a:t>
            </a:r>
            <a:endParaRPr kumimoji="1" lang="zh-TW" altLang="zh-TW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54" name="Freeform 67"/>
          <p:cNvSpPr>
            <a:spLocks noEditPoints="1"/>
          </p:cNvSpPr>
          <p:nvPr/>
        </p:nvSpPr>
        <p:spPr bwMode="auto">
          <a:xfrm>
            <a:off x="2786832" y="816744"/>
            <a:ext cx="777875" cy="87312"/>
          </a:xfrm>
          <a:custGeom>
            <a:avLst/>
            <a:gdLst>
              <a:gd name="T0" fmla="*/ 0 w 490"/>
              <a:gd name="T1" fmla="*/ 24 h 55"/>
              <a:gd name="T2" fmla="*/ 436 w 490"/>
              <a:gd name="T3" fmla="*/ 24 h 55"/>
              <a:gd name="T4" fmla="*/ 436 w 490"/>
              <a:gd name="T5" fmla="*/ 31 h 55"/>
              <a:gd name="T6" fmla="*/ 0 w 490"/>
              <a:gd name="T7" fmla="*/ 31 h 55"/>
              <a:gd name="T8" fmla="*/ 0 w 490"/>
              <a:gd name="T9" fmla="*/ 24 h 55"/>
              <a:gd name="T10" fmla="*/ 425 w 490"/>
              <a:gd name="T11" fmla="*/ 0 h 55"/>
              <a:gd name="T12" fmla="*/ 490 w 490"/>
              <a:gd name="T13" fmla="*/ 28 h 55"/>
              <a:gd name="T14" fmla="*/ 425 w 490"/>
              <a:gd name="T15" fmla="*/ 55 h 55"/>
              <a:gd name="T16" fmla="*/ 425 w 490"/>
              <a:gd name="T17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0" h="55">
                <a:moveTo>
                  <a:pt x="0" y="24"/>
                </a:moveTo>
                <a:lnTo>
                  <a:pt x="436" y="24"/>
                </a:lnTo>
                <a:lnTo>
                  <a:pt x="436" y="31"/>
                </a:lnTo>
                <a:lnTo>
                  <a:pt x="0" y="31"/>
                </a:lnTo>
                <a:lnTo>
                  <a:pt x="0" y="24"/>
                </a:lnTo>
                <a:close/>
                <a:moveTo>
                  <a:pt x="425" y="0"/>
                </a:moveTo>
                <a:lnTo>
                  <a:pt x="490" y="28"/>
                </a:lnTo>
                <a:lnTo>
                  <a:pt x="425" y="55"/>
                </a:lnTo>
                <a:lnTo>
                  <a:pt x="425" y="0"/>
                </a:lnTo>
                <a:close/>
              </a:path>
            </a:pathLst>
          </a:custGeom>
          <a:solidFill>
            <a:srgbClr val="000000"/>
          </a:solidFill>
          <a:ln w="0" cap="flat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55" name="Rectangle 82"/>
          <p:cNvSpPr>
            <a:spLocks noChangeArrowheads="1"/>
          </p:cNvSpPr>
          <p:nvPr/>
        </p:nvSpPr>
        <p:spPr bwMode="auto">
          <a:xfrm>
            <a:off x="3525019" y="1102494"/>
            <a:ext cx="1746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14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v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56" name="Rectangle 83"/>
          <p:cNvSpPr>
            <a:spLocks noChangeArrowheads="1"/>
          </p:cNvSpPr>
          <p:nvPr/>
        </p:nvSpPr>
        <p:spPr bwMode="auto">
          <a:xfrm>
            <a:off x="3617094" y="1197744"/>
            <a:ext cx="20955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9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ffc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57" name="Rectangle 84"/>
          <p:cNvSpPr>
            <a:spLocks noChangeArrowheads="1"/>
          </p:cNvSpPr>
          <p:nvPr/>
        </p:nvSpPr>
        <p:spPr bwMode="auto">
          <a:xfrm>
            <a:off x="3278957" y="1300932"/>
            <a:ext cx="1746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14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v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58" name="Rectangle 85"/>
          <p:cNvSpPr>
            <a:spLocks noChangeArrowheads="1"/>
          </p:cNvSpPr>
          <p:nvPr/>
        </p:nvSpPr>
        <p:spPr bwMode="auto">
          <a:xfrm>
            <a:off x="3369444" y="1396182"/>
            <a:ext cx="24288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9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fbc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59" name="Rectangle 86"/>
          <p:cNvSpPr>
            <a:spLocks noChangeArrowheads="1"/>
          </p:cNvSpPr>
          <p:nvPr/>
        </p:nvSpPr>
        <p:spPr bwMode="auto">
          <a:xfrm>
            <a:off x="5593532" y="1912119"/>
            <a:ext cx="30003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1600" b="1" i="1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新細明體" pitchFamily="18" charset="-120"/>
                <a:cs typeface="新細明體" pitchFamily="18" charset="-120"/>
              </a:rPr>
              <a:t>H</a:t>
            </a: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60" name="文字方塊 59"/>
          <p:cNvSpPr txBox="1"/>
          <p:nvPr/>
        </p:nvSpPr>
        <p:spPr>
          <a:xfrm>
            <a:off x="1568584" y="1317124"/>
            <a:ext cx="385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TW" baseline="30000" dirty="0" smtClean="0"/>
              <a:t>*</a:t>
            </a:r>
            <a:endParaRPr lang="zh-TW" altLang="en-US" baseline="30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文字方塊 60"/>
              <p:cNvSpPr txBox="1"/>
              <p:nvPr/>
            </p:nvSpPr>
            <p:spPr>
              <a:xfrm>
                <a:off x="5165224" y="555124"/>
                <a:ext cx="871201" cy="3028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14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e>
                      </m:d>
                      <m:r>
                        <a:rPr lang="en-US" altLang="zh-TW" sz="1400" b="0" i="1" smtClean="0">
                          <a:latin typeface="Cambria Math"/>
                        </a:rPr>
                        <m:t>−</m:t>
                      </m:r>
                      <m:r>
                        <a:rPr lang="en-US" altLang="zh-TW" sz="1400" b="0" i="1" smtClean="0">
                          <a:latin typeface="Cambria Math"/>
                        </a:rPr>
                        <m:t>𝑉𝑑</m:t>
                      </m:r>
                    </m:oMath>
                  </m:oMathPara>
                </a14:m>
                <a:endParaRPr lang="zh-TW" altLang="en-US" sz="1400" baseline="-25000" dirty="0"/>
              </a:p>
            </p:txBody>
          </p:sp>
        </mc:Choice>
        <mc:Fallback xmlns="">
          <p:sp>
            <p:nvSpPr>
              <p:cNvPr id="61" name="文字方塊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5224" y="555124"/>
                <a:ext cx="871201" cy="30284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文字方塊 61"/>
              <p:cNvSpPr txBox="1"/>
              <p:nvPr/>
            </p:nvSpPr>
            <p:spPr>
              <a:xfrm>
                <a:off x="1957204" y="699904"/>
                <a:ext cx="971484" cy="3028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14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</m:e>
                      </m:d>
                      <m:r>
                        <a:rPr lang="en-US" altLang="zh-TW" sz="1400" b="0" i="1" smtClean="0">
                          <a:latin typeface="Cambria Math"/>
                        </a:rPr>
                        <m:t>−</m:t>
                      </m:r>
                      <m:r>
                        <a:rPr lang="en-US" altLang="zh-TW" sz="1400" b="0" i="1" smtClean="0">
                          <a:latin typeface="Cambria Math"/>
                        </a:rPr>
                        <m:t>𝑣𝑑</m:t>
                      </m:r>
                      <m:r>
                        <a:rPr lang="en-US" altLang="zh-TW" sz="1400" b="0" i="1" baseline="30000" smtClean="0">
                          <a:latin typeface="Cambria Math"/>
                        </a:rPr>
                        <m:t>∗</m:t>
                      </m:r>
                    </m:oMath>
                  </m:oMathPara>
                </a14:m>
                <a:endParaRPr lang="zh-TW" altLang="en-US" sz="1400" baseline="30000" dirty="0"/>
              </a:p>
            </p:txBody>
          </p:sp>
        </mc:Choice>
        <mc:Fallback xmlns="">
          <p:sp>
            <p:nvSpPr>
              <p:cNvPr id="62" name="文字方塊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7204" y="699904"/>
                <a:ext cx="971484" cy="30284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文字方塊 93"/>
          <p:cNvSpPr txBox="1"/>
          <p:nvPr/>
        </p:nvSpPr>
        <p:spPr>
          <a:xfrm>
            <a:off x="2835341" y="1366168"/>
            <a:ext cx="4267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TW" sz="12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endParaRPr lang="zh-TW" altLang="en-US" sz="1200" i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9" name="群組 98"/>
          <p:cNvGrpSpPr/>
          <p:nvPr/>
        </p:nvGrpSpPr>
        <p:grpSpPr>
          <a:xfrm>
            <a:off x="851034" y="3097029"/>
            <a:ext cx="2921000" cy="2749550"/>
            <a:chOff x="851034" y="3097029"/>
            <a:chExt cx="2921000" cy="2749550"/>
          </a:xfrm>
        </p:grpSpPr>
        <p:sp>
          <p:nvSpPr>
            <p:cNvPr id="64" name="AutoShape 88"/>
            <p:cNvSpPr>
              <a:spLocks noChangeAspect="1" noChangeArrowheads="1" noTextEdit="1"/>
            </p:cNvSpPr>
            <p:nvPr/>
          </p:nvSpPr>
          <p:spPr bwMode="auto">
            <a:xfrm>
              <a:off x="851034" y="3097029"/>
              <a:ext cx="2921000" cy="274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5" name="Freeform 90"/>
            <p:cNvSpPr>
              <a:spLocks noEditPoints="1"/>
            </p:cNvSpPr>
            <p:nvPr/>
          </p:nvSpPr>
          <p:spPr bwMode="auto">
            <a:xfrm>
              <a:off x="893897" y="3373254"/>
              <a:ext cx="71438" cy="2444750"/>
            </a:xfrm>
            <a:custGeom>
              <a:avLst/>
              <a:gdLst>
                <a:gd name="T0" fmla="*/ 20 w 45"/>
                <a:gd name="T1" fmla="*/ 1540 h 1540"/>
                <a:gd name="T2" fmla="*/ 20 w 45"/>
                <a:gd name="T3" fmla="*/ 37 h 1540"/>
                <a:gd name="T4" fmla="*/ 24 w 45"/>
                <a:gd name="T5" fmla="*/ 37 h 1540"/>
                <a:gd name="T6" fmla="*/ 24 w 45"/>
                <a:gd name="T7" fmla="*/ 1540 h 1540"/>
                <a:gd name="T8" fmla="*/ 20 w 45"/>
                <a:gd name="T9" fmla="*/ 1540 h 1540"/>
                <a:gd name="T10" fmla="*/ 0 w 45"/>
                <a:gd name="T11" fmla="*/ 45 h 1540"/>
                <a:gd name="T12" fmla="*/ 22 w 45"/>
                <a:gd name="T13" fmla="*/ 0 h 1540"/>
                <a:gd name="T14" fmla="*/ 45 w 45"/>
                <a:gd name="T15" fmla="*/ 45 h 1540"/>
                <a:gd name="T16" fmla="*/ 0 w 45"/>
                <a:gd name="T17" fmla="*/ 45 h 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540">
                  <a:moveTo>
                    <a:pt x="20" y="1540"/>
                  </a:moveTo>
                  <a:lnTo>
                    <a:pt x="20" y="37"/>
                  </a:lnTo>
                  <a:lnTo>
                    <a:pt x="24" y="37"/>
                  </a:lnTo>
                  <a:lnTo>
                    <a:pt x="24" y="1540"/>
                  </a:lnTo>
                  <a:lnTo>
                    <a:pt x="20" y="1540"/>
                  </a:lnTo>
                  <a:close/>
                  <a:moveTo>
                    <a:pt x="0" y="45"/>
                  </a:moveTo>
                  <a:lnTo>
                    <a:pt x="22" y="0"/>
                  </a:lnTo>
                  <a:lnTo>
                    <a:pt x="45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6" name="Freeform 91"/>
            <p:cNvSpPr>
              <a:spLocks noEditPoints="1"/>
            </p:cNvSpPr>
            <p:nvPr/>
          </p:nvSpPr>
          <p:spPr bwMode="auto">
            <a:xfrm>
              <a:off x="951047" y="4621029"/>
              <a:ext cx="2743200" cy="71438"/>
            </a:xfrm>
            <a:custGeom>
              <a:avLst/>
              <a:gdLst>
                <a:gd name="T0" fmla="*/ 0 w 1728"/>
                <a:gd name="T1" fmla="*/ 20 h 45"/>
                <a:gd name="T2" fmla="*/ 1691 w 1728"/>
                <a:gd name="T3" fmla="*/ 20 h 45"/>
                <a:gd name="T4" fmla="*/ 1691 w 1728"/>
                <a:gd name="T5" fmla="*/ 24 h 45"/>
                <a:gd name="T6" fmla="*/ 0 w 1728"/>
                <a:gd name="T7" fmla="*/ 24 h 45"/>
                <a:gd name="T8" fmla="*/ 0 w 1728"/>
                <a:gd name="T9" fmla="*/ 20 h 45"/>
                <a:gd name="T10" fmla="*/ 1683 w 1728"/>
                <a:gd name="T11" fmla="*/ 0 h 45"/>
                <a:gd name="T12" fmla="*/ 1728 w 1728"/>
                <a:gd name="T13" fmla="*/ 22 h 45"/>
                <a:gd name="T14" fmla="*/ 1683 w 1728"/>
                <a:gd name="T15" fmla="*/ 45 h 45"/>
                <a:gd name="T16" fmla="*/ 1683 w 1728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8" h="45">
                  <a:moveTo>
                    <a:pt x="0" y="20"/>
                  </a:moveTo>
                  <a:lnTo>
                    <a:pt x="1691" y="20"/>
                  </a:lnTo>
                  <a:lnTo>
                    <a:pt x="1691" y="24"/>
                  </a:lnTo>
                  <a:lnTo>
                    <a:pt x="0" y="24"/>
                  </a:lnTo>
                  <a:lnTo>
                    <a:pt x="0" y="20"/>
                  </a:lnTo>
                  <a:close/>
                  <a:moveTo>
                    <a:pt x="1683" y="0"/>
                  </a:moveTo>
                  <a:lnTo>
                    <a:pt x="1728" y="22"/>
                  </a:lnTo>
                  <a:lnTo>
                    <a:pt x="1683" y="45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7" name="Freeform 92"/>
            <p:cNvSpPr>
              <a:spLocks/>
            </p:cNvSpPr>
            <p:nvPr/>
          </p:nvSpPr>
          <p:spPr bwMode="auto">
            <a:xfrm>
              <a:off x="924059" y="4222567"/>
              <a:ext cx="1966913" cy="1482725"/>
            </a:xfrm>
            <a:custGeom>
              <a:avLst/>
              <a:gdLst>
                <a:gd name="T0" fmla="*/ 11 w 1239"/>
                <a:gd name="T1" fmla="*/ 0 h 934"/>
                <a:gd name="T2" fmla="*/ 1239 w 1239"/>
                <a:gd name="T3" fmla="*/ 920 h 934"/>
                <a:gd name="T4" fmla="*/ 1228 w 1239"/>
                <a:gd name="T5" fmla="*/ 934 h 934"/>
                <a:gd name="T6" fmla="*/ 0 w 1239"/>
                <a:gd name="T7" fmla="*/ 15 h 934"/>
                <a:gd name="T8" fmla="*/ 11 w 1239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9" h="934">
                  <a:moveTo>
                    <a:pt x="11" y="0"/>
                  </a:moveTo>
                  <a:lnTo>
                    <a:pt x="1239" y="920"/>
                  </a:lnTo>
                  <a:lnTo>
                    <a:pt x="1228" y="934"/>
                  </a:lnTo>
                  <a:lnTo>
                    <a:pt x="0" y="1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0000"/>
            </a:solidFill>
            <a:ln w="0" cap="flat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8" name="Freeform 93"/>
            <p:cNvSpPr>
              <a:spLocks/>
            </p:cNvSpPr>
            <p:nvPr/>
          </p:nvSpPr>
          <p:spPr bwMode="auto">
            <a:xfrm>
              <a:off x="938347" y="3790767"/>
              <a:ext cx="676275" cy="490538"/>
            </a:xfrm>
            <a:custGeom>
              <a:avLst/>
              <a:gdLst>
                <a:gd name="T0" fmla="*/ 11 w 426"/>
                <a:gd name="T1" fmla="*/ 0 h 309"/>
                <a:gd name="T2" fmla="*/ 426 w 426"/>
                <a:gd name="T3" fmla="*/ 295 h 309"/>
                <a:gd name="T4" fmla="*/ 416 w 426"/>
                <a:gd name="T5" fmla="*/ 309 h 309"/>
                <a:gd name="T6" fmla="*/ 0 w 426"/>
                <a:gd name="T7" fmla="*/ 15 h 309"/>
                <a:gd name="T8" fmla="*/ 11 w 426"/>
                <a:gd name="T9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309">
                  <a:moveTo>
                    <a:pt x="11" y="0"/>
                  </a:moveTo>
                  <a:lnTo>
                    <a:pt x="426" y="295"/>
                  </a:lnTo>
                  <a:lnTo>
                    <a:pt x="416" y="309"/>
                  </a:lnTo>
                  <a:lnTo>
                    <a:pt x="0" y="1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FF"/>
            </a:solidFill>
            <a:ln w="0" cap="flat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9" name="Rectangle 94"/>
            <p:cNvSpPr>
              <a:spLocks noChangeArrowheads="1"/>
            </p:cNvSpPr>
            <p:nvPr/>
          </p:nvSpPr>
          <p:spPr bwMode="auto">
            <a:xfrm>
              <a:off x="1606684" y="4255904"/>
              <a:ext cx="1219200" cy="28575"/>
            </a:xfrm>
            <a:prstGeom prst="rect">
              <a:avLst/>
            </a:prstGeom>
            <a:solidFill>
              <a:srgbClr val="0000FF"/>
            </a:solidFill>
            <a:ln w="0" cap="flat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70" name="Freeform 95"/>
            <p:cNvSpPr>
              <a:spLocks noEditPoints="1"/>
            </p:cNvSpPr>
            <p:nvPr/>
          </p:nvSpPr>
          <p:spPr bwMode="auto">
            <a:xfrm>
              <a:off x="1992447" y="4252729"/>
              <a:ext cx="71438" cy="785813"/>
            </a:xfrm>
            <a:custGeom>
              <a:avLst/>
              <a:gdLst>
                <a:gd name="T0" fmla="*/ 20 w 45"/>
                <a:gd name="T1" fmla="*/ 458 h 495"/>
                <a:gd name="T2" fmla="*/ 20 w 45"/>
                <a:gd name="T3" fmla="*/ 37 h 495"/>
                <a:gd name="T4" fmla="*/ 25 w 45"/>
                <a:gd name="T5" fmla="*/ 37 h 495"/>
                <a:gd name="T6" fmla="*/ 25 w 45"/>
                <a:gd name="T7" fmla="*/ 458 h 495"/>
                <a:gd name="T8" fmla="*/ 20 w 45"/>
                <a:gd name="T9" fmla="*/ 458 h 495"/>
                <a:gd name="T10" fmla="*/ 45 w 45"/>
                <a:gd name="T11" fmla="*/ 450 h 495"/>
                <a:gd name="T12" fmla="*/ 22 w 45"/>
                <a:gd name="T13" fmla="*/ 495 h 495"/>
                <a:gd name="T14" fmla="*/ 0 w 45"/>
                <a:gd name="T15" fmla="*/ 450 h 495"/>
                <a:gd name="T16" fmla="*/ 45 w 45"/>
                <a:gd name="T17" fmla="*/ 450 h 495"/>
                <a:gd name="T18" fmla="*/ 0 w 45"/>
                <a:gd name="T19" fmla="*/ 45 h 495"/>
                <a:gd name="T20" fmla="*/ 22 w 45"/>
                <a:gd name="T21" fmla="*/ 0 h 495"/>
                <a:gd name="T22" fmla="*/ 45 w 45"/>
                <a:gd name="T23" fmla="*/ 45 h 495"/>
                <a:gd name="T24" fmla="*/ 0 w 45"/>
                <a:gd name="T25" fmla="*/ 45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495">
                  <a:moveTo>
                    <a:pt x="20" y="458"/>
                  </a:moveTo>
                  <a:lnTo>
                    <a:pt x="20" y="37"/>
                  </a:lnTo>
                  <a:lnTo>
                    <a:pt x="25" y="37"/>
                  </a:lnTo>
                  <a:lnTo>
                    <a:pt x="25" y="458"/>
                  </a:lnTo>
                  <a:lnTo>
                    <a:pt x="20" y="458"/>
                  </a:lnTo>
                  <a:close/>
                  <a:moveTo>
                    <a:pt x="45" y="450"/>
                  </a:moveTo>
                  <a:lnTo>
                    <a:pt x="22" y="495"/>
                  </a:lnTo>
                  <a:lnTo>
                    <a:pt x="0" y="450"/>
                  </a:lnTo>
                  <a:lnTo>
                    <a:pt x="45" y="450"/>
                  </a:lnTo>
                  <a:close/>
                  <a:moveTo>
                    <a:pt x="0" y="45"/>
                  </a:moveTo>
                  <a:lnTo>
                    <a:pt x="22" y="0"/>
                  </a:lnTo>
                  <a:lnTo>
                    <a:pt x="45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71" name="Freeform 96"/>
            <p:cNvSpPr>
              <a:spLocks/>
            </p:cNvSpPr>
            <p:nvPr/>
          </p:nvSpPr>
          <p:spPr bwMode="auto">
            <a:xfrm>
              <a:off x="2817947" y="4259079"/>
              <a:ext cx="846138" cy="611188"/>
            </a:xfrm>
            <a:custGeom>
              <a:avLst/>
              <a:gdLst>
                <a:gd name="T0" fmla="*/ 10 w 533"/>
                <a:gd name="T1" fmla="*/ 0 h 385"/>
                <a:gd name="T2" fmla="*/ 533 w 533"/>
                <a:gd name="T3" fmla="*/ 370 h 385"/>
                <a:gd name="T4" fmla="*/ 522 w 533"/>
                <a:gd name="T5" fmla="*/ 385 h 385"/>
                <a:gd name="T6" fmla="*/ 0 w 533"/>
                <a:gd name="T7" fmla="*/ 14 h 385"/>
                <a:gd name="T8" fmla="*/ 10 w 533"/>
                <a:gd name="T9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3" h="385">
                  <a:moveTo>
                    <a:pt x="10" y="0"/>
                  </a:moveTo>
                  <a:lnTo>
                    <a:pt x="533" y="370"/>
                  </a:lnTo>
                  <a:lnTo>
                    <a:pt x="522" y="385"/>
                  </a:lnTo>
                  <a:lnTo>
                    <a:pt x="0" y="1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FF"/>
            </a:solidFill>
            <a:ln w="0" cap="flat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72" name="Freeform 97"/>
            <p:cNvSpPr>
              <a:spLocks/>
            </p:cNvSpPr>
            <p:nvPr/>
          </p:nvSpPr>
          <p:spPr bwMode="auto">
            <a:xfrm>
              <a:off x="1133609" y="3349442"/>
              <a:ext cx="520700" cy="1054100"/>
            </a:xfrm>
            <a:custGeom>
              <a:avLst/>
              <a:gdLst>
                <a:gd name="T0" fmla="*/ 15 w 328"/>
                <a:gd name="T1" fmla="*/ 0 h 664"/>
                <a:gd name="T2" fmla="*/ 328 w 328"/>
                <a:gd name="T3" fmla="*/ 656 h 664"/>
                <a:gd name="T4" fmla="*/ 312 w 328"/>
                <a:gd name="T5" fmla="*/ 664 h 664"/>
                <a:gd name="T6" fmla="*/ 0 w 328"/>
                <a:gd name="T7" fmla="*/ 8 h 664"/>
                <a:gd name="T8" fmla="*/ 15 w 328"/>
                <a:gd name="T9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664">
                  <a:moveTo>
                    <a:pt x="15" y="0"/>
                  </a:moveTo>
                  <a:lnTo>
                    <a:pt x="328" y="656"/>
                  </a:lnTo>
                  <a:lnTo>
                    <a:pt x="312" y="664"/>
                  </a:lnTo>
                  <a:lnTo>
                    <a:pt x="0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73" name="Freeform 98"/>
            <p:cNvSpPr>
              <a:spLocks/>
            </p:cNvSpPr>
            <p:nvPr/>
          </p:nvSpPr>
          <p:spPr bwMode="auto">
            <a:xfrm>
              <a:off x="1633672" y="4378142"/>
              <a:ext cx="1143000" cy="817563"/>
            </a:xfrm>
            <a:custGeom>
              <a:avLst/>
              <a:gdLst>
                <a:gd name="T0" fmla="*/ 10 w 720"/>
                <a:gd name="T1" fmla="*/ 0 h 515"/>
                <a:gd name="T2" fmla="*/ 720 w 720"/>
                <a:gd name="T3" fmla="*/ 500 h 515"/>
                <a:gd name="T4" fmla="*/ 710 w 720"/>
                <a:gd name="T5" fmla="*/ 515 h 515"/>
                <a:gd name="T6" fmla="*/ 0 w 720"/>
                <a:gd name="T7" fmla="*/ 15 h 515"/>
                <a:gd name="T8" fmla="*/ 10 w 720"/>
                <a:gd name="T9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515">
                  <a:moveTo>
                    <a:pt x="10" y="0"/>
                  </a:moveTo>
                  <a:lnTo>
                    <a:pt x="720" y="500"/>
                  </a:lnTo>
                  <a:lnTo>
                    <a:pt x="710" y="515"/>
                  </a:lnTo>
                  <a:lnTo>
                    <a:pt x="0" y="1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74" name="Freeform 99"/>
            <p:cNvSpPr>
              <a:spLocks/>
            </p:cNvSpPr>
            <p:nvPr/>
          </p:nvSpPr>
          <p:spPr bwMode="auto">
            <a:xfrm>
              <a:off x="2756034" y="5171892"/>
              <a:ext cx="274638" cy="669925"/>
            </a:xfrm>
            <a:custGeom>
              <a:avLst/>
              <a:gdLst>
                <a:gd name="T0" fmla="*/ 16 w 173"/>
                <a:gd name="T1" fmla="*/ 0 h 422"/>
                <a:gd name="T2" fmla="*/ 173 w 173"/>
                <a:gd name="T3" fmla="*/ 415 h 422"/>
                <a:gd name="T4" fmla="*/ 156 w 173"/>
                <a:gd name="T5" fmla="*/ 422 h 422"/>
                <a:gd name="T6" fmla="*/ 0 w 173"/>
                <a:gd name="T7" fmla="*/ 6 h 422"/>
                <a:gd name="T8" fmla="*/ 16 w 173"/>
                <a:gd name="T9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422">
                  <a:moveTo>
                    <a:pt x="16" y="0"/>
                  </a:moveTo>
                  <a:lnTo>
                    <a:pt x="173" y="415"/>
                  </a:lnTo>
                  <a:lnTo>
                    <a:pt x="156" y="422"/>
                  </a:lnTo>
                  <a:lnTo>
                    <a:pt x="0" y="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75" name="Rectangle 100"/>
            <p:cNvSpPr>
              <a:spLocks noChangeArrowheads="1"/>
            </p:cNvSpPr>
            <p:nvPr/>
          </p:nvSpPr>
          <p:spPr bwMode="auto">
            <a:xfrm>
              <a:off x="2074997" y="4390842"/>
              <a:ext cx="147638" cy="220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3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u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76" name="Rectangle 101"/>
            <p:cNvSpPr>
              <a:spLocks noChangeArrowheads="1"/>
            </p:cNvSpPr>
            <p:nvPr/>
          </p:nvSpPr>
          <p:spPr bwMode="auto">
            <a:xfrm>
              <a:off x="2159134" y="4474979"/>
              <a:ext cx="77788" cy="15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9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I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77" name="Rectangle 102"/>
            <p:cNvSpPr>
              <a:spLocks noChangeArrowheads="1"/>
            </p:cNvSpPr>
            <p:nvPr/>
          </p:nvSpPr>
          <p:spPr bwMode="auto">
            <a:xfrm>
              <a:off x="1595572" y="3947929"/>
              <a:ext cx="128588" cy="220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3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z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78" name="Rectangle 103"/>
            <p:cNvSpPr>
              <a:spLocks noChangeArrowheads="1"/>
            </p:cNvSpPr>
            <p:nvPr/>
          </p:nvSpPr>
          <p:spPr bwMode="auto">
            <a:xfrm>
              <a:off x="2771909" y="4025717"/>
              <a:ext cx="149225" cy="220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300" b="0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p</a:t>
              </a:r>
              <a:endParaRPr kumimoji="1" lang="zh-TW" altLang="zh-TW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79" name="Rectangle 104"/>
            <p:cNvSpPr>
              <a:spLocks noChangeArrowheads="1"/>
            </p:cNvSpPr>
            <p:nvPr/>
          </p:nvSpPr>
          <p:spPr bwMode="auto">
            <a:xfrm>
              <a:off x="2111509" y="5278254"/>
              <a:ext cx="12984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300" b="1" i="1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H</a:t>
              </a:r>
              <a:endParaRPr kumimoji="1" lang="zh-TW" altLang="zh-TW" sz="1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85" name="Rectangle 111"/>
            <p:cNvSpPr>
              <a:spLocks noChangeArrowheads="1"/>
            </p:cNvSpPr>
            <p:nvPr/>
          </p:nvSpPr>
          <p:spPr bwMode="auto">
            <a:xfrm>
              <a:off x="3024322" y="4802004"/>
              <a:ext cx="630238" cy="290513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86" name="Rectangle 112"/>
            <p:cNvSpPr>
              <a:spLocks noChangeArrowheads="1"/>
            </p:cNvSpPr>
            <p:nvPr/>
          </p:nvSpPr>
          <p:spPr bwMode="auto">
            <a:xfrm>
              <a:off x="3113222" y="4863917"/>
              <a:ext cx="523875" cy="220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Type 2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87" name="Rectangle 116"/>
            <p:cNvSpPr>
              <a:spLocks noChangeArrowheads="1"/>
            </p:cNvSpPr>
            <p:nvPr/>
          </p:nvSpPr>
          <p:spPr bwMode="auto">
            <a:xfrm>
              <a:off x="2244859" y="3841567"/>
              <a:ext cx="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TW" altLang="zh-TW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88" name="Rectangle 118"/>
            <p:cNvSpPr>
              <a:spLocks noChangeArrowheads="1"/>
            </p:cNvSpPr>
            <p:nvPr/>
          </p:nvSpPr>
          <p:spPr bwMode="auto">
            <a:xfrm>
              <a:off x="2465522" y="3841567"/>
              <a:ext cx="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TW" altLang="zh-TW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97" name="文字方塊 96"/>
            <p:cNvSpPr txBox="1"/>
            <p:nvPr/>
          </p:nvSpPr>
          <p:spPr>
            <a:xfrm>
              <a:off x="2149541" y="3982368"/>
              <a:ext cx="4331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en-US" altLang="zh-TW" sz="1200" b="1" i="1" baseline="-25000" dirty="0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CA</a:t>
              </a:r>
              <a:endParaRPr lang="zh-TW" altLang="en-US" sz="1200" b="1" i="1" baseline="-25000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8" name="文字方塊 97"/>
            <p:cNvSpPr txBox="1"/>
            <p:nvPr/>
          </p:nvSpPr>
          <p:spPr>
            <a:xfrm>
              <a:off x="1260541" y="3372768"/>
              <a:ext cx="53732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en-US" altLang="zh-TW" sz="12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CA</a:t>
              </a:r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文字方塊 1"/>
          <p:cNvSpPr txBox="1"/>
          <p:nvPr/>
        </p:nvSpPr>
        <p:spPr>
          <a:xfrm>
            <a:off x="160020" y="0"/>
            <a:ext cx="44335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Current Loop Controller Design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4314825" y="666750"/>
            <a:ext cx="3828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TW" sz="1400" b="1" i="1" baseline="-25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</a:t>
            </a:r>
            <a:endParaRPr lang="zh-TW" altLang="en-US" sz="1400" b="1" i="1" baseline="-25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51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2962393"/>
              </p:ext>
            </p:extLst>
          </p:nvPr>
        </p:nvGraphicFramePr>
        <p:xfrm>
          <a:off x="1285875" y="2505075"/>
          <a:ext cx="2011363" cy="982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38" name="方程式" r:id="rId3" imgW="2031118" imgH="1002865" progId="Equation.3">
                  <p:embed/>
                </p:oleObj>
              </mc:Choice>
              <mc:Fallback>
                <p:oleObj name="方程式" r:id="rId3" imgW="2031118" imgH="100286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75" y="2505075"/>
                        <a:ext cx="2011363" cy="982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物件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5181633"/>
              </p:ext>
            </p:extLst>
          </p:nvPr>
        </p:nvGraphicFramePr>
        <p:xfrm>
          <a:off x="4709160" y="3870960"/>
          <a:ext cx="693738" cy="258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39" name="方程式" r:id="rId5" imgW="711509" imgH="254110" progId="Equation.3">
                  <p:embed/>
                </p:oleObj>
              </mc:Choice>
              <mc:Fallback>
                <p:oleObj name="方程式" r:id="rId5" imgW="711509" imgH="25411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9160" y="3870960"/>
                        <a:ext cx="693738" cy="258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字方塊 3"/>
          <p:cNvSpPr txBox="1"/>
          <p:nvPr/>
        </p:nvSpPr>
        <p:spPr>
          <a:xfrm>
            <a:off x="266700" y="0"/>
            <a:ext cx="43474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Voltage Control Loop Modeling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4635393" y="441960"/>
            <a:ext cx="4508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Small-signal model for the two-stage system</a:t>
            </a:r>
            <a:endParaRPr lang="zh-TW" altLang="en-US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6338177"/>
              </p:ext>
            </p:extLst>
          </p:nvPr>
        </p:nvGraphicFramePr>
        <p:xfrm>
          <a:off x="3898897" y="2579688"/>
          <a:ext cx="33494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40" name="Equation" r:id="rId7" imgW="279360" imgH="253800" progId="Equation.3">
                  <p:embed/>
                </p:oleObj>
              </mc:Choice>
              <mc:Fallback>
                <p:oleObj name="Equation" r:id="rId7" imgW="27936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8897" y="2579688"/>
                        <a:ext cx="334943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" name="Text Box 41"/>
          <p:cNvSpPr txBox="1">
            <a:spLocks noChangeArrowheads="1"/>
          </p:cNvSpPr>
          <p:nvPr/>
        </p:nvSpPr>
        <p:spPr bwMode="auto">
          <a:xfrm>
            <a:off x="3894324" y="2559685"/>
            <a:ext cx="4046538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TW" sz="1600" b="1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       will cause </a:t>
            </a:r>
            <a:r>
              <a:rPr lang="en-US" altLang="zh-TW" sz="16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2nd </a:t>
            </a:r>
            <a:r>
              <a:rPr lang="en-US" altLang="zh-TW" sz="1600" b="1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order ripple of the DC bus voltage </a:t>
            </a:r>
          </a:p>
        </p:txBody>
      </p:sp>
      <p:sp>
        <p:nvSpPr>
          <p:cNvPr id="83" name="文字方塊 82"/>
          <p:cNvSpPr txBox="1"/>
          <p:nvPr/>
        </p:nvSpPr>
        <p:spPr>
          <a:xfrm>
            <a:off x="1135380" y="3779520"/>
            <a:ext cx="3348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Considering only the real power</a:t>
            </a:r>
            <a:endParaRPr lang="zh-TW" altLang="en-US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向右箭號 83"/>
          <p:cNvSpPr/>
          <p:nvPr/>
        </p:nvSpPr>
        <p:spPr>
          <a:xfrm>
            <a:off x="5608320" y="3931920"/>
            <a:ext cx="251460" cy="198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5" name="向右箭號 84"/>
          <p:cNvSpPr/>
          <p:nvPr/>
        </p:nvSpPr>
        <p:spPr>
          <a:xfrm>
            <a:off x="3566160" y="4831080"/>
            <a:ext cx="27432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6" name="向右箭號 85"/>
          <p:cNvSpPr/>
          <p:nvPr/>
        </p:nvSpPr>
        <p:spPr>
          <a:xfrm>
            <a:off x="3657600" y="5798820"/>
            <a:ext cx="304800" cy="3352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7" name="文字方塊 86"/>
          <p:cNvSpPr txBox="1"/>
          <p:nvPr/>
        </p:nvSpPr>
        <p:spPr>
          <a:xfrm>
            <a:off x="914401" y="4549140"/>
            <a:ext cx="2453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Derivation from the control block diagram</a:t>
            </a:r>
            <a:endParaRPr lang="zh-TW" altLang="en-US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文字方塊 87"/>
          <p:cNvSpPr txBox="1"/>
          <p:nvPr/>
        </p:nvSpPr>
        <p:spPr>
          <a:xfrm>
            <a:off x="1257300" y="5707380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 signal model</a:t>
            </a:r>
            <a:endParaRPr lang="zh-TW" altLang="en-US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向下箭號 88"/>
          <p:cNvSpPr/>
          <p:nvPr/>
        </p:nvSpPr>
        <p:spPr>
          <a:xfrm>
            <a:off x="6591300" y="853440"/>
            <a:ext cx="281940" cy="2514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文字方塊 89"/>
              <p:cNvSpPr txBox="1"/>
              <p:nvPr/>
            </p:nvSpPr>
            <p:spPr>
              <a:xfrm>
                <a:off x="5994400" y="3733799"/>
                <a:ext cx="1080296" cy="4841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TW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TW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TW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</m:num>
                      <m:den>
                        <m:r>
                          <a:rPr lang="en-US" altLang="zh-TW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TW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TW" sz="16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altLang="zh-TW" sz="1600" i="1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altLang="zh-TW" sz="16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1600" i="1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endParaRPr lang="zh-TW" altLang="en-US" sz="16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0" name="文字方塊 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4400" y="3733799"/>
                <a:ext cx="1080296" cy="484172"/>
              </a:xfrm>
              <a:prstGeom prst="rect">
                <a:avLst/>
              </a:prstGeom>
              <a:blipFill rotWithShape="1">
                <a:blip r:embed="rId9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1" name="文字方塊 90"/>
              <p:cNvSpPr txBox="1"/>
              <p:nvPr/>
            </p:nvSpPr>
            <p:spPr>
              <a:xfrm>
                <a:off x="4210049" y="4619624"/>
                <a:ext cx="2952796" cy="5207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/>
                          </a:rPr>
                          <m:t>𝐼</m:t>
                        </m:r>
                      </m:e>
                      <m:sub>
                        <m:r>
                          <a:rPr lang="en-US" altLang="zh-TW" b="0" i="1" smtClean="0">
                            <a:latin typeface="Cambria Math"/>
                          </a:rPr>
                          <m:t>𝑜</m:t>
                        </m:r>
                      </m:sub>
                    </m:sSub>
                    <m:r>
                      <a:rPr lang="en-US" altLang="zh-TW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zh-TW" b="0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TW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TW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</m:num>
                      <m:den>
                        <m:r>
                          <a:rPr lang="en-US" altLang="zh-TW" b="0" i="1" smtClean="0">
                            <a:latin typeface="Cambria Math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TW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</m:den>
                    </m:f>
                    <m:r>
                      <a:rPr lang="en-US" altLang="zh-TW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zh-TW" b="0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TW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/>
                              </a:rPr>
                              <m:t>𝑒𝑎</m:t>
                            </m:r>
                          </m:sub>
                        </m:sSub>
                      </m:num>
                      <m:den>
                        <m:r>
                          <a:rPr lang="en-US" altLang="zh-TW" b="0" i="1" smtClean="0">
                            <a:latin typeface="Cambria Math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TW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/>
                              </a:rPr>
                              <m:t>𝑑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TW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/>
                              </a:rPr>
                              <m:t>𝐾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TW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/>
                              </a:rPr>
                              <m:t>𝐾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/>
                              </a:rPr>
                              <m:t>𝑣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TW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altLang="zh-TW" b="0" i="1" dirty="0" smtClean="0">
                            <a:latin typeface="Cambria Math"/>
                          </a:rPr>
                          <m:t>𝑑𝑐𝑓</m:t>
                        </m:r>
                      </m:sub>
                    </m:sSub>
                    <m:sSub>
                      <m:sSubPr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en-US" altLang="zh-TW" b="0" i="1" dirty="0" smtClean="0">
                            <a:latin typeface="Cambria Math"/>
                          </a:rPr>
                          <m:t>𝑒𝑎</m:t>
                        </m:r>
                      </m:sub>
                    </m:sSub>
                  </m:oMath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91" name="文字方塊 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0049" y="4619624"/>
                <a:ext cx="2952796" cy="520784"/>
              </a:xfrm>
              <a:prstGeom prst="rect">
                <a:avLst/>
              </a:prstGeom>
              <a:blipFill rotWithShape="1">
                <a:blip r:embed="rId10"/>
                <a:stretch>
                  <a:fillRect b="-117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文字方塊 91"/>
              <p:cNvSpPr txBox="1"/>
              <p:nvPr/>
            </p:nvSpPr>
            <p:spPr>
              <a:xfrm>
                <a:off x="4656666" y="5655734"/>
                <a:ext cx="2607733" cy="623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𝐻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𝑣</m:t>
                          </m:r>
                        </m:sub>
                      </m:sSub>
                      <m:d>
                        <m:d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𝑠</m:t>
                          </m:r>
                        </m:e>
                      </m:d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acc>
                            <m:accPr>
                              <m:chr m:val="̃"/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𝑑</m:t>
                                  </m:r>
                                </m:sub>
                              </m:sSub>
                            </m:e>
                          </m:acc>
                        </m:num>
                        <m:den>
                          <m:acc>
                            <m:accPr>
                              <m:chr m:val="̃"/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altLang="zh-TW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altLang="zh-TW" sz="1600" b="0" i="1" smtClean="0">
                                      <a:latin typeface="Cambria Math"/>
                                    </a:rPr>
                                    <m:t>𝑒𝑎</m:t>
                                  </m:r>
                                </m:sub>
                              </m:sSub>
                            </m:e>
                          </m:acc>
                        </m:den>
                      </m:f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𝑑𝑐𝑓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𝑣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𝑠</m:t>
                          </m:r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𝑜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92" name="文字方塊 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6666" y="5655734"/>
                <a:ext cx="2607733" cy="623248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8" name="群組 97"/>
          <p:cNvGrpSpPr/>
          <p:nvPr/>
        </p:nvGrpSpPr>
        <p:grpSpPr>
          <a:xfrm>
            <a:off x="987425" y="423333"/>
            <a:ext cx="4456113" cy="2005543"/>
            <a:chOff x="987425" y="423333"/>
            <a:chExt cx="4456113" cy="2005543"/>
          </a:xfrm>
        </p:grpSpPr>
        <p:sp>
          <p:nvSpPr>
            <p:cNvPr id="7" name="AutoShape 88"/>
            <p:cNvSpPr>
              <a:spLocks noChangeAspect="1" noChangeArrowheads="1" noTextEdit="1"/>
            </p:cNvSpPr>
            <p:nvPr/>
          </p:nvSpPr>
          <p:spPr bwMode="auto">
            <a:xfrm>
              <a:off x="987425" y="671513"/>
              <a:ext cx="4425950" cy="1724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8" name="Freeform 90"/>
            <p:cNvSpPr>
              <a:spLocks noEditPoints="1"/>
            </p:cNvSpPr>
            <p:nvPr/>
          </p:nvSpPr>
          <p:spPr bwMode="auto">
            <a:xfrm>
              <a:off x="4267200" y="1163638"/>
              <a:ext cx="365125" cy="320675"/>
            </a:xfrm>
            <a:custGeom>
              <a:avLst/>
              <a:gdLst>
                <a:gd name="T0" fmla="*/ 9 w 768"/>
                <a:gd name="T1" fmla="*/ 270 h 672"/>
                <a:gd name="T2" fmla="*/ 32 w 768"/>
                <a:gd name="T3" fmla="*/ 204 h 672"/>
                <a:gd name="T4" fmla="*/ 113 w 768"/>
                <a:gd name="T5" fmla="*/ 99 h 672"/>
                <a:gd name="T6" fmla="*/ 171 w 768"/>
                <a:gd name="T7" fmla="*/ 57 h 672"/>
                <a:gd name="T8" fmla="*/ 306 w 768"/>
                <a:gd name="T9" fmla="*/ 8 h 672"/>
                <a:gd name="T10" fmla="*/ 385 w 768"/>
                <a:gd name="T11" fmla="*/ 0 h 672"/>
                <a:gd name="T12" fmla="*/ 534 w 768"/>
                <a:gd name="T13" fmla="*/ 27 h 672"/>
                <a:gd name="T14" fmla="*/ 599 w 768"/>
                <a:gd name="T15" fmla="*/ 58 h 672"/>
                <a:gd name="T16" fmla="*/ 702 w 768"/>
                <a:gd name="T17" fmla="*/ 148 h 672"/>
                <a:gd name="T18" fmla="*/ 739 w 768"/>
                <a:gd name="T19" fmla="*/ 206 h 672"/>
                <a:gd name="T20" fmla="*/ 768 w 768"/>
                <a:gd name="T21" fmla="*/ 336 h 672"/>
                <a:gd name="T22" fmla="*/ 760 w 768"/>
                <a:gd name="T23" fmla="*/ 405 h 672"/>
                <a:gd name="T24" fmla="*/ 703 w 768"/>
                <a:gd name="T25" fmla="*/ 525 h 672"/>
                <a:gd name="T26" fmla="*/ 655 w 768"/>
                <a:gd name="T27" fmla="*/ 575 h 672"/>
                <a:gd name="T28" fmla="*/ 535 w 768"/>
                <a:gd name="T29" fmla="*/ 646 h 672"/>
                <a:gd name="T30" fmla="*/ 461 w 768"/>
                <a:gd name="T31" fmla="*/ 665 h 672"/>
                <a:gd name="T32" fmla="*/ 308 w 768"/>
                <a:gd name="T33" fmla="*/ 665 h 672"/>
                <a:gd name="T34" fmla="*/ 235 w 768"/>
                <a:gd name="T35" fmla="*/ 646 h 672"/>
                <a:gd name="T36" fmla="*/ 114 w 768"/>
                <a:gd name="T37" fmla="*/ 575 h 672"/>
                <a:gd name="T38" fmla="*/ 66 w 768"/>
                <a:gd name="T39" fmla="*/ 525 h 672"/>
                <a:gd name="T40" fmla="*/ 9 w 768"/>
                <a:gd name="T41" fmla="*/ 405 h 672"/>
                <a:gd name="T42" fmla="*/ 24 w 768"/>
                <a:gd name="T43" fmla="*/ 402 h 672"/>
                <a:gd name="T44" fmla="*/ 45 w 768"/>
                <a:gd name="T45" fmla="*/ 460 h 672"/>
                <a:gd name="T46" fmla="*/ 124 w 768"/>
                <a:gd name="T47" fmla="*/ 563 h 672"/>
                <a:gd name="T48" fmla="*/ 178 w 768"/>
                <a:gd name="T49" fmla="*/ 601 h 672"/>
                <a:gd name="T50" fmla="*/ 311 w 768"/>
                <a:gd name="T51" fmla="*/ 650 h 672"/>
                <a:gd name="T52" fmla="*/ 384 w 768"/>
                <a:gd name="T53" fmla="*/ 656 h 672"/>
                <a:gd name="T54" fmla="*/ 529 w 768"/>
                <a:gd name="T55" fmla="*/ 631 h 672"/>
                <a:gd name="T56" fmla="*/ 590 w 768"/>
                <a:gd name="T57" fmla="*/ 602 h 672"/>
                <a:gd name="T58" fmla="*/ 691 w 768"/>
                <a:gd name="T59" fmla="*/ 515 h 672"/>
                <a:gd name="T60" fmla="*/ 724 w 768"/>
                <a:gd name="T61" fmla="*/ 462 h 672"/>
                <a:gd name="T62" fmla="*/ 753 w 768"/>
                <a:gd name="T63" fmla="*/ 336 h 672"/>
                <a:gd name="T64" fmla="*/ 745 w 768"/>
                <a:gd name="T65" fmla="*/ 273 h 672"/>
                <a:gd name="T66" fmla="*/ 690 w 768"/>
                <a:gd name="T67" fmla="*/ 158 h 672"/>
                <a:gd name="T68" fmla="*/ 646 w 768"/>
                <a:gd name="T69" fmla="*/ 111 h 672"/>
                <a:gd name="T70" fmla="*/ 528 w 768"/>
                <a:gd name="T71" fmla="*/ 42 h 672"/>
                <a:gd name="T72" fmla="*/ 460 w 768"/>
                <a:gd name="T73" fmla="*/ 23 h 672"/>
                <a:gd name="T74" fmla="*/ 309 w 768"/>
                <a:gd name="T75" fmla="*/ 23 h 672"/>
                <a:gd name="T76" fmla="*/ 242 w 768"/>
                <a:gd name="T77" fmla="*/ 42 h 672"/>
                <a:gd name="T78" fmla="*/ 123 w 768"/>
                <a:gd name="T79" fmla="*/ 111 h 672"/>
                <a:gd name="T80" fmla="*/ 79 w 768"/>
                <a:gd name="T81" fmla="*/ 158 h 672"/>
                <a:gd name="T82" fmla="*/ 24 w 768"/>
                <a:gd name="T83" fmla="*/ 273 h 672"/>
                <a:gd name="T84" fmla="*/ 16 w 768"/>
                <a:gd name="T85" fmla="*/ 336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68" h="672">
                  <a:moveTo>
                    <a:pt x="1" y="337"/>
                  </a:moveTo>
                  <a:cubicBezTo>
                    <a:pt x="0" y="337"/>
                    <a:pt x="0" y="336"/>
                    <a:pt x="1" y="336"/>
                  </a:cubicBezTo>
                  <a:lnTo>
                    <a:pt x="9" y="270"/>
                  </a:lnTo>
                  <a:cubicBezTo>
                    <a:pt x="9" y="269"/>
                    <a:pt x="9" y="268"/>
                    <a:pt x="9" y="268"/>
                  </a:cubicBezTo>
                  <a:lnTo>
                    <a:pt x="31" y="206"/>
                  </a:lnTo>
                  <a:cubicBezTo>
                    <a:pt x="31" y="205"/>
                    <a:pt x="31" y="205"/>
                    <a:pt x="32" y="204"/>
                  </a:cubicBezTo>
                  <a:lnTo>
                    <a:pt x="66" y="149"/>
                  </a:lnTo>
                  <a:cubicBezTo>
                    <a:pt x="66" y="149"/>
                    <a:pt x="66" y="148"/>
                    <a:pt x="67" y="148"/>
                  </a:cubicBezTo>
                  <a:lnTo>
                    <a:pt x="113" y="99"/>
                  </a:lnTo>
                  <a:cubicBezTo>
                    <a:pt x="113" y="99"/>
                    <a:pt x="113" y="98"/>
                    <a:pt x="114" y="98"/>
                  </a:cubicBezTo>
                  <a:lnTo>
                    <a:pt x="170" y="58"/>
                  </a:lnTo>
                  <a:cubicBezTo>
                    <a:pt x="170" y="58"/>
                    <a:pt x="171" y="57"/>
                    <a:pt x="171" y="57"/>
                  </a:cubicBezTo>
                  <a:lnTo>
                    <a:pt x="235" y="27"/>
                  </a:lnTo>
                  <a:cubicBezTo>
                    <a:pt x="235" y="27"/>
                    <a:pt x="236" y="27"/>
                    <a:pt x="236" y="27"/>
                  </a:cubicBezTo>
                  <a:lnTo>
                    <a:pt x="306" y="8"/>
                  </a:lnTo>
                  <a:cubicBezTo>
                    <a:pt x="307" y="8"/>
                    <a:pt x="307" y="8"/>
                    <a:pt x="308" y="7"/>
                  </a:cubicBezTo>
                  <a:lnTo>
                    <a:pt x="384" y="0"/>
                  </a:lnTo>
                  <a:cubicBezTo>
                    <a:pt x="384" y="0"/>
                    <a:pt x="385" y="0"/>
                    <a:pt x="385" y="0"/>
                  </a:cubicBezTo>
                  <a:lnTo>
                    <a:pt x="461" y="7"/>
                  </a:lnTo>
                  <a:cubicBezTo>
                    <a:pt x="462" y="8"/>
                    <a:pt x="462" y="8"/>
                    <a:pt x="463" y="8"/>
                  </a:cubicBezTo>
                  <a:lnTo>
                    <a:pt x="534" y="27"/>
                  </a:lnTo>
                  <a:cubicBezTo>
                    <a:pt x="534" y="27"/>
                    <a:pt x="534" y="27"/>
                    <a:pt x="535" y="27"/>
                  </a:cubicBezTo>
                  <a:lnTo>
                    <a:pt x="598" y="57"/>
                  </a:lnTo>
                  <a:cubicBezTo>
                    <a:pt x="598" y="57"/>
                    <a:pt x="599" y="58"/>
                    <a:pt x="599" y="58"/>
                  </a:cubicBezTo>
                  <a:lnTo>
                    <a:pt x="655" y="98"/>
                  </a:lnTo>
                  <a:cubicBezTo>
                    <a:pt x="656" y="98"/>
                    <a:pt x="656" y="99"/>
                    <a:pt x="656" y="99"/>
                  </a:cubicBezTo>
                  <a:lnTo>
                    <a:pt x="702" y="148"/>
                  </a:lnTo>
                  <a:cubicBezTo>
                    <a:pt x="703" y="148"/>
                    <a:pt x="703" y="149"/>
                    <a:pt x="703" y="149"/>
                  </a:cubicBezTo>
                  <a:lnTo>
                    <a:pt x="738" y="204"/>
                  </a:lnTo>
                  <a:cubicBezTo>
                    <a:pt x="739" y="205"/>
                    <a:pt x="739" y="205"/>
                    <a:pt x="739" y="206"/>
                  </a:cubicBezTo>
                  <a:lnTo>
                    <a:pt x="760" y="268"/>
                  </a:lnTo>
                  <a:cubicBezTo>
                    <a:pt x="760" y="268"/>
                    <a:pt x="760" y="269"/>
                    <a:pt x="760" y="270"/>
                  </a:cubicBezTo>
                  <a:lnTo>
                    <a:pt x="768" y="336"/>
                  </a:lnTo>
                  <a:cubicBezTo>
                    <a:pt x="768" y="336"/>
                    <a:pt x="768" y="337"/>
                    <a:pt x="768" y="337"/>
                  </a:cubicBezTo>
                  <a:lnTo>
                    <a:pt x="760" y="403"/>
                  </a:lnTo>
                  <a:cubicBezTo>
                    <a:pt x="760" y="404"/>
                    <a:pt x="760" y="405"/>
                    <a:pt x="760" y="405"/>
                  </a:cubicBezTo>
                  <a:lnTo>
                    <a:pt x="739" y="467"/>
                  </a:lnTo>
                  <a:cubicBezTo>
                    <a:pt x="739" y="468"/>
                    <a:pt x="739" y="468"/>
                    <a:pt x="738" y="469"/>
                  </a:cubicBezTo>
                  <a:lnTo>
                    <a:pt x="703" y="525"/>
                  </a:lnTo>
                  <a:cubicBezTo>
                    <a:pt x="703" y="525"/>
                    <a:pt x="703" y="526"/>
                    <a:pt x="702" y="526"/>
                  </a:cubicBezTo>
                  <a:lnTo>
                    <a:pt x="656" y="574"/>
                  </a:lnTo>
                  <a:cubicBezTo>
                    <a:pt x="656" y="574"/>
                    <a:pt x="656" y="575"/>
                    <a:pt x="655" y="575"/>
                  </a:cubicBezTo>
                  <a:lnTo>
                    <a:pt x="599" y="615"/>
                  </a:lnTo>
                  <a:cubicBezTo>
                    <a:pt x="599" y="615"/>
                    <a:pt x="598" y="615"/>
                    <a:pt x="598" y="616"/>
                  </a:cubicBezTo>
                  <a:lnTo>
                    <a:pt x="535" y="646"/>
                  </a:lnTo>
                  <a:cubicBezTo>
                    <a:pt x="534" y="646"/>
                    <a:pt x="534" y="646"/>
                    <a:pt x="534" y="646"/>
                  </a:cubicBezTo>
                  <a:lnTo>
                    <a:pt x="463" y="665"/>
                  </a:lnTo>
                  <a:cubicBezTo>
                    <a:pt x="462" y="665"/>
                    <a:pt x="462" y="665"/>
                    <a:pt x="461" y="665"/>
                  </a:cubicBezTo>
                  <a:lnTo>
                    <a:pt x="385" y="672"/>
                  </a:lnTo>
                  <a:cubicBezTo>
                    <a:pt x="385" y="672"/>
                    <a:pt x="384" y="672"/>
                    <a:pt x="384" y="672"/>
                  </a:cubicBezTo>
                  <a:lnTo>
                    <a:pt x="308" y="665"/>
                  </a:lnTo>
                  <a:cubicBezTo>
                    <a:pt x="307" y="665"/>
                    <a:pt x="307" y="665"/>
                    <a:pt x="306" y="665"/>
                  </a:cubicBezTo>
                  <a:lnTo>
                    <a:pt x="236" y="646"/>
                  </a:lnTo>
                  <a:cubicBezTo>
                    <a:pt x="236" y="646"/>
                    <a:pt x="235" y="646"/>
                    <a:pt x="235" y="646"/>
                  </a:cubicBezTo>
                  <a:lnTo>
                    <a:pt x="171" y="616"/>
                  </a:lnTo>
                  <a:cubicBezTo>
                    <a:pt x="171" y="616"/>
                    <a:pt x="170" y="615"/>
                    <a:pt x="170" y="615"/>
                  </a:cubicBezTo>
                  <a:lnTo>
                    <a:pt x="114" y="575"/>
                  </a:lnTo>
                  <a:cubicBezTo>
                    <a:pt x="113" y="575"/>
                    <a:pt x="113" y="574"/>
                    <a:pt x="113" y="574"/>
                  </a:cubicBezTo>
                  <a:lnTo>
                    <a:pt x="67" y="526"/>
                  </a:lnTo>
                  <a:cubicBezTo>
                    <a:pt x="66" y="526"/>
                    <a:pt x="66" y="525"/>
                    <a:pt x="66" y="525"/>
                  </a:cubicBezTo>
                  <a:lnTo>
                    <a:pt x="32" y="469"/>
                  </a:lnTo>
                  <a:cubicBezTo>
                    <a:pt x="31" y="468"/>
                    <a:pt x="31" y="468"/>
                    <a:pt x="31" y="467"/>
                  </a:cubicBezTo>
                  <a:lnTo>
                    <a:pt x="9" y="405"/>
                  </a:lnTo>
                  <a:cubicBezTo>
                    <a:pt x="9" y="405"/>
                    <a:pt x="9" y="404"/>
                    <a:pt x="9" y="403"/>
                  </a:cubicBezTo>
                  <a:lnTo>
                    <a:pt x="1" y="337"/>
                  </a:lnTo>
                  <a:close/>
                  <a:moveTo>
                    <a:pt x="24" y="402"/>
                  </a:moveTo>
                  <a:lnTo>
                    <a:pt x="24" y="400"/>
                  </a:lnTo>
                  <a:lnTo>
                    <a:pt x="46" y="462"/>
                  </a:lnTo>
                  <a:lnTo>
                    <a:pt x="45" y="460"/>
                  </a:lnTo>
                  <a:lnTo>
                    <a:pt x="79" y="516"/>
                  </a:lnTo>
                  <a:lnTo>
                    <a:pt x="78" y="515"/>
                  </a:lnTo>
                  <a:lnTo>
                    <a:pt x="124" y="563"/>
                  </a:lnTo>
                  <a:lnTo>
                    <a:pt x="123" y="562"/>
                  </a:lnTo>
                  <a:lnTo>
                    <a:pt x="179" y="602"/>
                  </a:lnTo>
                  <a:lnTo>
                    <a:pt x="178" y="601"/>
                  </a:lnTo>
                  <a:lnTo>
                    <a:pt x="242" y="631"/>
                  </a:lnTo>
                  <a:lnTo>
                    <a:pt x="241" y="631"/>
                  </a:lnTo>
                  <a:lnTo>
                    <a:pt x="311" y="650"/>
                  </a:lnTo>
                  <a:lnTo>
                    <a:pt x="309" y="649"/>
                  </a:lnTo>
                  <a:lnTo>
                    <a:pt x="385" y="656"/>
                  </a:lnTo>
                  <a:lnTo>
                    <a:pt x="384" y="656"/>
                  </a:lnTo>
                  <a:lnTo>
                    <a:pt x="460" y="649"/>
                  </a:lnTo>
                  <a:lnTo>
                    <a:pt x="458" y="650"/>
                  </a:lnTo>
                  <a:lnTo>
                    <a:pt x="529" y="631"/>
                  </a:lnTo>
                  <a:lnTo>
                    <a:pt x="528" y="631"/>
                  </a:lnTo>
                  <a:lnTo>
                    <a:pt x="591" y="601"/>
                  </a:lnTo>
                  <a:lnTo>
                    <a:pt x="590" y="602"/>
                  </a:lnTo>
                  <a:lnTo>
                    <a:pt x="646" y="562"/>
                  </a:lnTo>
                  <a:lnTo>
                    <a:pt x="645" y="563"/>
                  </a:lnTo>
                  <a:lnTo>
                    <a:pt x="691" y="515"/>
                  </a:lnTo>
                  <a:lnTo>
                    <a:pt x="690" y="516"/>
                  </a:lnTo>
                  <a:lnTo>
                    <a:pt x="725" y="460"/>
                  </a:lnTo>
                  <a:lnTo>
                    <a:pt x="724" y="462"/>
                  </a:lnTo>
                  <a:lnTo>
                    <a:pt x="745" y="400"/>
                  </a:lnTo>
                  <a:lnTo>
                    <a:pt x="745" y="402"/>
                  </a:lnTo>
                  <a:lnTo>
                    <a:pt x="753" y="336"/>
                  </a:lnTo>
                  <a:lnTo>
                    <a:pt x="753" y="337"/>
                  </a:lnTo>
                  <a:lnTo>
                    <a:pt x="745" y="271"/>
                  </a:lnTo>
                  <a:lnTo>
                    <a:pt x="745" y="273"/>
                  </a:lnTo>
                  <a:lnTo>
                    <a:pt x="724" y="211"/>
                  </a:lnTo>
                  <a:lnTo>
                    <a:pt x="725" y="213"/>
                  </a:lnTo>
                  <a:lnTo>
                    <a:pt x="690" y="158"/>
                  </a:lnTo>
                  <a:lnTo>
                    <a:pt x="691" y="159"/>
                  </a:lnTo>
                  <a:lnTo>
                    <a:pt x="645" y="110"/>
                  </a:lnTo>
                  <a:lnTo>
                    <a:pt x="646" y="111"/>
                  </a:lnTo>
                  <a:lnTo>
                    <a:pt x="590" y="71"/>
                  </a:lnTo>
                  <a:lnTo>
                    <a:pt x="591" y="72"/>
                  </a:lnTo>
                  <a:lnTo>
                    <a:pt x="528" y="42"/>
                  </a:lnTo>
                  <a:lnTo>
                    <a:pt x="529" y="42"/>
                  </a:lnTo>
                  <a:lnTo>
                    <a:pt x="458" y="23"/>
                  </a:lnTo>
                  <a:lnTo>
                    <a:pt x="460" y="23"/>
                  </a:lnTo>
                  <a:lnTo>
                    <a:pt x="384" y="16"/>
                  </a:lnTo>
                  <a:lnTo>
                    <a:pt x="385" y="16"/>
                  </a:lnTo>
                  <a:lnTo>
                    <a:pt x="309" y="23"/>
                  </a:lnTo>
                  <a:lnTo>
                    <a:pt x="311" y="23"/>
                  </a:lnTo>
                  <a:lnTo>
                    <a:pt x="241" y="42"/>
                  </a:lnTo>
                  <a:lnTo>
                    <a:pt x="242" y="42"/>
                  </a:lnTo>
                  <a:lnTo>
                    <a:pt x="178" y="72"/>
                  </a:lnTo>
                  <a:lnTo>
                    <a:pt x="179" y="71"/>
                  </a:lnTo>
                  <a:lnTo>
                    <a:pt x="123" y="111"/>
                  </a:lnTo>
                  <a:lnTo>
                    <a:pt x="124" y="110"/>
                  </a:lnTo>
                  <a:lnTo>
                    <a:pt x="78" y="159"/>
                  </a:lnTo>
                  <a:lnTo>
                    <a:pt x="79" y="158"/>
                  </a:lnTo>
                  <a:lnTo>
                    <a:pt x="45" y="213"/>
                  </a:lnTo>
                  <a:lnTo>
                    <a:pt x="46" y="211"/>
                  </a:lnTo>
                  <a:lnTo>
                    <a:pt x="24" y="273"/>
                  </a:lnTo>
                  <a:lnTo>
                    <a:pt x="24" y="271"/>
                  </a:lnTo>
                  <a:lnTo>
                    <a:pt x="16" y="337"/>
                  </a:lnTo>
                  <a:lnTo>
                    <a:pt x="16" y="336"/>
                  </a:lnTo>
                  <a:lnTo>
                    <a:pt x="24" y="402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9" name="Freeform 91"/>
            <p:cNvSpPr>
              <a:spLocks noEditPoints="1"/>
            </p:cNvSpPr>
            <p:nvPr/>
          </p:nvSpPr>
          <p:spPr bwMode="auto">
            <a:xfrm>
              <a:off x="4408488" y="1212851"/>
              <a:ext cx="76200" cy="228600"/>
            </a:xfrm>
            <a:custGeom>
              <a:avLst/>
              <a:gdLst>
                <a:gd name="T0" fmla="*/ 21 w 48"/>
                <a:gd name="T1" fmla="*/ 144 h 144"/>
                <a:gd name="T2" fmla="*/ 21 w 48"/>
                <a:gd name="T3" fmla="*/ 40 h 144"/>
                <a:gd name="T4" fmla="*/ 26 w 48"/>
                <a:gd name="T5" fmla="*/ 40 h 144"/>
                <a:gd name="T6" fmla="*/ 26 w 48"/>
                <a:gd name="T7" fmla="*/ 144 h 144"/>
                <a:gd name="T8" fmla="*/ 21 w 48"/>
                <a:gd name="T9" fmla="*/ 144 h 144"/>
                <a:gd name="T10" fmla="*/ 0 w 48"/>
                <a:gd name="T11" fmla="*/ 49 h 144"/>
                <a:gd name="T12" fmla="*/ 24 w 48"/>
                <a:gd name="T13" fmla="*/ 0 h 144"/>
                <a:gd name="T14" fmla="*/ 48 w 48"/>
                <a:gd name="T15" fmla="*/ 49 h 144"/>
                <a:gd name="T16" fmla="*/ 0 w 48"/>
                <a:gd name="T1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44">
                  <a:moveTo>
                    <a:pt x="21" y="144"/>
                  </a:moveTo>
                  <a:lnTo>
                    <a:pt x="21" y="40"/>
                  </a:lnTo>
                  <a:lnTo>
                    <a:pt x="26" y="40"/>
                  </a:lnTo>
                  <a:lnTo>
                    <a:pt x="26" y="144"/>
                  </a:lnTo>
                  <a:lnTo>
                    <a:pt x="21" y="144"/>
                  </a:lnTo>
                  <a:close/>
                  <a:moveTo>
                    <a:pt x="0" y="49"/>
                  </a:moveTo>
                  <a:lnTo>
                    <a:pt x="24" y="0"/>
                  </a:lnTo>
                  <a:lnTo>
                    <a:pt x="48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0" name="Freeform 92"/>
            <p:cNvSpPr>
              <a:spLocks noEditPoints="1"/>
            </p:cNvSpPr>
            <p:nvPr/>
          </p:nvSpPr>
          <p:spPr bwMode="auto">
            <a:xfrm>
              <a:off x="2797175" y="674688"/>
              <a:ext cx="768350" cy="1296988"/>
            </a:xfrm>
            <a:custGeom>
              <a:avLst/>
              <a:gdLst>
                <a:gd name="T0" fmla="*/ 0 w 484"/>
                <a:gd name="T1" fmla="*/ 0 h 817"/>
                <a:gd name="T2" fmla="*/ 484 w 484"/>
                <a:gd name="T3" fmla="*/ 0 h 817"/>
                <a:gd name="T4" fmla="*/ 484 w 484"/>
                <a:gd name="T5" fmla="*/ 817 h 817"/>
                <a:gd name="T6" fmla="*/ 0 w 484"/>
                <a:gd name="T7" fmla="*/ 817 h 817"/>
                <a:gd name="T8" fmla="*/ 0 w 484"/>
                <a:gd name="T9" fmla="*/ 0 h 817"/>
                <a:gd name="T10" fmla="*/ 4 w 484"/>
                <a:gd name="T11" fmla="*/ 815 h 817"/>
                <a:gd name="T12" fmla="*/ 2 w 484"/>
                <a:gd name="T13" fmla="*/ 812 h 817"/>
                <a:gd name="T14" fmla="*/ 482 w 484"/>
                <a:gd name="T15" fmla="*/ 812 h 817"/>
                <a:gd name="T16" fmla="*/ 480 w 484"/>
                <a:gd name="T17" fmla="*/ 815 h 817"/>
                <a:gd name="T18" fmla="*/ 480 w 484"/>
                <a:gd name="T19" fmla="*/ 3 h 817"/>
                <a:gd name="T20" fmla="*/ 482 w 484"/>
                <a:gd name="T21" fmla="*/ 5 h 817"/>
                <a:gd name="T22" fmla="*/ 2 w 484"/>
                <a:gd name="T23" fmla="*/ 5 h 817"/>
                <a:gd name="T24" fmla="*/ 4 w 484"/>
                <a:gd name="T25" fmla="*/ 3 h 817"/>
                <a:gd name="T26" fmla="*/ 4 w 484"/>
                <a:gd name="T27" fmla="*/ 815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4" h="817">
                  <a:moveTo>
                    <a:pt x="0" y="0"/>
                  </a:moveTo>
                  <a:lnTo>
                    <a:pt x="484" y="0"/>
                  </a:lnTo>
                  <a:lnTo>
                    <a:pt x="484" y="817"/>
                  </a:lnTo>
                  <a:lnTo>
                    <a:pt x="0" y="817"/>
                  </a:lnTo>
                  <a:lnTo>
                    <a:pt x="0" y="0"/>
                  </a:lnTo>
                  <a:close/>
                  <a:moveTo>
                    <a:pt x="4" y="815"/>
                  </a:moveTo>
                  <a:lnTo>
                    <a:pt x="2" y="812"/>
                  </a:lnTo>
                  <a:lnTo>
                    <a:pt x="482" y="812"/>
                  </a:lnTo>
                  <a:lnTo>
                    <a:pt x="480" y="815"/>
                  </a:lnTo>
                  <a:lnTo>
                    <a:pt x="480" y="3"/>
                  </a:lnTo>
                  <a:lnTo>
                    <a:pt x="482" y="5"/>
                  </a:lnTo>
                  <a:lnTo>
                    <a:pt x="2" y="5"/>
                  </a:lnTo>
                  <a:lnTo>
                    <a:pt x="4" y="3"/>
                  </a:lnTo>
                  <a:lnTo>
                    <a:pt x="4" y="815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1" name="Rectangle 93"/>
            <p:cNvSpPr>
              <a:spLocks noChangeArrowheads="1"/>
            </p:cNvSpPr>
            <p:nvPr/>
          </p:nvSpPr>
          <p:spPr bwMode="auto">
            <a:xfrm>
              <a:off x="2973388" y="1031876"/>
              <a:ext cx="479425" cy="236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Boost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2" name="Rectangle 94"/>
            <p:cNvSpPr>
              <a:spLocks noChangeArrowheads="1"/>
            </p:cNvSpPr>
            <p:nvPr/>
          </p:nvSpPr>
          <p:spPr bwMode="auto">
            <a:xfrm>
              <a:off x="3027363" y="1244601"/>
              <a:ext cx="381000" cy="236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PFC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3" name="Rectangle 95"/>
            <p:cNvSpPr>
              <a:spLocks noChangeArrowheads="1"/>
            </p:cNvSpPr>
            <p:nvPr/>
          </p:nvSpPr>
          <p:spPr bwMode="auto">
            <a:xfrm>
              <a:off x="2881313" y="1458913"/>
              <a:ext cx="685800" cy="236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Rectifier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14" name="Rectangle 96"/>
            <p:cNvSpPr>
              <a:spLocks noChangeArrowheads="1"/>
            </p:cNvSpPr>
            <p:nvPr/>
          </p:nvSpPr>
          <p:spPr bwMode="auto">
            <a:xfrm>
              <a:off x="2076450" y="1231901"/>
              <a:ext cx="320675" cy="23813"/>
            </a:xfrm>
            <a:prstGeom prst="rect">
              <a:avLst/>
            </a:pr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5" name="Freeform 97"/>
            <p:cNvSpPr>
              <a:spLocks/>
            </p:cNvSpPr>
            <p:nvPr/>
          </p:nvSpPr>
          <p:spPr bwMode="auto">
            <a:xfrm>
              <a:off x="2235200" y="1309688"/>
              <a:ext cx="157163" cy="74613"/>
            </a:xfrm>
            <a:custGeom>
              <a:avLst/>
              <a:gdLst>
                <a:gd name="T0" fmla="*/ 4 w 330"/>
                <a:gd name="T1" fmla="*/ 0 h 157"/>
                <a:gd name="T2" fmla="*/ 122 w 330"/>
                <a:gd name="T3" fmla="*/ 10 h 157"/>
                <a:gd name="T4" fmla="*/ 126 w 330"/>
                <a:gd name="T5" fmla="*/ 10 h 157"/>
                <a:gd name="T6" fmla="*/ 178 w 330"/>
                <a:gd name="T7" fmla="*/ 22 h 157"/>
                <a:gd name="T8" fmla="*/ 226 w 330"/>
                <a:gd name="T9" fmla="*/ 39 h 157"/>
                <a:gd name="T10" fmla="*/ 265 w 330"/>
                <a:gd name="T11" fmla="*/ 59 h 157"/>
                <a:gd name="T12" fmla="*/ 269 w 330"/>
                <a:gd name="T13" fmla="*/ 61 h 157"/>
                <a:gd name="T14" fmla="*/ 297 w 330"/>
                <a:gd name="T15" fmla="*/ 82 h 157"/>
                <a:gd name="T16" fmla="*/ 302 w 330"/>
                <a:gd name="T17" fmla="*/ 87 h 157"/>
                <a:gd name="T18" fmla="*/ 320 w 330"/>
                <a:gd name="T19" fmla="*/ 111 h 157"/>
                <a:gd name="T20" fmla="*/ 324 w 330"/>
                <a:gd name="T21" fmla="*/ 120 h 157"/>
                <a:gd name="T22" fmla="*/ 330 w 330"/>
                <a:gd name="T23" fmla="*/ 146 h 157"/>
                <a:gd name="T24" fmla="*/ 283 w 330"/>
                <a:gd name="T25" fmla="*/ 157 h 157"/>
                <a:gd name="T26" fmla="*/ 277 w 330"/>
                <a:gd name="T27" fmla="*/ 131 h 157"/>
                <a:gd name="T28" fmla="*/ 281 w 330"/>
                <a:gd name="T29" fmla="*/ 140 h 157"/>
                <a:gd name="T30" fmla="*/ 263 w 330"/>
                <a:gd name="T31" fmla="*/ 116 h 157"/>
                <a:gd name="T32" fmla="*/ 268 w 330"/>
                <a:gd name="T33" fmla="*/ 121 h 157"/>
                <a:gd name="T34" fmla="*/ 240 w 330"/>
                <a:gd name="T35" fmla="*/ 100 h 157"/>
                <a:gd name="T36" fmla="*/ 244 w 330"/>
                <a:gd name="T37" fmla="*/ 102 h 157"/>
                <a:gd name="T38" fmla="*/ 209 w 330"/>
                <a:gd name="T39" fmla="*/ 84 h 157"/>
                <a:gd name="T40" fmla="*/ 167 w 330"/>
                <a:gd name="T41" fmla="*/ 69 h 157"/>
                <a:gd name="T42" fmla="*/ 115 w 330"/>
                <a:gd name="T43" fmla="*/ 57 h 157"/>
                <a:gd name="T44" fmla="*/ 118 w 330"/>
                <a:gd name="T45" fmla="*/ 57 h 157"/>
                <a:gd name="T46" fmla="*/ 0 w 330"/>
                <a:gd name="T47" fmla="*/ 47 h 157"/>
                <a:gd name="T48" fmla="*/ 4 w 330"/>
                <a:gd name="T4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0" h="157">
                  <a:moveTo>
                    <a:pt x="4" y="0"/>
                  </a:moveTo>
                  <a:lnTo>
                    <a:pt x="122" y="10"/>
                  </a:lnTo>
                  <a:cubicBezTo>
                    <a:pt x="124" y="10"/>
                    <a:pt x="125" y="10"/>
                    <a:pt x="126" y="10"/>
                  </a:cubicBezTo>
                  <a:lnTo>
                    <a:pt x="178" y="22"/>
                  </a:lnTo>
                  <a:lnTo>
                    <a:pt x="226" y="39"/>
                  </a:lnTo>
                  <a:lnTo>
                    <a:pt x="265" y="59"/>
                  </a:lnTo>
                  <a:cubicBezTo>
                    <a:pt x="267" y="60"/>
                    <a:pt x="268" y="60"/>
                    <a:pt x="269" y="61"/>
                  </a:cubicBezTo>
                  <a:lnTo>
                    <a:pt x="297" y="82"/>
                  </a:lnTo>
                  <a:cubicBezTo>
                    <a:pt x="299" y="84"/>
                    <a:pt x="300" y="85"/>
                    <a:pt x="302" y="87"/>
                  </a:cubicBezTo>
                  <a:lnTo>
                    <a:pt x="320" y="111"/>
                  </a:lnTo>
                  <a:cubicBezTo>
                    <a:pt x="322" y="114"/>
                    <a:pt x="323" y="117"/>
                    <a:pt x="324" y="120"/>
                  </a:cubicBezTo>
                  <a:lnTo>
                    <a:pt x="330" y="146"/>
                  </a:lnTo>
                  <a:lnTo>
                    <a:pt x="283" y="157"/>
                  </a:lnTo>
                  <a:lnTo>
                    <a:pt x="277" y="131"/>
                  </a:lnTo>
                  <a:lnTo>
                    <a:pt x="281" y="140"/>
                  </a:lnTo>
                  <a:lnTo>
                    <a:pt x="263" y="116"/>
                  </a:lnTo>
                  <a:lnTo>
                    <a:pt x="268" y="121"/>
                  </a:lnTo>
                  <a:lnTo>
                    <a:pt x="240" y="100"/>
                  </a:lnTo>
                  <a:lnTo>
                    <a:pt x="244" y="102"/>
                  </a:lnTo>
                  <a:lnTo>
                    <a:pt x="209" y="84"/>
                  </a:lnTo>
                  <a:lnTo>
                    <a:pt x="167" y="69"/>
                  </a:lnTo>
                  <a:lnTo>
                    <a:pt x="115" y="57"/>
                  </a:lnTo>
                  <a:lnTo>
                    <a:pt x="118" y="57"/>
                  </a:lnTo>
                  <a:lnTo>
                    <a:pt x="0" y="4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" name="Freeform 98"/>
            <p:cNvSpPr>
              <a:spLocks/>
            </p:cNvSpPr>
            <p:nvPr/>
          </p:nvSpPr>
          <p:spPr bwMode="auto">
            <a:xfrm>
              <a:off x="2073275" y="1309688"/>
              <a:ext cx="157163" cy="74613"/>
            </a:xfrm>
            <a:custGeom>
              <a:avLst/>
              <a:gdLst>
                <a:gd name="T0" fmla="*/ 329 w 329"/>
                <a:gd name="T1" fmla="*/ 47 h 157"/>
                <a:gd name="T2" fmla="*/ 211 w 329"/>
                <a:gd name="T3" fmla="*/ 57 h 157"/>
                <a:gd name="T4" fmla="*/ 215 w 329"/>
                <a:gd name="T5" fmla="*/ 57 h 157"/>
                <a:gd name="T6" fmla="*/ 163 w 329"/>
                <a:gd name="T7" fmla="*/ 69 h 157"/>
                <a:gd name="T8" fmla="*/ 121 w 329"/>
                <a:gd name="T9" fmla="*/ 84 h 157"/>
                <a:gd name="T10" fmla="*/ 86 w 329"/>
                <a:gd name="T11" fmla="*/ 102 h 157"/>
                <a:gd name="T12" fmla="*/ 90 w 329"/>
                <a:gd name="T13" fmla="*/ 100 h 157"/>
                <a:gd name="T14" fmla="*/ 62 w 329"/>
                <a:gd name="T15" fmla="*/ 121 h 157"/>
                <a:gd name="T16" fmla="*/ 67 w 329"/>
                <a:gd name="T17" fmla="*/ 116 h 157"/>
                <a:gd name="T18" fmla="*/ 49 w 329"/>
                <a:gd name="T19" fmla="*/ 140 h 157"/>
                <a:gd name="T20" fmla="*/ 53 w 329"/>
                <a:gd name="T21" fmla="*/ 131 h 157"/>
                <a:gd name="T22" fmla="*/ 47 w 329"/>
                <a:gd name="T23" fmla="*/ 157 h 157"/>
                <a:gd name="T24" fmla="*/ 0 w 329"/>
                <a:gd name="T25" fmla="*/ 146 h 157"/>
                <a:gd name="T26" fmla="*/ 6 w 329"/>
                <a:gd name="T27" fmla="*/ 120 h 157"/>
                <a:gd name="T28" fmla="*/ 10 w 329"/>
                <a:gd name="T29" fmla="*/ 111 h 157"/>
                <a:gd name="T30" fmla="*/ 28 w 329"/>
                <a:gd name="T31" fmla="*/ 87 h 157"/>
                <a:gd name="T32" fmla="*/ 33 w 329"/>
                <a:gd name="T33" fmla="*/ 82 h 157"/>
                <a:gd name="T34" fmla="*/ 61 w 329"/>
                <a:gd name="T35" fmla="*/ 61 h 157"/>
                <a:gd name="T36" fmla="*/ 65 w 329"/>
                <a:gd name="T37" fmla="*/ 59 h 157"/>
                <a:gd name="T38" fmla="*/ 104 w 329"/>
                <a:gd name="T39" fmla="*/ 39 h 157"/>
                <a:gd name="T40" fmla="*/ 152 w 329"/>
                <a:gd name="T41" fmla="*/ 22 h 157"/>
                <a:gd name="T42" fmla="*/ 204 w 329"/>
                <a:gd name="T43" fmla="*/ 10 h 157"/>
                <a:gd name="T44" fmla="*/ 207 w 329"/>
                <a:gd name="T45" fmla="*/ 10 h 157"/>
                <a:gd name="T46" fmla="*/ 325 w 329"/>
                <a:gd name="T47" fmla="*/ 0 h 157"/>
                <a:gd name="T48" fmla="*/ 329 w 329"/>
                <a:gd name="T49" fmla="*/ 4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9" h="157">
                  <a:moveTo>
                    <a:pt x="329" y="47"/>
                  </a:moveTo>
                  <a:lnTo>
                    <a:pt x="211" y="57"/>
                  </a:lnTo>
                  <a:lnTo>
                    <a:pt x="215" y="57"/>
                  </a:lnTo>
                  <a:lnTo>
                    <a:pt x="163" y="69"/>
                  </a:lnTo>
                  <a:lnTo>
                    <a:pt x="121" y="84"/>
                  </a:lnTo>
                  <a:lnTo>
                    <a:pt x="86" y="102"/>
                  </a:lnTo>
                  <a:lnTo>
                    <a:pt x="90" y="100"/>
                  </a:lnTo>
                  <a:lnTo>
                    <a:pt x="62" y="121"/>
                  </a:lnTo>
                  <a:lnTo>
                    <a:pt x="67" y="116"/>
                  </a:lnTo>
                  <a:lnTo>
                    <a:pt x="49" y="140"/>
                  </a:lnTo>
                  <a:lnTo>
                    <a:pt x="53" y="131"/>
                  </a:lnTo>
                  <a:lnTo>
                    <a:pt x="47" y="157"/>
                  </a:lnTo>
                  <a:lnTo>
                    <a:pt x="0" y="146"/>
                  </a:lnTo>
                  <a:lnTo>
                    <a:pt x="6" y="120"/>
                  </a:lnTo>
                  <a:cubicBezTo>
                    <a:pt x="7" y="117"/>
                    <a:pt x="8" y="114"/>
                    <a:pt x="10" y="111"/>
                  </a:cubicBezTo>
                  <a:lnTo>
                    <a:pt x="28" y="87"/>
                  </a:lnTo>
                  <a:cubicBezTo>
                    <a:pt x="30" y="85"/>
                    <a:pt x="31" y="84"/>
                    <a:pt x="33" y="82"/>
                  </a:cubicBezTo>
                  <a:lnTo>
                    <a:pt x="61" y="61"/>
                  </a:lnTo>
                  <a:cubicBezTo>
                    <a:pt x="62" y="60"/>
                    <a:pt x="63" y="60"/>
                    <a:pt x="65" y="59"/>
                  </a:cubicBezTo>
                  <a:lnTo>
                    <a:pt x="104" y="39"/>
                  </a:lnTo>
                  <a:lnTo>
                    <a:pt x="152" y="22"/>
                  </a:lnTo>
                  <a:lnTo>
                    <a:pt x="204" y="10"/>
                  </a:lnTo>
                  <a:cubicBezTo>
                    <a:pt x="205" y="10"/>
                    <a:pt x="206" y="10"/>
                    <a:pt x="207" y="10"/>
                  </a:cubicBezTo>
                  <a:lnTo>
                    <a:pt x="325" y="0"/>
                  </a:lnTo>
                  <a:lnTo>
                    <a:pt x="329" y="47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7" name="Rectangle 99"/>
            <p:cNvSpPr>
              <a:spLocks noChangeArrowheads="1"/>
            </p:cNvSpPr>
            <p:nvPr/>
          </p:nvSpPr>
          <p:spPr bwMode="auto">
            <a:xfrm>
              <a:off x="1833563" y="812801"/>
              <a:ext cx="966788" cy="7938"/>
            </a:xfrm>
            <a:prstGeom prst="rect">
              <a:avLst/>
            </a:pr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" name="Rectangle 100"/>
            <p:cNvSpPr>
              <a:spLocks noChangeArrowheads="1"/>
            </p:cNvSpPr>
            <p:nvPr/>
          </p:nvSpPr>
          <p:spPr bwMode="auto">
            <a:xfrm>
              <a:off x="1833563" y="1849438"/>
              <a:ext cx="958850" cy="7938"/>
            </a:xfrm>
            <a:prstGeom prst="rect">
              <a:avLst/>
            </a:pr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" name="Rectangle 101"/>
            <p:cNvSpPr>
              <a:spLocks noChangeArrowheads="1"/>
            </p:cNvSpPr>
            <p:nvPr/>
          </p:nvSpPr>
          <p:spPr bwMode="auto">
            <a:xfrm>
              <a:off x="2233613" y="823913"/>
              <a:ext cx="6350" cy="404813"/>
            </a:xfrm>
            <a:prstGeom prst="rect">
              <a:avLst/>
            </a:pr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" name="Rectangle 102"/>
            <p:cNvSpPr>
              <a:spLocks noChangeArrowheads="1"/>
            </p:cNvSpPr>
            <p:nvPr/>
          </p:nvSpPr>
          <p:spPr bwMode="auto">
            <a:xfrm>
              <a:off x="2225675" y="1335088"/>
              <a:ext cx="7938" cy="511175"/>
            </a:xfrm>
            <a:prstGeom prst="rect">
              <a:avLst/>
            </a:pr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1" name="Rectangle 103"/>
            <p:cNvSpPr>
              <a:spLocks noChangeArrowheads="1"/>
            </p:cNvSpPr>
            <p:nvPr/>
          </p:nvSpPr>
          <p:spPr bwMode="auto">
            <a:xfrm>
              <a:off x="2511425" y="849313"/>
              <a:ext cx="168275" cy="236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+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22" name="Rectangle 104"/>
            <p:cNvSpPr>
              <a:spLocks noChangeArrowheads="1"/>
            </p:cNvSpPr>
            <p:nvPr/>
          </p:nvSpPr>
          <p:spPr bwMode="auto">
            <a:xfrm>
              <a:off x="2489200" y="1276351"/>
              <a:ext cx="174625" cy="236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V</a:t>
              </a:r>
              <a:endParaRPr kumimoji="1" lang="zh-TW" altLang="zh-TW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23" name="Rectangle 105"/>
            <p:cNvSpPr>
              <a:spLocks noChangeArrowheads="1"/>
            </p:cNvSpPr>
            <p:nvPr/>
          </p:nvSpPr>
          <p:spPr bwMode="auto">
            <a:xfrm>
              <a:off x="2573338" y="1366838"/>
              <a:ext cx="63500" cy="15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000" b="0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d</a:t>
              </a:r>
              <a:endParaRPr kumimoji="1" lang="zh-TW" altLang="zh-TW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24" name="Rectangle 106"/>
            <p:cNvSpPr>
              <a:spLocks noChangeArrowheads="1"/>
            </p:cNvSpPr>
            <p:nvPr/>
          </p:nvSpPr>
          <p:spPr bwMode="auto">
            <a:xfrm>
              <a:off x="2535238" y="1704976"/>
              <a:ext cx="130175" cy="234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-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25" name="Rectangle 107"/>
            <p:cNvSpPr>
              <a:spLocks noChangeArrowheads="1"/>
            </p:cNvSpPr>
            <p:nvPr/>
          </p:nvSpPr>
          <p:spPr bwMode="auto">
            <a:xfrm>
              <a:off x="3570288" y="842963"/>
              <a:ext cx="876300" cy="7938"/>
            </a:xfrm>
            <a:prstGeom prst="rect">
              <a:avLst/>
            </a:pr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6" name="Rectangle 108"/>
            <p:cNvSpPr>
              <a:spLocks noChangeArrowheads="1"/>
            </p:cNvSpPr>
            <p:nvPr/>
          </p:nvSpPr>
          <p:spPr bwMode="auto">
            <a:xfrm>
              <a:off x="3570288" y="1827213"/>
              <a:ext cx="876300" cy="7938"/>
            </a:xfrm>
            <a:prstGeom prst="rect">
              <a:avLst/>
            </a:pr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7" name="Rectangle 109"/>
            <p:cNvSpPr>
              <a:spLocks noChangeArrowheads="1"/>
            </p:cNvSpPr>
            <p:nvPr/>
          </p:nvSpPr>
          <p:spPr bwMode="auto">
            <a:xfrm>
              <a:off x="4441825" y="847726"/>
              <a:ext cx="7938" cy="319088"/>
            </a:xfrm>
            <a:prstGeom prst="rect">
              <a:avLst/>
            </a:pr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8" name="Rectangle 110"/>
            <p:cNvSpPr>
              <a:spLocks noChangeArrowheads="1"/>
            </p:cNvSpPr>
            <p:nvPr/>
          </p:nvSpPr>
          <p:spPr bwMode="auto">
            <a:xfrm>
              <a:off x="4441825" y="1495426"/>
              <a:ext cx="7938" cy="334963"/>
            </a:xfrm>
            <a:prstGeom prst="rect">
              <a:avLst/>
            </a:pr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9" name="Rectangle 111"/>
            <p:cNvSpPr>
              <a:spLocks noChangeArrowheads="1"/>
            </p:cNvSpPr>
            <p:nvPr/>
          </p:nvSpPr>
          <p:spPr bwMode="auto">
            <a:xfrm>
              <a:off x="2016125" y="1401763"/>
              <a:ext cx="182563" cy="234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C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30" name="Rectangle 112"/>
            <p:cNvSpPr>
              <a:spLocks noChangeArrowheads="1"/>
            </p:cNvSpPr>
            <p:nvPr/>
          </p:nvSpPr>
          <p:spPr bwMode="auto">
            <a:xfrm>
              <a:off x="2130425" y="1492251"/>
              <a:ext cx="120650" cy="190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0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o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31" name="Rectangle 113"/>
            <p:cNvSpPr>
              <a:spLocks noChangeArrowheads="1"/>
            </p:cNvSpPr>
            <p:nvPr/>
          </p:nvSpPr>
          <p:spPr bwMode="auto">
            <a:xfrm>
              <a:off x="5332413" y="1435101"/>
              <a:ext cx="111125" cy="22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3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t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32" name="Rectangle 114"/>
            <p:cNvSpPr>
              <a:spLocks noChangeArrowheads="1"/>
            </p:cNvSpPr>
            <p:nvPr/>
          </p:nvSpPr>
          <p:spPr bwMode="auto">
            <a:xfrm>
              <a:off x="4821238" y="1435101"/>
              <a:ext cx="120650" cy="22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3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I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33" name="Rectangle 115"/>
            <p:cNvSpPr>
              <a:spLocks noChangeArrowheads="1"/>
            </p:cNvSpPr>
            <p:nvPr/>
          </p:nvSpPr>
          <p:spPr bwMode="auto">
            <a:xfrm>
              <a:off x="4694238" y="1185863"/>
              <a:ext cx="120650" cy="22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3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I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34" name="Rectangle 116"/>
            <p:cNvSpPr>
              <a:spLocks noChangeArrowheads="1"/>
            </p:cNvSpPr>
            <p:nvPr/>
          </p:nvSpPr>
          <p:spPr bwMode="auto">
            <a:xfrm>
              <a:off x="4886325" y="1495426"/>
              <a:ext cx="169863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1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m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35" name="Rectangle 117"/>
            <p:cNvSpPr>
              <a:spLocks noChangeArrowheads="1"/>
            </p:cNvSpPr>
            <p:nvPr/>
          </p:nvSpPr>
          <p:spPr bwMode="auto">
            <a:xfrm>
              <a:off x="4762500" y="1244601"/>
              <a:ext cx="119063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1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s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36" name="Rectangle 118"/>
            <p:cNvSpPr>
              <a:spLocks noChangeArrowheads="1"/>
            </p:cNvSpPr>
            <p:nvPr/>
          </p:nvSpPr>
          <p:spPr bwMode="auto">
            <a:xfrm>
              <a:off x="5224463" y="1416051"/>
              <a:ext cx="204788" cy="23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3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itchFamily="18" charset="2"/>
                  <a:ea typeface="新細明體" pitchFamily="18" charset="-120"/>
                  <a:cs typeface="新細明體" pitchFamily="18" charset="-120"/>
                </a:rPr>
                <a:t>w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37" name="Rectangle 119"/>
            <p:cNvSpPr>
              <a:spLocks noChangeArrowheads="1"/>
            </p:cNvSpPr>
            <p:nvPr/>
          </p:nvSpPr>
          <p:spPr bwMode="auto">
            <a:xfrm>
              <a:off x="5019675" y="1435101"/>
              <a:ext cx="258763" cy="22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sin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38" name="Rectangle 120"/>
            <p:cNvSpPr>
              <a:spLocks noChangeArrowheads="1"/>
            </p:cNvSpPr>
            <p:nvPr/>
          </p:nvSpPr>
          <p:spPr bwMode="auto">
            <a:xfrm>
              <a:off x="4687888" y="1416051"/>
              <a:ext cx="188913" cy="23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itchFamily="18" charset="2"/>
                  <a:ea typeface="新細明體" pitchFamily="18" charset="-120"/>
                  <a:cs typeface="新細明體" pitchFamily="18" charset="-120"/>
                </a:rPr>
                <a:t>=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39" name="Freeform 121"/>
            <p:cNvSpPr>
              <a:spLocks noEditPoints="1"/>
            </p:cNvSpPr>
            <p:nvPr/>
          </p:nvSpPr>
          <p:spPr bwMode="auto">
            <a:xfrm>
              <a:off x="3951288" y="2006601"/>
              <a:ext cx="425450" cy="76200"/>
            </a:xfrm>
            <a:custGeom>
              <a:avLst/>
              <a:gdLst>
                <a:gd name="T0" fmla="*/ 268 w 268"/>
                <a:gd name="T1" fmla="*/ 26 h 48"/>
                <a:gd name="T2" fmla="*/ 40 w 268"/>
                <a:gd name="T3" fmla="*/ 26 h 48"/>
                <a:gd name="T4" fmla="*/ 40 w 268"/>
                <a:gd name="T5" fmla="*/ 22 h 48"/>
                <a:gd name="T6" fmla="*/ 268 w 268"/>
                <a:gd name="T7" fmla="*/ 22 h 48"/>
                <a:gd name="T8" fmla="*/ 268 w 268"/>
                <a:gd name="T9" fmla="*/ 26 h 48"/>
                <a:gd name="T10" fmla="*/ 48 w 268"/>
                <a:gd name="T11" fmla="*/ 48 h 48"/>
                <a:gd name="T12" fmla="*/ 0 w 268"/>
                <a:gd name="T13" fmla="*/ 24 h 48"/>
                <a:gd name="T14" fmla="*/ 48 w 268"/>
                <a:gd name="T15" fmla="*/ 0 h 48"/>
                <a:gd name="T16" fmla="*/ 48 w 268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8" h="48">
                  <a:moveTo>
                    <a:pt x="268" y="26"/>
                  </a:moveTo>
                  <a:lnTo>
                    <a:pt x="40" y="26"/>
                  </a:lnTo>
                  <a:lnTo>
                    <a:pt x="40" y="22"/>
                  </a:lnTo>
                  <a:lnTo>
                    <a:pt x="268" y="22"/>
                  </a:lnTo>
                  <a:lnTo>
                    <a:pt x="268" y="26"/>
                  </a:lnTo>
                  <a:close/>
                  <a:moveTo>
                    <a:pt x="48" y="48"/>
                  </a:moveTo>
                  <a:lnTo>
                    <a:pt x="0" y="24"/>
                  </a:lnTo>
                  <a:lnTo>
                    <a:pt x="48" y="0"/>
                  </a:lnTo>
                  <a:lnTo>
                    <a:pt x="48" y="48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40" name="Freeform 122"/>
            <p:cNvSpPr>
              <a:spLocks noEditPoints="1"/>
            </p:cNvSpPr>
            <p:nvPr/>
          </p:nvSpPr>
          <p:spPr bwMode="auto">
            <a:xfrm>
              <a:off x="2259013" y="2028826"/>
              <a:ext cx="563563" cy="77788"/>
            </a:xfrm>
            <a:custGeom>
              <a:avLst/>
              <a:gdLst>
                <a:gd name="T0" fmla="*/ 355 w 355"/>
                <a:gd name="T1" fmla="*/ 27 h 49"/>
                <a:gd name="T2" fmla="*/ 41 w 355"/>
                <a:gd name="T3" fmla="*/ 27 h 49"/>
                <a:gd name="T4" fmla="*/ 41 w 355"/>
                <a:gd name="T5" fmla="*/ 22 h 49"/>
                <a:gd name="T6" fmla="*/ 355 w 355"/>
                <a:gd name="T7" fmla="*/ 22 h 49"/>
                <a:gd name="T8" fmla="*/ 355 w 355"/>
                <a:gd name="T9" fmla="*/ 27 h 49"/>
                <a:gd name="T10" fmla="*/ 49 w 355"/>
                <a:gd name="T11" fmla="*/ 49 h 49"/>
                <a:gd name="T12" fmla="*/ 0 w 355"/>
                <a:gd name="T13" fmla="*/ 24 h 49"/>
                <a:gd name="T14" fmla="*/ 49 w 355"/>
                <a:gd name="T15" fmla="*/ 0 h 49"/>
                <a:gd name="T16" fmla="*/ 49 w 355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49">
                  <a:moveTo>
                    <a:pt x="355" y="27"/>
                  </a:moveTo>
                  <a:lnTo>
                    <a:pt x="41" y="27"/>
                  </a:lnTo>
                  <a:lnTo>
                    <a:pt x="41" y="22"/>
                  </a:lnTo>
                  <a:lnTo>
                    <a:pt x="355" y="22"/>
                  </a:lnTo>
                  <a:lnTo>
                    <a:pt x="355" y="27"/>
                  </a:lnTo>
                  <a:close/>
                  <a:moveTo>
                    <a:pt x="49" y="49"/>
                  </a:moveTo>
                  <a:lnTo>
                    <a:pt x="0" y="24"/>
                  </a:lnTo>
                  <a:lnTo>
                    <a:pt x="49" y="0"/>
                  </a:lnTo>
                  <a:lnTo>
                    <a:pt x="49" y="49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41" name="Rectangle 123"/>
            <p:cNvSpPr>
              <a:spLocks noChangeArrowheads="1"/>
            </p:cNvSpPr>
            <p:nvPr/>
          </p:nvSpPr>
          <p:spPr bwMode="auto">
            <a:xfrm>
              <a:off x="4221163" y="2119313"/>
              <a:ext cx="176213" cy="236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P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42" name="Rectangle 124"/>
            <p:cNvSpPr>
              <a:spLocks noChangeArrowheads="1"/>
            </p:cNvSpPr>
            <p:nvPr/>
          </p:nvSpPr>
          <p:spPr bwMode="auto">
            <a:xfrm>
              <a:off x="4327525" y="2211388"/>
              <a:ext cx="176213" cy="190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0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ac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43" name="Rectangle 125"/>
            <p:cNvSpPr>
              <a:spLocks noChangeArrowheads="1"/>
            </p:cNvSpPr>
            <p:nvPr/>
          </p:nvSpPr>
          <p:spPr bwMode="auto">
            <a:xfrm>
              <a:off x="2513013" y="2146301"/>
              <a:ext cx="174625" cy="236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P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44" name="Rectangle 126"/>
            <p:cNvSpPr>
              <a:spLocks noChangeArrowheads="1"/>
            </p:cNvSpPr>
            <p:nvPr/>
          </p:nvSpPr>
          <p:spPr bwMode="auto">
            <a:xfrm>
              <a:off x="2619375" y="2238376"/>
              <a:ext cx="174625" cy="190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0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dc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45" name="Rectangle 127"/>
            <p:cNvSpPr>
              <a:spLocks noChangeArrowheads="1"/>
            </p:cNvSpPr>
            <p:nvPr/>
          </p:nvSpPr>
          <p:spPr bwMode="auto">
            <a:xfrm>
              <a:off x="4344988" y="1431926"/>
              <a:ext cx="112713" cy="22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2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t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46" name="Rectangle 128"/>
            <p:cNvSpPr>
              <a:spLocks noChangeArrowheads="1"/>
            </p:cNvSpPr>
            <p:nvPr/>
          </p:nvSpPr>
          <p:spPr bwMode="auto">
            <a:xfrm>
              <a:off x="3830638" y="1431926"/>
              <a:ext cx="168275" cy="22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2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V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47" name="Rectangle 129"/>
            <p:cNvSpPr>
              <a:spLocks noChangeArrowheads="1"/>
            </p:cNvSpPr>
            <p:nvPr/>
          </p:nvSpPr>
          <p:spPr bwMode="auto">
            <a:xfrm>
              <a:off x="3978275" y="1193801"/>
              <a:ext cx="168275" cy="22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2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V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48" name="Rectangle 130"/>
            <p:cNvSpPr>
              <a:spLocks noChangeArrowheads="1"/>
            </p:cNvSpPr>
            <p:nvPr/>
          </p:nvSpPr>
          <p:spPr bwMode="auto">
            <a:xfrm>
              <a:off x="3921125" y="1489076"/>
              <a:ext cx="157163" cy="1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1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m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49" name="Rectangle 131"/>
            <p:cNvSpPr>
              <a:spLocks noChangeArrowheads="1"/>
            </p:cNvSpPr>
            <p:nvPr/>
          </p:nvSpPr>
          <p:spPr bwMode="auto">
            <a:xfrm>
              <a:off x="4071938" y="1250951"/>
              <a:ext cx="109538" cy="1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1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s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50" name="Rectangle 132"/>
            <p:cNvSpPr>
              <a:spLocks noChangeArrowheads="1"/>
            </p:cNvSpPr>
            <p:nvPr/>
          </p:nvSpPr>
          <p:spPr bwMode="auto">
            <a:xfrm>
              <a:off x="4241800" y="1414463"/>
              <a:ext cx="211138" cy="23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2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itchFamily="18" charset="2"/>
                  <a:ea typeface="新細明體" pitchFamily="18" charset="-120"/>
                  <a:cs typeface="新細明體" pitchFamily="18" charset="-120"/>
                </a:rPr>
                <a:t>w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51" name="Rectangle 133"/>
            <p:cNvSpPr>
              <a:spLocks noChangeArrowheads="1"/>
            </p:cNvSpPr>
            <p:nvPr/>
          </p:nvSpPr>
          <p:spPr bwMode="auto">
            <a:xfrm>
              <a:off x="4048125" y="1431926"/>
              <a:ext cx="258763" cy="22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sin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52" name="Rectangle 134"/>
            <p:cNvSpPr>
              <a:spLocks noChangeArrowheads="1"/>
            </p:cNvSpPr>
            <p:nvPr/>
          </p:nvSpPr>
          <p:spPr bwMode="auto">
            <a:xfrm>
              <a:off x="3727450" y="1414463"/>
              <a:ext cx="188913" cy="23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itchFamily="18" charset="2"/>
                  <a:ea typeface="新細明體" pitchFamily="18" charset="-120"/>
                  <a:cs typeface="新細明體" pitchFamily="18" charset="-120"/>
                </a:rPr>
                <a:t>=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53" name="Freeform 135"/>
            <p:cNvSpPr>
              <a:spLocks noEditPoints="1"/>
            </p:cNvSpPr>
            <p:nvPr/>
          </p:nvSpPr>
          <p:spPr bwMode="auto">
            <a:xfrm>
              <a:off x="1060450" y="690563"/>
              <a:ext cx="768350" cy="1296988"/>
            </a:xfrm>
            <a:custGeom>
              <a:avLst/>
              <a:gdLst>
                <a:gd name="T0" fmla="*/ 0 w 484"/>
                <a:gd name="T1" fmla="*/ 0 h 817"/>
                <a:gd name="T2" fmla="*/ 484 w 484"/>
                <a:gd name="T3" fmla="*/ 0 h 817"/>
                <a:gd name="T4" fmla="*/ 484 w 484"/>
                <a:gd name="T5" fmla="*/ 817 h 817"/>
                <a:gd name="T6" fmla="*/ 0 w 484"/>
                <a:gd name="T7" fmla="*/ 817 h 817"/>
                <a:gd name="T8" fmla="*/ 0 w 484"/>
                <a:gd name="T9" fmla="*/ 0 h 817"/>
                <a:gd name="T10" fmla="*/ 4 w 484"/>
                <a:gd name="T11" fmla="*/ 814 h 817"/>
                <a:gd name="T12" fmla="*/ 2 w 484"/>
                <a:gd name="T13" fmla="*/ 812 h 817"/>
                <a:gd name="T14" fmla="*/ 482 w 484"/>
                <a:gd name="T15" fmla="*/ 812 h 817"/>
                <a:gd name="T16" fmla="*/ 479 w 484"/>
                <a:gd name="T17" fmla="*/ 814 h 817"/>
                <a:gd name="T18" fmla="*/ 479 w 484"/>
                <a:gd name="T19" fmla="*/ 2 h 817"/>
                <a:gd name="T20" fmla="*/ 482 w 484"/>
                <a:gd name="T21" fmla="*/ 5 h 817"/>
                <a:gd name="T22" fmla="*/ 2 w 484"/>
                <a:gd name="T23" fmla="*/ 5 h 817"/>
                <a:gd name="T24" fmla="*/ 4 w 484"/>
                <a:gd name="T25" fmla="*/ 2 h 817"/>
                <a:gd name="T26" fmla="*/ 4 w 484"/>
                <a:gd name="T27" fmla="*/ 814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4" h="817">
                  <a:moveTo>
                    <a:pt x="0" y="0"/>
                  </a:moveTo>
                  <a:lnTo>
                    <a:pt x="484" y="0"/>
                  </a:lnTo>
                  <a:lnTo>
                    <a:pt x="484" y="817"/>
                  </a:lnTo>
                  <a:lnTo>
                    <a:pt x="0" y="817"/>
                  </a:lnTo>
                  <a:lnTo>
                    <a:pt x="0" y="0"/>
                  </a:lnTo>
                  <a:close/>
                  <a:moveTo>
                    <a:pt x="4" y="814"/>
                  </a:moveTo>
                  <a:lnTo>
                    <a:pt x="2" y="812"/>
                  </a:lnTo>
                  <a:lnTo>
                    <a:pt x="482" y="812"/>
                  </a:lnTo>
                  <a:lnTo>
                    <a:pt x="479" y="814"/>
                  </a:lnTo>
                  <a:lnTo>
                    <a:pt x="479" y="2"/>
                  </a:lnTo>
                  <a:lnTo>
                    <a:pt x="482" y="5"/>
                  </a:lnTo>
                  <a:lnTo>
                    <a:pt x="2" y="5"/>
                  </a:lnTo>
                  <a:lnTo>
                    <a:pt x="4" y="2"/>
                  </a:lnTo>
                  <a:lnTo>
                    <a:pt x="4" y="814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54" name="Rectangle 136"/>
            <p:cNvSpPr>
              <a:spLocks noChangeArrowheads="1"/>
            </p:cNvSpPr>
            <p:nvPr/>
          </p:nvSpPr>
          <p:spPr bwMode="auto">
            <a:xfrm>
              <a:off x="1184275" y="1122363"/>
              <a:ext cx="311150" cy="236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DC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55" name="Rectangle 137"/>
            <p:cNvSpPr>
              <a:spLocks noChangeArrowheads="1"/>
            </p:cNvSpPr>
            <p:nvPr/>
          </p:nvSpPr>
          <p:spPr bwMode="auto">
            <a:xfrm>
              <a:off x="1427163" y="1122363"/>
              <a:ext cx="128588" cy="236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-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56" name="Rectangle 138"/>
            <p:cNvSpPr>
              <a:spLocks noChangeArrowheads="1"/>
            </p:cNvSpPr>
            <p:nvPr/>
          </p:nvSpPr>
          <p:spPr bwMode="auto">
            <a:xfrm>
              <a:off x="1487488" y="1122363"/>
              <a:ext cx="311150" cy="236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DC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57" name="Rectangle 139"/>
            <p:cNvSpPr>
              <a:spLocks noChangeArrowheads="1"/>
            </p:cNvSpPr>
            <p:nvPr/>
          </p:nvSpPr>
          <p:spPr bwMode="auto">
            <a:xfrm>
              <a:off x="1100138" y="1336676"/>
              <a:ext cx="776288" cy="236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Converter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93" name="Freeform 122"/>
            <p:cNvSpPr>
              <a:spLocks noEditPoints="1"/>
            </p:cNvSpPr>
            <p:nvPr/>
          </p:nvSpPr>
          <p:spPr bwMode="auto">
            <a:xfrm>
              <a:off x="1861080" y="674159"/>
              <a:ext cx="340254" cy="79374"/>
            </a:xfrm>
            <a:custGeom>
              <a:avLst/>
              <a:gdLst>
                <a:gd name="T0" fmla="*/ 355 w 355"/>
                <a:gd name="T1" fmla="*/ 27 h 49"/>
                <a:gd name="T2" fmla="*/ 41 w 355"/>
                <a:gd name="T3" fmla="*/ 27 h 49"/>
                <a:gd name="T4" fmla="*/ 41 w 355"/>
                <a:gd name="T5" fmla="*/ 22 h 49"/>
                <a:gd name="T6" fmla="*/ 355 w 355"/>
                <a:gd name="T7" fmla="*/ 22 h 49"/>
                <a:gd name="T8" fmla="*/ 355 w 355"/>
                <a:gd name="T9" fmla="*/ 27 h 49"/>
                <a:gd name="T10" fmla="*/ 49 w 355"/>
                <a:gd name="T11" fmla="*/ 49 h 49"/>
                <a:gd name="T12" fmla="*/ 0 w 355"/>
                <a:gd name="T13" fmla="*/ 24 h 49"/>
                <a:gd name="T14" fmla="*/ 49 w 355"/>
                <a:gd name="T15" fmla="*/ 0 h 49"/>
                <a:gd name="T16" fmla="*/ 49 w 355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49">
                  <a:moveTo>
                    <a:pt x="355" y="27"/>
                  </a:moveTo>
                  <a:lnTo>
                    <a:pt x="41" y="27"/>
                  </a:lnTo>
                  <a:lnTo>
                    <a:pt x="41" y="22"/>
                  </a:lnTo>
                  <a:lnTo>
                    <a:pt x="355" y="22"/>
                  </a:lnTo>
                  <a:lnTo>
                    <a:pt x="355" y="27"/>
                  </a:lnTo>
                  <a:close/>
                  <a:moveTo>
                    <a:pt x="49" y="49"/>
                  </a:moveTo>
                  <a:lnTo>
                    <a:pt x="0" y="24"/>
                  </a:lnTo>
                  <a:lnTo>
                    <a:pt x="49" y="0"/>
                  </a:lnTo>
                  <a:lnTo>
                    <a:pt x="49" y="49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94" name="文字方塊 93"/>
            <p:cNvSpPr txBox="1"/>
            <p:nvPr/>
          </p:nvSpPr>
          <p:spPr>
            <a:xfrm>
              <a:off x="1938867" y="423333"/>
              <a:ext cx="2872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12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zh-TW" altLang="en-US" sz="1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7" name="群組 96"/>
          <p:cNvGrpSpPr/>
          <p:nvPr/>
        </p:nvGrpSpPr>
        <p:grpSpPr>
          <a:xfrm>
            <a:off x="5942755" y="1206818"/>
            <a:ext cx="1581150" cy="1190625"/>
            <a:chOff x="5951222" y="1206818"/>
            <a:chExt cx="1581150" cy="1190625"/>
          </a:xfrm>
        </p:grpSpPr>
        <p:sp>
          <p:nvSpPr>
            <p:cNvPr id="59" name="AutoShape 141"/>
            <p:cNvSpPr>
              <a:spLocks noChangeAspect="1" noChangeArrowheads="1" noTextEdit="1"/>
            </p:cNvSpPr>
            <p:nvPr/>
          </p:nvSpPr>
          <p:spPr bwMode="auto">
            <a:xfrm>
              <a:off x="5951222" y="1206818"/>
              <a:ext cx="1581150" cy="1190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0" name="Freeform 143"/>
            <p:cNvSpPr>
              <a:spLocks noEditPoints="1"/>
            </p:cNvSpPr>
            <p:nvPr/>
          </p:nvSpPr>
          <p:spPr bwMode="auto">
            <a:xfrm>
              <a:off x="6927535" y="1592581"/>
              <a:ext cx="365125" cy="328613"/>
            </a:xfrm>
            <a:custGeom>
              <a:avLst/>
              <a:gdLst>
                <a:gd name="T0" fmla="*/ 9 w 768"/>
                <a:gd name="T1" fmla="*/ 276 h 688"/>
                <a:gd name="T2" fmla="*/ 32 w 768"/>
                <a:gd name="T3" fmla="*/ 209 h 688"/>
                <a:gd name="T4" fmla="*/ 113 w 768"/>
                <a:gd name="T5" fmla="*/ 102 h 688"/>
                <a:gd name="T6" fmla="*/ 171 w 768"/>
                <a:gd name="T7" fmla="*/ 59 h 688"/>
                <a:gd name="T8" fmla="*/ 306 w 768"/>
                <a:gd name="T9" fmla="*/ 8 h 688"/>
                <a:gd name="T10" fmla="*/ 385 w 768"/>
                <a:gd name="T11" fmla="*/ 0 h 688"/>
                <a:gd name="T12" fmla="*/ 534 w 768"/>
                <a:gd name="T13" fmla="*/ 27 h 688"/>
                <a:gd name="T14" fmla="*/ 599 w 768"/>
                <a:gd name="T15" fmla="*/ 60 h 688"/>
                <a:gd name="T16" fmla="*/ 702 w 768"/>
                <a:gd name="T17" fmla="*/ 151 h 688"/>
                <a:gd name="T18" fmla="*/ 739 w 768"/>
                <a:gd name="T19" fmla="*/ 211 h 688"/>
                <a:gd name="T20" fmla="*/ 768 w 768"/>
                <a:gd name="T21" fmla="*/ 344 h 688"/>
                <a:gd name="T22" fmla="*/ 760 w 768"/>
                <a:gd name="T23" fmla="*/ 415 h 688"/>
                <a:gd name="T24" fmla="*/ 703 w 768"/>
                <a:gd name="T25" fmla="*/ 537 h 688"/>
                <a:gd name="T26" fmla="*/ 655 w 768"/>
                <a:gd name="T27" fmla="*/ 589 h 688"/>
                <a:gd name="T28" fmla="*/ 535 w 768"/>
                <a:gd name="T29" fmla="*/ 662 h 688"/>
                <a:gd name="T30" fmla="*/ 461 w 768"/>
                <a:gd name="T31" fmla="*/ 681 h 688"/>
                <a:gd name="T32" fmla="*/ 308 w 768"/>
                <a:gd name="T33" fmla="*/ 681 h 688"/>
                <a:gd name="T34" fmla="*/ 235 w 768"/>
                <a:gd name="T35" fmla="*/ 662 h 688"/>
                <a:gd name="T36" fmla="*/ 114 w 768"/>
                <a:gd name="T37" fmla="*/ 589 h 688"/>
                <a:gd name="T38" fmla="*/ 66 w 768"/>
                <a:gd name="T39" fmla="*/ 537 h 688"/>
                <a:gd name="T40" fmla="*/ 9 w 768"/>
                <a:gd name="T41" fmla="*/ 415 h 688"/>
                <a:gd name="T42" fmla="*/ 24 w 768"/>
                <a:gd name="T43" fmla="*/ 412 h 688"/>
                <a:gd name="T44" fmla="*/ 45 w 768"/>
                <a:gd name="T45" fmla="*/ 471 h 688"/>
                <a:gd name="T46" fmla="*/ 124 w 768"/>
                <a:gd name="T47" fmla="*/ 577 h 688"/>
                <a:gd name="T48" fmla="*/ 178 w 768"/>
                <a:gd name="T49" fmla="*/ 616 h 688"/>
                <a:gd name="T50" fmla="*/ 311 w 768"/>
                <a:gd name="T51" fmla="*/ 666 h 688"/>
                <a:gd name="T52" fmla="*/ 384 w 768"/>
                <a:gd name="T53" fmla="*/ 672 h 688"/>
                <a:gd name="T54" fmla="*/ 529 w 768"/>
                <a:gd name="T55" fmla="*/ 647 h 688"/>
                <a:gd name="T56" fmla="*/ 590 w 768"/>
                <a:gd name="T57" fmla="*/ 617 h 688"/>
                <a:gd name="T58" fmla="*/ 691 w 768"/>
                <a:gd name="T59" fmla="*/ 527 h 688"/>
                <a:gd name="T60" fmla="*/ 724 w 768"/>
                <a:gd name="T61" fmla="*/ 473 h 688"/>
                <a:gd name="T62" fmla="*/ 753 w 768"/>
                <a:gd name="T63" fmla="*/ 344 h 688"/>
                <a:gd name="T64" fmla="*/ 745 w 768"/>
                <a:gd name="T65" fmla="*/ 279 h 688"/>
                <a:gd name="T66" fmla="*/ 690 w 768"/>
                <a:gd name="T67" fmla="*/ 161 h 688"/>
                <a:gd name="T68" fmla="*/ 646 w 768"/>
                <a:gd name="T69" fmla="*/ 114 h 688"/>
                <a:gd name="T70" fmla="*/ 528 w 768"/>
                <a:gd name="T71" fmla="*/ 42 h 688"/>
                <a:gd name="T72" fmla="*/ 460 w 768"/>
                <a:gd name="T73" fmla="*/ 23 h 688"/>
                <a:gd name="T74" fmla="*/ 309 w 768"/>
                <a:gd name="T75" fmla="*/ 23 h 688"/>
                <a:gd name="T76" fmla="*/ 242 w 768"/>
                <a:gd name="T77" fmla="*/ 42 h 688"/>
                <a:gd name="T78" fmla="*/ 123 w 768"/>
                <a:gd name="T79" fmla="*/ 114 h 688"/>
                <a:gd name="T80" fmla="*/ 79 w 768"/>
                <a:gd name="T81" fmla="*/ 161 h 688"/>
                <a:gd name="T82" fmla="*/ 24 w 768"/>
                <a:gd name="T83" fmla="*/ 279 h 688"/>
                <a:gd name="T84" fmla="*/ 16 w 768"/>
                <a:gd name="T85" fmla="*/ 344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68" h="688">
                  <a:moveTo>
                    <a:pt x="1" y="345"/>
                  </a:moveTo>
                  <a:cubicBezTo>
                    <a:pt x="0" y="345"/>
                    <a:pt x="0" y="344"/>
                    <a:pt x="1" y="344"/>
                  </a:cubicBezTo>
                  <a:lnTo>
                    <a:pt x="9" y="276"/>
                  </a:lnTo>
                  <a:cubicBezTo>
                    <a:pt x="9" y="275"/>
                    <a:pt x="9" y="274"/>
                    <a:pt x="9" y="274"/>
                  </a:cubicBezTo>
                  <a:lnTo>
                    <a:pt x="31" y="211"/>
                  </a:lnTo>
                  <a:cubicBezTo>
                    <a:pt x="31" y="210"/>
                    <a:pt x="31" y="210"/>
                    <a:pt x="32" y="209"/>
                  </a:cubicBezTo>
                  <a:lnTo>
                    <a:pt x="66" y="152"/>
                  </a:lnTo>
                  <a:cubicBezTo>
                    <a:pt x="66" y="152"/>
                    <a:pt x="66" y="151"/>
                    <a:pt x="67" y="151"/>
                  </a:cubicBezTo>
                  <a:lnTo>
                    <a:pt x="113" y="102"/>
                  </a:lnTo>
                  <a:cubicBezTo>
                    <a:pt x="113" y="102"/>
                    <a:pt x="113" y="101"/>
                    <a:pt x="114" y="101"/>
                  </a:cubicBezTo>
                  <a:lnTo>
                    <a:pt x="170" y="60"/>
                  </a:lnTo>
                  <a:cubicBezTo>
                    <a:pt x="170" y="60"/>
                    <a:pt x="170" y="60"/>
                    <a:pt x="171" y="59"/>
                  </a:cubicBezTo>
                  <a:lnTo>
                    <a:pt x="235" y="27"/>
                  </a:lnTo>
                  <a:cubicBezTo>
                    <a:pt x="235" y="27"/>
                    <a:pt x="236" y="27"/>
                    <a:pt x="236" y="27"/>
                  </a:cubicBezTo>
                  <a:lnTo>
                    <a:pt x="306" y="8"/>
                  </a:lnTo>
                  <a:cubicBezTo>
                    <a:pt x="307" y="8"/>
                    <a:pt x="307" y="8"/>
                    <a:pt x="308" y="7"/>
                  </a:cubicBezTo>
                  <a:lnTo>
                    <a:pt x="384" y="0"/>
                  </a:lnTo>
                  <a:cubicBezTo>
                    <a:pt x="384" y="0"/>
                    <a:pt x="385" y="0"/>
                    <a:pt x="385" y="0"/>
                  </a:cubicBezTo>
                  <a:lnTo>
                    <a:pt x="461" y="7"/>
                  </a:lnTo>
                  <a:cubicBezTo>
                    <a:pt x="462" y="8"/>
                    <a:pt x="462" y="8"/>
                    <a:pt x="463" y="8"/>
                  </a:cubicBezTo>
                  <a:lnTo>
                    <a:pt x="534" y="27"/>
                  </a:lnTo>
                  <a:cubicBezTo>
                    <a:pt x="534" y="27"/>
                    <a:pt x="535" y="27"/>
                    <a:pt x="535" y="27"/>
                  </a:cubicBezTo>
                  <a:lnTo>
                    <a:pt x="598" y="59"/>
                  </a:lnTo>
                  <a:cubicBezTo>
                    <a:pt x="598" y="60"/>
                    <a:pt x="599" y="60"/>
                    <a:pt x="599" y="60"/>
                  </a:cubicBezTo>
                  <a:lnTo>
                    <a:pt x="655" y="101"/>
                  </a:lnTo>
                  <a:cubicBezTo>
                    <a:pt x="656" y="101"/>
                    <a:pt x="656" y="102"/>
                    <a:pt x="656" y="102"/>
                  </a:cubicBezTo>
                  <a:lnTo>
                    <a:pt x="702" y="151"/>
                  </a:lnTo>
                  <a:cubicBezTo>
                    <a:pt x="703" y="151"/>
                    <a:pt x="703" y="152"/>
                    <a:pt x="703" y="152"/>
                  </a:cubicBezTo>
                  <a:lnTo>
                    <a:pt x="738" y="209"/>
                  </a:lnTo>
                  <a:cubicBezTo>
                    <a:pt x="739" y="210"/>
                    <a:pt x="739" y="210"/>
                    <a:pt x="739" y="211"/>
                  </a:cubicBezTo>
                  <a:lnTo>
                    <a:pt x="760" y="274"/>
                  </a:lnTo>
                  <a:cubicBezTo>
                    <a:pt x="760" y="274"/>
                    <a:pt x="760" y="275"/>
                    <a:pt x="760" y="276"/>
                  </a:cubicBezTo>
                  <a:lnTo>
                    <a:pt x="768" y="344"/>
                  </a:lnTo>
                  <a:cubicBezTo>
                    <a:pt x="768" y="344"/>
                    <a:pt x="768" y="345"/>
                    <a:pt x="768" y="345"/>
                  </a:cubicBezTo>
                  <a:lnTo>
                    <a:pt x="760" y="413"/>
                  </a:lnTo>
                  <a:cubicBezTo>
                    <a:pt x="760" y="414"/>
                    <a:pt x="760" y="414"/>
                    <a:pt x="760" y="415"/>
                  </a:cubicBezTo>
                  <a:lnTo>
                    <a:pt x="739" y="478"/>
                  </a:lnTo>
                  <a:cubicBezTo>
                    <a:pt x="739" y="479"/>
                    <a:pt x="739" y="479"/>
                    <a:pt x="738" y="480"/>
                  </a:cubicBezTo>
                  <a:lnTo>
                    <a:pt x="703" y="537"/>
                  </a:lnTo>
                  <a:cubicBezTo>
                    <a:pt x="703" y="537"/>
                    <a:pt x="703" y="538"/>
                    <a:pt x="702" y="538"/>
                  </a:cubicBezTo>
                  <a:lnTo>
                    <a:pt x="656" y="588"/>
                  </a:lnTo>
                  <a:cubicBezTo>
                    <a:pt x="656" y="588"/>
                    <a:pt x="656" y="589"/>
                    <a:pt x="655" y="589"/>
                  </a:cubicBezTo>
                  <a:lnTo>
                    <a:pt x="599" y="630"/>
                  </a:lnTo>
                  <a:cubicBezTo>
                    <a:pt x="599" y="630"/>
                    <a:pt x="598" y="630"/>
                    <a:pt x="598" y="631"/>
                  </a:cubicBezTo>
                  <a:lnTo>
                    <a:pt x="535" y="662"/>
                  </a:lnTo>
                  <a:cubicBezTo>
                    <a:pt x="535" y="662"/>
                    <a:pt x="534" y="662"/>
                    <a:pt x="534" y="662"/>
                  </a:cubicBezTo>
                  <a:lnTo>
                    <a:pt x="463" y="681"/>
                  </a:lnTo>
                  <a:cubicBezTo>
                    <a:pt x="462" y="681"/>
                    <a:pt x="462" y="681"/>
                    <a:pt x="461" y="681"/>
                  </a:cubicBezTo>
                  <a:lnTo>
                    <a:pt x="385" y="688"/>
                  </a:lnTo>
                  <a:cubicBezTo>
                    <a:pt x="385" y="688"/>
                    <a:pt x="384" y="688"/>
                    <a:pt x="384" y="688"/>
                  </a:cubicBezTo>
                  <a:lnTo>
                    <a:pt x="308" y="681"/>
                  </a:lnTo>
                  <a:cubicBezTo>
                    <a:pt x="307" y="681"/>
                    <a:pt x="307" y="681"/>
                    <a:pt x="306" y="681"/>
                  </a:cubicBezTo>
                  <a:lnTo>
                    <a:pt x="236" y="662"/>
                  </a:lnTo>
                  <a:cubicBezTo>
                    <a:pt x="236" y="662"/>
                    <a:pt x="235" y="662"/>
                    <a:pt x="235" y="662"/>
                  </a:cubicBezTo>
                  <a:lnTo>
                    <a:pt x="171" y="631"/>
                  </a:lnTo>
                  <a:cubicBezTo>
                    <a:pt x="171" y="630"/>
                    <a:pt x="170" y="630"/>
                    <a:pt x="170" y="630"/>
                  </a:cubicBezTo>
                  <a:lnTo>
                    <a:pt x="114" y="589"/>
                  </a:lnTo>
                  <a:cubicBezTo>
                    <a:pt x="113" y="589"/>
                    <a:pt x="113" y="588"/>
                    <a:pt x="113" y="588"/>
                  </a:cubicBezTo>
                  <a:lnTo>
                    <a:pt x="67" y="538"/>
                  </a:lnTo>
                  <a:cubicBezTo>
                    <a:pt x="66" y="537"/>
                    <a:pt x="66" y="537"/>
                    <a:pt x="66" y="537"/>
                  </a:cubicBezTo>
                  <a:lnTo>
                    <a:pt x="32" y="480"/>
                  </a:lnTo>
                  <a:cubicBezTo>
                    <a:pt x="31" y="479"/>
                    <a:pt x="31" y="479"/>
                    <a:pt x="31" y="478"/>
                  </a:cubicBezTo>
                  <a:lnTo>
                    <a:pt x="9" y="415"/>
                  </a:lnTo>
                  <a:cubicBezTo>
                    <a:pt x="9" y="415"/>
                    <a:pt x="9" y="414"/>
                    <a:pt x="9" y="413"/>
                  </a:cubicBezTo>
                  <a:lnTo>
                    <a:pt x="1" y="345"/>
                  </a:lnTo>
                  <a:close/>
                  <a:moveTo>
                    <a:pt x="24" y="412"/>
                  </a:moveTo>
                  <a:lnTo>
                    <a:pt x="24" y="410"/>
                  </a:lnTo>
                  <a:lnTo>
                    <a:pt x="46" y="473"/>
                  </a:lnTo>
                  <a:lnTo>
                    <a:pt x="45" y="471"/>
                  </a:lnTo>
                  <a:lnTo>
                    <a:pt x="79" y="528"/>
                  </a:lnTo>
                  <a:lnTo>
                    <a:pt x="78" y="527"/>
                  </a:lnTo>
                  <a:lnTo>
                    <a:pt x="124" y="577"/>
                  </a:lnTo>
                  <a:lnTo>
                    <a:pt x="123" y="576"/>
                  </a:lnTo>
                  <a:lnTo>
                    <a:pt x="179" y="617"/>
                  </a:lnTo>
                  <a:lnTo>
                    <a:pt x="178" y="616"/>
                  </a:lnTo>
                  <a:lnTo>
                    <a:pt x="242" y="647"/>
                  </a:lnTo>
                  <a:lnTo>
                    <a:pt x="241" y="647"/>
                  </a:lnTo>
                  <a:lnTo>
                    <a:pt x="311" y="666"/>
                  </a:lnTo>
                  <a:lnTo>
                    <a:pt x="309" y="665"/>
                  </a:lnTo>
                  <a:lnTo>
                    <a:pt x="385" y="672"/>
                  </a:lnTo>
                  <a:lnTo>
                    <a:pt x="384" y="672"/>
                  </a:lnTo>
                  <a:lnTo>
                    <a:pt x="460" y="665"/>
                  </a:lnTo>
                  <a:lnTo>
                    <a:pt x="458" y="666"/>
                  </a:lnTo>
                  <a:lnTo>
                    <a:pt x="529" y="647"/>
                  </a:lnTo>
                  <a:lnTo>
                    <a:pt x="528" y="647"/>
                  </a:lnTo>
                  <a:lnTo>
                    <a:pt x="591" y="616"/>
                  </a:lnTo>
                  <a:lnTo>
                    <a:pt x="590" y="617"/>
                  </a:lnTo>
                  <a:lnTo>
                    <a:pt x="646" y="576"/>
                  </a:lnTo>
                  <a:lnTo>
                    <a:pt x="645" y="577"/>
                  </a:lnTo>
                  <a:lnTo>
                    <a:pt x="691" y="527"/>
                  </a:lnTo>
                  <a:lnTo>
                    <a:pt x="690" y="528"/>
                  </a:lnTo>
                  <a:lnTo>
                    <a:pt x="725" y="471"/>
                  </a:lnTo>
                  <a:lnTo>
                    <a:pt x="724" y="473"/>
                  </a:lnTo>
                  <a:lnTo>
                    <a:pt x="745" y="410"/>
                  </a:lnTo>
                  <a:lnTo>
                    <a:pt x="745" y="412"/>
                  </a:lnTo>
                  <a:lnTo>
                    <a:pt x="753" y="344"/>
                  </a:lnTo>
                  <a:lnTo>
                    <a:pt x="753" y="345"/>
                  </a:lnTo>
                  <a:lnTo>
                    <a:pt x="745" y="277"/>
                  </a:lnTo>
                  <a:lnTo>
                    <a:pt x="745" y="279"/>
                  </a:lnTo>
                  <a:lnTo>
                    <a:pt x="724" y="216"/>
                  </a:lnTo>
                  <a:lnTo>
                    <a:pt x="725" y="218"/>
                  </a:lnTo>
                  <a:lnTo>
                    <a:pt x="690" y="161"/>
                  </a:lnTo>
                  <a:lnTo>
                    <a:pt x="691" y="162"/>
                  </a:lnTo>
                  <a:lnTo>
                    <a:pt x="645" y="113"/>
                  </a:lnTo>
                  <a:lnTo>
                    <a:pt x="646" y="114"/>
                  </a:lnTo>
                  <a:lnTo>
                    <a:pt x="590" y="73"/>
                  </a:lnTo>
                  <a:lnTo>
                    <a:pt x="591" y="74"/>
                  </a:lnTo>
                  <a:lnTo>
                    <a:pt x="528" y="42"/>
                  </a:lnTo>
                  <a:lnTo>
                    <a:pt x="529" y="42"/>
                  </a:lnTo>
                  <a:lnTo>
                    <a:pt x="458" y="23"/>
                  </a:lnTo>
                  <a:lnTo>
                    <a:pt x="460" y="23"/>
                  </a:lnTo>
                  <a:lnTo>
                    <a:pt x="384" y="16"/>
                  </a:lnTo>
                  <a:lnTo>
                    <a:pt x="385" y="16"/>
                  </a:lnTo>
                  <a:lnTo>
                    <a:pt x="309" y="23"/>
                  </a:lnTo>
                  <a:lnTo>
                    <a:pt x="311" y="23"/>
                  </a:lnTo>
                  <a:lnTo>
                    <a:pt x="241" y="42"/>
                  </a:lnTo>
                  <a:lnTo>
                    <a:pt x="242" y="42"/>
                  </a:lnTo>
                  <a:lnTo>
                    <a:pt x="178" y="74"/>
                  </a:lnTo>
                  <a:lnTo>
                    <a:pt x="179" y="73"/>
                  </a:lnTo>
                  <a:lnTo>
                    <a:pt x="123" y="114"/>
                  </a:lnTo>
                  <a:lnTo>
                    <a:pt x="124" y="113"/>
                  </a:lnTo>
                  <a:lnTo>
                    <a:pt x="78" y="162"/>
                  </a:lnTo>
                  <a:lnTo>
                    <a:pt x="79" y="161"/>
                  </a:lnTo>
                  <a:lnTo>
                    <a:pt x="45" y="218"/>
                  </a:lnTo>
                  <a:lnTo>
                    <a:pt x="46" y="216"/>
                  </a:lnTo>
                  <a:lnTo>
                    <a:pt x="24" y="279"/>
                  </a:lnTo>
                  <a:lnTo>
                    <a:pt x="24" y="277"/>
                  </a:lnTo>
                  <a:lnTo>
                    <a:pt x="16" y="345"/>
                  </a:lnTo>
                  <a:lnTo>
                    <a:pt x="16" y="344"/>
                  </a:lnTo>
                  <a:lnTo>
                    <a:pt x="24" y="412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2" name="Rectangle 145"/>
            <p:cNvSpPr>
              <a:spLocks noChangeArrowheads="1"/>
            </p:cNvSpPr>
            <p:nvPr/>
          </p:nvSpPr>
          <p:spPr bwMode="auto">
            <a:xfrm>
              <a:off x="6163947" y="1644968"/>
              <a:ext cx="327025" cy="23813"/>
            </a:xfrm>
            <a:prstGeom prst="rect">
              <a:avLst/>
            </a:pr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3" name="Freeform 146"/>
            <p:cNvSpPr>
              <a:spLocks/>
            </p:cNvSpPr>
            <p:nvPr/>
          </p:nvSpPr>
          <p:spPr bwMode="auto">
            <a:xfrm>
              <a:off x="6322697" y="1722756"/>
              <a:ext cx="157163" cy="74613"/>
            </a:xfrm>
            <a:custGeom>
              <a:avLst/>
              <a:gdLst>
                <a:gd name="T0" fmla="*/ 4 w 330"/>
                <a:gd name="T1" fmla="*/ 0 h 157"/>
                <a:gd name="T2" fmla="*/ 122 w 330"/>
                <a:gd name="T3" fmla="*/ 10 h 157"/>
                <a:gd name="T4" fmla="*/ 126 w 330"/>
                <a:gd name="T5" fmla="*/ 10 h 157"/>
                <a:gd name="T6" fmla="*/ 178 w 330"/>
                <a:gd name="T7" fmla="*/ 22 h 157"/>
                <a:gd name="T8" fmla="*/ 226 w 330"/>
                <a:gd name="T9" fmla="*/ 39 h 157"/>
                <a:gd name="T10" fmla="*/ 265 w 330"/>
                <a:gd name="T11" fmla="*/ 59 h 157"/>
                <a:gd name="T12" fmla="*/ 269 w 330"/>
                <a:gd name="T13" fmla="*/ 61 h 157"/>
                <a:gd name="T14" fmla="*/ 297 w 330"/>
                <a:gd name="T15" fmla="*/ 82 h 157"/>
                <a:gd name="T16" fmla="*/ 302 w 330"/>
                <a:gd name="T17" fmla="*/ 87 h 157"/>
                <a:gd name="T18" fmla="*/ 320 w 330"/>
                <a:gd name="T19" fmla="*/ 111 h 157"/>
                <a:gd name="T20" fmla="*/ 324 w 330"/>
                <a:gd name="T21" fmla="*/ 120 h 157"/>
                <a:gd name="T22" fmla="*/ 330 w 330"/>
                <a:gd name="T23" fmla="*/ 146 h 157"/>
                <a:gd name="T24" fmla="*/ 283 w 330"/>
                <a:gd name="T25" fmla="*/ 157 h 157"/>
                <a:gd name="T26" fmla="*/ 277 w 330"/>
                <a:gd name="T27" fmla="*/ 131 h 157"/>
                <a:gd name="T28" fmla="*/ 281 w 330"/>
                <a:gd name="T29" fmla="*/ 140 h 157"/>
                <a:gd name="T30" fmla="*/ 263 w 330"/>
                <a:gd name="T31" fmla="*/ 116 h 157"/>
                <a:gd name="T32" fmla="*/ 268 w 330"/>
                <a:gd name="T33" fmla="*/ 121 h 157"/>
                <a:gd name="T34" fmla="*/ 240 w 330"/>
                <a:gd name="T35" fmla="*/ 100 h 157"/>
                <a:gd name="T36" fmla="*/ 244 w 330"/>
                <a:gd name="T37" fmla="*/ 102 h 157"/>
                <a:gd name="T38" fmla="*/ 209 w 330"/>
                <a:gd name="T39" fmla="*/ 84 h 157"/>
                <a:gd name="T40" fmla="*/ 167 w 330"/>
                <a:gd name="T41" fmla="*/ 69 h 157"/>
                <a:gd name="T42" fmla="*/ 115 w 330"/>
                <a:gd name="T43" fmla="*/ 57 h 157"/>
                <a:gd name="T44" fmla="*/ 118 w 330"/>
                <a:gd name="T45" fmla="*/ 57 h 157"/>
                <a:gd name="T46" fmla="*/ 0 w 330"/>
                <a:gd name="T47" fmla="*/ 47 h 157"/>
                <a:gd name="T48" fmla="*/ 4 w 330"/>
                <a:gd name="T4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0" h="157">
                  <a:moveTo>
                    <a:pt x="4" y="0"/>
                  </a:moveTo>
                  <a:lnTo>
                    <a:pt x="122" y="10"/>
                  </a:lnTo>
                  <a:cubicBezTo>
                    <a:pt x="124" y="10"/>
                    <a:pt x="125" y="10"/>
                    <a:pt x="126" y="10"/>
                  </a:cubicBezTo>
                  <a:lnTo>
                    <a:pt x="178" y="22"/>
                  </a:lnTo>
                  <a:lnTo>
                    <a:pt x="226" y="39"/>
                  </a:lnTo>
                  <a:lnTo>
                    <a:pt x="265" y="59"/>
                  </a:lnTo>
                  <a:cubicBezTo>
                    <a:pt x="267" y="60"/>
                    <a:pt x="268" y="60"/>
                    <a:pt x="269" y="61"/>
                  </a:cubicBezTo>
                  <a:lnTo>
                    <a:pt x="297" y="82"/>
                  </a:lnTo>
                  <a:cubicBezTo>
                    <a:pt x="299" y="84"/>
                    <a:pt x="300" y="85"/>
                    <a:pt x="302" y="87"/>
                  </a:cubicBezTo>
                  <a:lnTo>
                    <a:pt x="320" y="111"/>
                  </a:lnTo>
                  <a:cubicBezTo>
                    <a:pt x="322" y="114"/>
                    <a:pt x="323" y="117"/>
                    <a:pt x="324" y="120"/>
                  </a:cubicBezTo>
                  <a:lnTo>
                    <a:pt x="330" y="146"/>
                  </a:lnTo>
                  <a:lnTo>
                    <a:pt x="283" y="157"/>
                  </a:lnTo>
                  <a:lnTo>
                    <a:pt x="277" y="131"/>
                  </a:lnTo>
                  <a:lnTo>
                    <a:pt x="281" y="140"/>
                  </a:lnTo>
                  <a:lnTo>
                    <a:pt x="263" y="116"/>
                  </a:lnTo>
                  <a:lnTo>
                    <a:pt x="268" y="121"/>
                  </a:lnTo>
                  <a:lnTo>
                    <a:pt x="240" y="100"/>
                  </a:lnTo>
                  <a:lnTo>
                    <a:pt x="244" y="102"/>
                  </a:lnTo>
                  <a:lnTo>
                    <a:pt x="209" y="84"/>
                  </a:lnTo>
                  <a:lnTo>
                    <a:pt x="167" y="69"/>
                  </a:lnTo>
                  <a:lnTo>
                    <a:pt x="115" y="57"/>
                  </a:lnTo>
                  <a:lnTo>
                    <a:pt x="118" y="57"/>
                  </a:lnTo>
                  <a:lnTo>
                    <a:pt x="0" y="4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4" name="Freeform 147"/>
            <p:cNvSpPr>
              <a:spLocks/>
            </p:cNvSpPr>
            <p:nvPr/>
          </p:nvSpPr>
          <p:spPr bwMode="auto">
            <a:xfrm>
              <a:off x="6168710" y="1722756"/>
              <a:ext cx="155575" cy="74613"/>
            </a:xfrm>
            <a:custGeom>
              <a:avLst/>
              <a:gdLst>
                <a:gd name="T0" fmla="*/ 329 w 329"/>
                <a:gd name="T1" fmla="*/ 47 h 157"/>
                <a:gd name="T2" fmla="*/ 211 w 329"/>
                <a:gd name="T3" fmla="*/ 57 h 157"/>
                <a:gd name="T4" fmla="*/ 215 w 329"/>
                <a:gd name="T5" fmla="*/ 57 h 157"/>
                <a:gd name="T6" fmla="*/ 163 w 329"/>
                <a:gd name="T7" fmla="*/ 69 h 157"/>
                <a:gd name="T8" fmla="*/ 121 w 329"/>
                <a:gd name="T9" fmla="*/ 84 h 157"/>
                <a:gd name="T10" fmla="*/ 86 w 329"/>
                <a:gd name="T11" fmla="*/ 102 h 157"/>
                <a:gd name="T12" fmla="*/ 90 w 329"/>
                <a:gd name="T13" fmla="*/ 100 h 157"/>
                <a:gd name="T14" fmla="*/ 62 w 329"/>
                <a:gd name="T15" fmla="*/ 121 h 157"/>
                <a:gd name="T16" fmla="*/ 67 w 329"/>
                <a:gd name="T17" fmla="*/ 116 h 157"/>
                <a:gd name="T18" fmla="*/ 49 w 329"/>
                <a:gd name="T19" fmla="*/ 140 h 157"/>
                <a:gd name="T20" fmla="*/ 53 w 329"/>
                <a:gd name="T21" fmla="*/ 131 h 157"/>
                <a:gd name="T22" fmla="*/ 47 w 329"/>
                <a:gd name="T23" fmla="*/ 157 h 157"/>
                <a:gd name="T24" fmla="*/ 0 w 329"/>
                <a:gd name="T25" fmla="*/ 146 h 157"/>
                <a:gd name="T26" fmla="*/ 6 w 329"/>
                <a:gd name="T27" fmla="*/ 120 h 157"/>
                <a:gd name="T28" fmla="*/ 10 w 329"/>
                <a:gd name="T29" fmla="*/ 111 h 157"/>
                <a:gd name="T30" fmla="*/ 28 w 329"/>
                <a:gd name="T31" fmla="*/ 87 h 157"/>
                <a:gd name="T32" fmla="*/ 33 w 329"/>
                <a:gd name="T33" fmla="*/ 82 h 157"/>
                <a:gd name="T34" fmla="*/ 61 w 329"/>
                <a:gd name="T35" fmla="*/ 61 h 157"/>
                <a:gd name="T36" fmla="*/ 65 w 329"/>
                <a:gd name="T37" fmla="*/ 59 h 157"/>
                <a:gd name="T38" fmla="*/ 104 w 329"/>
                <a:gd name="T39" fmla="*/ 39 h 157"/>
                <a:gd name="T40" fmla="*/ 152 w 329"/>
                <a:gd name="T41" fmla="*/ 22 h 157"/>
                <a:gd name="T42" fmla="*/ 204 w 329"/>
                <a:gd name="T43" fmla="*/ 10 h 157"/>
                <a:gd name="T44" fmla="*/ 207 w 329"/>
                <a:gd name="T45" fmla="*/ 10 h 157"/>
                <a:gd name="T46" fmla="*/ 325 w 329"/>
                <a:gd name="T47" fmla="*/ 0 h 157"/>
                <a:gd name="T48" fmla="*/ 329 w 329"/>
                <a:gd name="T49" fmla="*/ 4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9" h="157">
                  <a:moveTo>
                    <a:pt x="329" y="47"/>
                  </a:moveTo>
                  <a:lnTo>
                    <a:pt x="211" y="57"/>
                  </a:lnTo>
                  <a:lnTo>
                    <a:pt x="215" y="57"/>
                  </a:lnTo>
                  <a:lnTo>
                    <a:pt x="163" y="69"/>
                  </a:lnTo>
                  <a:lnTo>
                    <a:pt x="121" y="84"/>
                  </a:lnTo>
                  <a:lnTo>
                    <a:pt x="86" y="102"/>
                  </a:lnTo>
                  <a:lnTo>
                    <a:pt x="90" y="100"/>
                  </a:lnTo>
                  <a:lnTo>
                    <a:pt x="62" y="121"/>
                  </a:lnTo>
                  <a:lnTo>
                    <a:pt x="67" y="116"/>
                  </a:lnTo>
                  <a:lnTo>
                    <a:pt x="49" y="140"/>
                  </a:lnTo>
                  <a:lnTo>
                    <a:pt x="53" y="131"/>
                  </a:lnTo>
                  <a:lnTo>
                    <a:pt x="47" y="157"/>
                  </a:lnTo>
                  <a:lnTo>
                    <a:pt x="0" y="146"/>
                  </a:lnTo>
                  <a:lnTo>
                    <a:pt x="6" y="120"/>
                  </a:lnTo>
                  <a:cubicBezTo>
                    <a:pt x="7" y="117"/>
                    <a:pt x="8" y="114"/>
                    <a:pt x="10" y="111"/>
                  </a:cubicBezTo>
                  <a:lnTo>
                    <a:pt x="28" y="87"/>
                  </a:lnTo>
                  <a:cubicBezTo>
                    <a:pt x="30" y="85"/>
                    <a:pt x="31" y="84"/>
                    <a:pt x="33" y="82"/>
                  </a:cubicBezTo>
                  <a:lnTo>
                    <a:pt x="61" y="61"/>
                  </a:lnTo>
                  <a:cubicBezTo>
                    <a:pt x="62" y="60"/>
                    <a:pt x="63" y="60"/>
                    <a:pt x="65" y="59"/>
                  </a:cubicBezTo>
                  <a:lnTo>
                    <a:pt x="104" y="39"/>
                  </a:lnTo>
                  <a:lnTo>
                    <a:pt x="152" y="22"/>
                  </a:lnTo>
                  <a:lnTo>
                    <a:pt x="204" y="10"/>
                  </a:lnTo>
                  <a:cubicBezTo>
                    <a:pt x="205" y="10"/>
                    <a:pt x="206" y="10"/>
                    <a:pt x="207" y="10"/>
                  </a:cubicBezTo>
                  <a:lnTo>
                    <a:pt x="325" y="0"/>
                  </a:lnTo>
                  <a:lnTo>
                    <a:pt x="329" y="47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5" name="Rectangle 148"/>
            <p:cNvSpPr>
              <a:spLocks noChangeArrowheads="1"/>
            </p:cNvSpPr>
            <p:nvPr/>
          </p:nvSpPr>
          <p:spPr bwMode="auto">
            <a:xfrm>
              <a:off x="6330635" y="1233806"/>
              <a:ext cx="768350" cy="7938"/>
            </a:xfrm>
            <a:prstGeom prst="rect">
              <a:avLst/>
            </a:pr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6" name="Rectangle 149"/>
            <p:cNvSpPr>
              <a:spLocks noChangeArrowheads="1"/>
            </p:cNvSpPr>
            <p:nvPr/>
          </p:nvSpPr>
          <p:spPr bwMode="auto">
            <a:xfrm>
              <a:off x="6324285" y="2256156"/>
              <a:ext cx="782638" cy="7938"/>
            </a:xfrm>
            <a:prstGeom prst="rect">
              <a:avLst/>
            </a:pr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7" name="Rectangle 150"/>
            <p:cNvSpPr>
              <a:spLocks noChangeArrowheads="1"/>
            </p:cNvSpPr>
            <p:nvPr/>
          </p:nvSpPr>
          <p:spPr bwMode="auto">
            <a:xfrm>
              <a:off x="6327460" y="1236981"/>
              <a:ext cx="7938" cy="404813"/>
            </a:xfrm>
            <a:prstGeom prst="rect">
              <a:avLst/>
            </a:pr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8" name="Rectangle 151"/>
            <p:cNvSpPr>
              <a:spLocks noChangeArrowheads="1"/>
            </p:cNvSpPr>
            <p:nvPr/>
          </p:nvSpPr>
          <p:spPr bwMode="auto">
            <a:xfrm>
              <a:off x="6311585" y="1741806"/>
              <a:ext cx="7938" cy="519113"/>
            </a:xfrm>
            <a:prstGeom prst="rect">
              <a:avLst/>
            </a:pr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9" name="Rectangle 152"/>
            <p:cNvSpPr>
              <a:spLocks noChangeArrowheads="1"/>
            </p:cNvSpPr>
            <p:nvPr/>
          </p:nvSpPr>
          <p:spPr bwMode="auto">
            <a:xfrm>
              <a:off x="6581460" y="1276668"/>
              <a:ext cx="166688" cy="236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+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70" name="Rectangle 153"/>
            <p:cNvSpPr>
              <a:spLocks noChangeArrowheads="1"/>
            </p:cNvSpPr>
            <p:nvPr/>
          </p:nvSpPr>
          <p:spPr bwMode="auto">
            <a:xfrm>
              <a:off x="6595747" y="2056131"/>
              <a:ext cx="128588" cy="236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-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71" name="Rectangle 154"/>
            <p:cNvSpPr>
              <a:spLocks noChangeArrowheads="1"/>
            </p:cNvSpPr>
            <p:nvPr/>
          </p:nvSpPr>
          <p:spPr bwMode="auto">
            <a:xfrm>
              <a:off x="7102160" y="1236981"/>
              <a:ext cx="7938" cy="366713"/>
            </a:xfrm>
            <a:prstGeom prst="rect">
              <a:avLst/>
            </a:pr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72" name="Rectangle 155"/>
            <p:cNvSpPr>
              <a:spLocks noChangeArrowheads="1"/>
            </p:cNvSpPr>
            <p:nvPr/>
          </p:nvSpPr>
          <p:spPr bwMode="auto">
            <a:xfrm>
              <a:off x="7102160" y="1924368"/>
              <a:ext cx="7938" cy="336550"/>
            </a:xfrm>
            <a:prstGeom prst="rect">
              <a:avLst/>
            </a:pr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73" name="Rectangle 156"/>
            <p:cNvSpPr>
              <a:spLocks noChangeArrowheads="1"/>
            </p:cNvSpPr>
            <p:nvPr/>
          </p:nvSpPr>
          <p:spPr bwMode="auto">
            <a:xfrm>
              <a:off x="6049647" y="1825943"/>
              <a:ext cx="160338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2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C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74" name="Rectangle 157"/>
            <p:cNvSpPr>
              <a:spLocks noChangeArrowheads="1"/>
            </p:cNvSpPr>
            <p:nvPr/>
          </p:nvSpPr>
          <p:spPr bwMode="auto">
            <a:xfrm>
              <a:off x="6149660" y="1902143"/>
              <a:ext cx="92075" cy="136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8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o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75" name="Rectangle 158"/>
            <p:cNvSpPr>
              <a:spLocks noChangeArrowheads="1"/>
            </p:cNvSpPr>
            <p:nvPr/>
          </p:nvSpPr>
          <p:spPr bwMode="auto">
            <a:xfrm>
              <a:off x="7418072" y="1740218"/>
              <a:ext cx="7694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200" b="0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o</a:t>
              </a:r>
              <a:endParaRPr kumimoji="1" lang="zh-TW" altLang="zh-TW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76" name="Rectangle 159"/>
            <p:cNvSpPr>
              <a:spLocks noChangeArrowheads="1"/>
            </p:cNvSpPr>
            <p:nvPr/>
          </p:nvSpPr>
          <p:spPr bwMode="auto">
            <a:xfrm>
              <a:off x="7348222" y="1673543"/>
              <a:ext cx="12858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I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77" name="Rectangle 160"/>
            <p:cNvSpPr>
              <a:spLocks noChangeArrowheads="1"/>
            </p:cNvSpPr>
            <p:nvPr/>
          </p:nvSpPr>
          <p:spPr bwMode="auto">
            <a:xfrm>
              <a:off x="7349810" y="1571943"/>
              <a:ext cx="165100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~</a:t>
              </a:r>
              <a:endParaRPr kumimoji="1" lang="zh-TW" altLang="zh-TW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78" name="Rectangle 161"/>
            <p:cNvSpPr>
              <a:spLocks noChangeArrowheads="1"/>
            </p:cNvSpPr>
            <p:nvPr/>
          </p:nvSpPr>
          <p:spPr bwMode="auto">
            <a:xfrm>
              <a:off x="6644960" y="1694181"/>
              <a:ext cx="76200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200" b="0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d</a:t>
              </a:r>
              <a:endParaRPr kumimoji="1" lang="zh-TW" altLang="zh-TW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79" name="Rectangle 162"/>
            <p:cNvSpPr>
              <a:spLocks noChangeArrowheads="1"/>
            </p:cNvSpPr>
            <p:nvPr/>
          </p:nvSpPr>
          <p:spPr bwMode="auto">
            <a:xfrm>
              <a:off x="6546535" y="1627506"/>
              <a:ext cx="17303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V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80" name="Rectangle 163"/>
            <p:cNvSpPr>
              <a:spLocks noChangeArrowheads="1"/>
            </p:cNvSpPr>
            <p:nvPr/>
          </p:nvSpPr>
          <p:spPr bwMode="auto">
            <a:xfrm>
              <a:off x="6587810" y="1527493"/>
              <a:ext cx="161925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~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cxnSp>
          <p:nvCxnSpPr>
            <p:cNvPr id="96" name="直線單箭頭接點 95"/>
            <p:cNvCxnSpPr/>
            <p:nvPr/>
          </p:nvCxnSpPr>
          <p:spPr>
            <a:xfrm>
              <a:off x="7112000" y="1651000"/>
              <a:ext cx="0" cy="211667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9" name="文字方塊 98"/>
              <p:cNvSpPr txBox="1"/>
              <p:nvPr/>
            </p:nvSpPr>
            <p:spPr>
              <a:xfrm>
                <a:off x="7305675" y="3767137"/>
                <a:ext cx="1243609" cy="5320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400" b="0" i="1" smtClean="0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altLang="zh-TW" sz="1400" b="0" i="1" smtClean="0">
                              <a:latin typeface="Cambria Math"/>
                            </a:rPr>
                            <m:t>𝑚</m:t>
                          </m:r>
                        </m:sub>
                      </m:sSub>
                      <m:r>
                        <a:rPr lang="en-US" altLang="zh-TW" sz="1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4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𝑒𝑎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𝑣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1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400" b="0" i="1" smtClean="0">
                                  <a:latin typeface="Cambria Math"/>
                                </a:rPr>
                                <m:t>𝑚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99" name="文字方塊 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5675" y="3767137"/>
                <a:ext cx="1243609" cy="532005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文字方塊 99"/>
              <p:cNvSpPr txBox="1"/>
              <p:nvPr/>
            </p:nvSpPr>
            <p:spPr>
              <a:xfrm>
                <a:off x="7277099" y="4562474"/>
                <a:ext cx="1644489" cy="5965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latin typeface="Cambria Math"/>
                            </a:rPr>
                            <m:t>𝑘</m:t>
                          </m:r>
                        </m:e>
                        <m:sub>
                          <m:r>
                            <a:rPr lang="en-US" altLang="zh-TW" sz="1600" b="0" i="1" smtClean="0">
                              <a:latin typeface="Cambria Math"/>
                            </a:rPr>
                            <m:t>𝑑𝑐𝑓</m:t>
                          </m:r>
                        </m:sub>
                      </m:sSub>
                      <m:r>
                        <a:rPr lang="en-US" altLang="zh-TW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zh-TW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TW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zh-TW" sz="1600" b="0" i="1" smtClean="0">
                              <a:latin typeface="Cambria Math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𝑑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altLang="zh-TW" sz="1600" b="0" i="1" smtClean="0">
                                  <a:latin typeface="Cambria Math"/>
                                </a:rPr>
                                <m:t>𝑣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100" name="文字方塊 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7099" y="4562474"/>
                <a:ext cx="1644489" cy="596510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967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2"/>
          <p:cNvSpPr txBox="1">
            <a:spLocks noChangeArrowheads="1"/>
          </p:cNvSpPr>
          <p:nvPr/>
        </p:nvSpPr>
        <p:spPr bwMode="auto">
          <a:xfrm>
            <a:off x="714375" y="365125"/>
            <a:ext cx="354039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DC Voltage Control Loop</a:t>
            </a:r>
          </a:p>
        </p:txBody>
      </p:sp>
      <p:sp>
        <p:nvSpPr>
          <p:cNvPr id="3" name="Text Box 43"/>
          <p:cNvSpPr txBox="1">
            <a:spLocks noChangeArrowheads="1"/>
          </p:cNvSpPr>
          <p:nvPr/>
        </p:nvSpPr>
        <p:spPr bwMode="auto">
          <a:xfrm>
            <a:off x="798513" y="2886075"/>
            <a:ext cx="49237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4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Design of the DC Voltage Controller</a:t>
            </a:r>
          </a:p>
        </p:txBody>
      </p:sp>
      <p:grpSp>
        <p:nvGrpSpPr>
          <p:cNvPr id="4" name="群組 3"/>
          <p:cNvGrpSpPr/>
          <p:nvPr/>
        </p:nvGrpSpPr>
        <p:grpSpPr>
          <a:xfrm>
            <a:off x="1171575" y="3386138"/>
            <a:ext cx="4869724" cy="2911475"/>
            <a:chOff x="1905000" y="3471863"/>
            <a:chExt cx="4869724" cy="2911475"/>
          </a:xfrm>
        </p:grpSpPr>
        <p:sp>
          <p:nvSpPr>
            <p:cNvPr id="5" name="Line 4"/>
            <p:cNvSpPr>
              <a:spLocks noChangeShapeType="1"/>
            </p:cNvSpPr>
            <p:nvPr/>
          </p:nvSpPr>
          <p:spPr bwMode="auto">
            <a:xfrm>
              <a:off x="2460625" y="3471863"/>
              <a:ext cx="0" cy="26939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2359025" y="5251450"/>
              <a:ext cx="352266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triangle" w="med" len="med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3263900" y="5211763"/>
              <a:ext cx="0" cy="777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4154488" y="5211763"/>
              <a:ext cx="0" cy="777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5008563" y="5211763"/>
              <a:ext cx="0" cy="777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2468563" y="4954588"/>
              <a:ext cx="3225800" cy="130810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2447925" y="4240213"/>
              <a:ext cx="865188" cy="41751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3268663" y="4662488"/>
              <a:ext cx="1149350" cy="127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4440238" y="4687888"/>
              <a:ext cx="1423987" cy="51911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2270125" y="3663950"/>
              <a:ext cx="1031875" cy="1096963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3294063" y="4735513"/>
              <a:ext cx="1308100" cy="592137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>
              <a:off x="4610100" y="5322888"/>
              <a:ext cx="1316038" cy="1060450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>
              <a:off x="2400300" y="4935538"/>
              <a:ext cx="603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>
              <a:off x="2400300" y="4562475"/>
              <a:ext cx="603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>
              <a:off x="2400300" y="4176713"/>
              <a:ext cx="603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>
              <a:off x="2400300" y="5626100"/>
              <a:ext cx="603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>
              <a:off x="2409825" y="6013450"/>
              <a:ext cx="587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Text Box 22"/>
            <p:cNvSpPr txBox="1">
              <a:spLocks noChangeArrowheads="1"/>
            </p:cNvSpPr>
            <p:nvPr/>
          </p:nvSpPr>
          <p:spPr bwMode="auto">
            <a:xfrm>
              <a:off x="5840413" y="5091113"/>
              <a:ext cx="705642" cy="276999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defTabSz="762000" eaLnBrk="0" hangingPunct="0"/>
              <a:r>
                <a:rPr kumimoji="0" lang="en-US" altLang="zh-TW" sz="1200" i="1" dirty="0" smtClean="0">
                  <a:latin typeface="Symbol" pitchFamily="18" charset="2"/>
                  <a:cs typeface="Times New Roman" pitchFamily="18" charset="0"/>
                </a:rPr>
                <a:t>w</a:t>
              </a:r>
              <a:r>
                <a:rPr kumimoji="0" lang="en-US" altLang="zh-TW" sz="1200" dirty="0" smtClean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kumimoji="0" lang="en-US" altLang="zh-TW" sz="1200" dirty="0" err="1" smtClean="0">
                  <a:latin typeface="Times New Roman" pitchFamily="18" charset="0"/>
                  <a:cs typeface="Times New Roman" pitchFamily="18" charset="0"/>
                </a:rPr>
                <a:t>rad</a:t>
              </a:r>
              <a:r>
                <a:rPr kumimoji="0" lang="en-US" altLang="zh-TW" sz="1200" dirty="0" smtClean="0">
                  <a:latin typeface="Times New Roman" pitchFamily="18" charset="0"/>
                  <a:cs typeface="Times New Roman" pitchFamily="18" charset="0"/>
                </a:rPr>
                <a:t>/s)</a:t>
              </a:r>
              <a:endParaRPr kumimoji="0" lang="en-US" altLang="zh-TW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Text Box 23"/>
            <p:cNvSpPr txBox="1">
              <a:spLocks noChangeArrowheads="1"/>
            </p:cNvSpPr>
            <p:nvPr/>
          </p:nvSpPr>
          <p:spPr bwMode="auto">
            <a:xfrm>
              <a:off x="1905000" y="5102225"/>
              <a:ext cx="438150" cy="27463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defTabSz="762000" eaLnBrk="0" hangingPunct="0"/>
              <a:r>
                <a:rPr kumimoji="0" lang="en-US" altLang="zh-TW" sz="1200">
                  <a:latin typeface="Times New Roman" pitchFamily="18" charset="0"/>
                  <a:cs typeface="Times New Roman" pitchFamily="18" charset="0"/>
                </a:rPr>
                <a:t>0dB</a:t>
              </a:r>
            </a:p>
          </p:txBody>
        </p:sp>
        <p:sp>
          <p:nvSpPr>
            <p:cNvPr id="24" name="Text Box 24"/>
            <p:cNvSpPr txBox="1">
              <a:spLocks noChangeArrowheads="1"/>
            </p:cNvSpPr>
            <p:nvPr/>
          </p:nvSpPr>
          <p:spPr bwMode="auto">
            <a:xfrm>
              <a:off x="2079625" y="4768850"/>
              <a:ext cx="336550" cy="276225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defTabSz="762000" eaLnBrk="0" hangingPunct="0"/>
              <a:r>
                <a:rPr kumimoji="0" lang="en-US" altLang="zh-TW" sz="1200">
                  <a:latin typeface="Times New Roman" pitchFamily="18" charset="0"/>
                  <a:cs typeface="Times New Roman" pitchFamily="18" charset="0"/>
                </a:rPr>
                <a:t>20</a:t>
              </a:r>
            </a:p>
          </p:txBody>
        </p:sp>
        <p:sp>
          <p:nvSpPr>
            <p:cNvPr id="25" name="Text Box 25"/>
            <p:cNvSpPr txBox="1">
              <a:spLocks noChangeArrowheads="1"/>
            </p:cNvSpPr>
            <p:nvPr/>
          </p:nvSpPr>
          <p:spPr bwMode="auto">
            <a:xfrm>
              <a:off x="2079625" y="4425950"/>
              <a:ext cx="336550" cy="27463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defTabSz="762000" eaLnBrk="0" hangingPunct="0"/>
              <a:r>
                <a:rPr kumimoji="0" lang="en-US" altLang="zh-TW" sz="1200">
                  <a:latin typeface="Times New Roman" pitchFamily="18" charset="0"/>
                  <a:cs typeface="Times New Roman" pitchFamily="18" charset="0"/>
                </a:rPr>
                <a:t>40</a:t>
              </a:r>
            </a:p>
          </p:txBody>
        </p:sp>
        <p:sp>
          <p:nvSpPr>
            <p:cNvPr id="26" name="Text Box 26"/>
            <p:cNvSpPr txBox="1">
              <a:spLocks noChangeArrowheads="1"/>
            </p:cNvSpPr>
            <p:nvPr/>
          </p:nvSpPr>
          <p:spPr bwMode="auto">
            <a:xfrm>
              <a:off x="2025650" y="5476875"/>
              <a:ext cx="388938" cy="27463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defTabSz="762000" eaLnBrk="0" hangingPunct="0"/>
              <a:r>
                <a:rPr kumimoji="0" lang="en-US" altLang="zh-TW" sz="1200">
                  <a:latin typeface="Times New Roman" pitchFamily="18" charset="0"/>
                  <a:cs typeface="Times New Roman" pitchFamily="18" charset="0"/>
                </a:rPr>
                <a:t>-20</a:t>
              </a:r>
            </a:p>
          </p:txBody>
        </p:sp>
        <p:sp>
          <p:nvSpPr>
            <p:cNvPr id="27" name="Line 27"/>
            <p:cNvSpPr>
              <a:spLocks noChangeShapeType="1"/>
            </p:cNvSpPr>
            <p:nvPr/>
          </p:nvSpPr>
          <p:spPr bwMode="auto">
            <a:xfrm>
              <a:off x="2400300" y="3757613"/>
              <a:ext cx="603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Text Box 28"/>
            <p:cNvSpPr txBox="1">
              <a:spLocks noChangeArrowheads="1"/>
            </p:cNvSpPr>
            <p:nvPr/>
          </p:nvSpPr>
          <p:spPr bwMode="auto">
            <a:xfrm>
              <a:off x="2025650" y="5842000"/>
              <a:ext cx="388938" cy="27463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defTabSz="762000" eaLnBrk="0" hangingPunct="0"/>
              <a:r>
                <a:rPr kumimoji="0" lang="en-US" altLang="zh-TW" sz="1200">
                  <a:latin typeface="Times New Roman" pitchFamily="18" charset="0"/>
                  <a:cs typeface="Times New Roman" pitchFamily="18" charset="0"/>
                </a:rPr>
                <a:t>-40</a:t>
              </a:r>
            </a:p>
          </p:txBody>
        </p:sp>
        <p:sp>
          <p:nvSpPr>
            <p:cNvPr id="29" name="Text Box 29"/>
            <p:cNvSpPr txBox="1">
              <a:spLocks noChangeArrowheads="1"/>
            </p:cNvSpPr>
            <p:nvPr/>
          </p:nvSpPr>
          <p:spPr bwMode="auto">
            <a:xfrm>
              <a:off x="2079625" y="4027488"/>
              <a:ext cx="336550" cy="274637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defTabSz="762000" eaLnBrk="0" hangingPunct="0"/>
              <a:r>
                <a:rPr kumimoji="0" lang="en-US" altLang="zh-TW" sz="1200">
                  <a:latin typeface="Times New Roman" pitchFamily="18" charset="0"/>
                  <a:cs typeface="Times New Roman" pitchFamily="18" charset="0"/>
                </a:rPr>
                <a:t>60</a:t>
              </a:r>
            </a:p>
          </p:txBody>
        </p:sp>
        <p:sp>
          <p:nvSpPr>
            <p:cNvPr id="30" name="Text Box 30"/>
            <p:cNvSpPr txBox="1">
              <a:spLocks noChangeArrowheads="1"/>
            </p:cNvSpPr>
            <p:nvPr/>
          </p:nvSpPr>
          <p:spPr bwMode="auto">
            <a:xfrm>
              <a:off x="2090738" y="3598863"/>
              <a:ext cx="336550" cy="276225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defTabSz="762000" eaLnBrk="0" hangingPunct="0"/>
              <a:r>
                <a:rPr kumimoji="0" lang="en-US" altLang="zh-TW" sz="1200">
                  <a:latin typeface="Times New Roman" pitchFamily="18" charset="0"/>
                  <a:cs typeface="Times New Roman" pitchFamily="18" charset="0"/>
                </a:rPr>
                <a:t>80</a:t>
              </a:r>
            </a:p>
          </p:txBody>
        </p:sp>
        <p:sp>
          <p:nvSpPr>
            <p:cNvPr id="31" name="Line 31"/>
            <p:cNvSpPr>
              <a:spLocks noChangeShapeType="1"/>
            </p:cNvSpPr>
            <p:nvPr/>
          </p:nvSpPr>
          <p:spPr bwMode="auto">
            <a:xfrm flipV="1">
              <a:off x="5434013" y="5253038"/>
              <a:ext cx="0" cy="5365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sm" len="med"/>
              <a:tailEnd type="triangle" w="sm" len="med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Line 32"/>
            <p:cNvSpPr>
              <a:spLocks noChangeShapeType="1"/>
            </p:cNvSpPr>
            <p:nvPr/>
          </p:nvSpPr>
          <p:spPr bwMode="auto">
            <a:xfrm>
              <a:off x="5149850" y="5780088"/>
              <a:ext cx="327025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Line 33"/>
            <p:cNvSpPr>
              <a:spLocks noChangeShapeType="1"/>
            </p:cNvSpPr>
            <p:nvPr/>
          </p:nvSpPr>
          <p:spPr bwMode="auto">
            <a:xfrm flipH="1" flipV="1">
              <a:off x="5129213" y="5232400"/>
              <a:ext cx="0" cy="536575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Text Box 34"/>
            <p:cNvSpPr txBox="1">
              <a:spLocks noChangeArrowheads="1"/>
            </p:cNvSpPr>
            <p:nvPr/>
          </p:nvSpPr>
          <p:spPr bwMode="auto">
            <a:xfrm>
              <a:off x="5405438" y="5370513"/>
              <a:ext cx="1369286" cy="276999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defTabSz="762000" eaLnBrk="0" hangingPunct="0"/>
              <a:r>
                <a:rPr kumimoji="0" lang="en-US" altLang="zh-TW" sz="12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ripple attenuation</a:t>
              </a:r>
            </a:p>
          </p:txBody>
        </p:sp>
        <p:sp>
          <p:nvSpPr>
            <p:cNvPr id="35" name="Text Box 35"/>
            <p:cNvSpPr txBox="1">
              <a:spLocks noChangeArrowheads="1"/>
            </p:cNvSpPr>
            <p:nvPr/>
          </p:nvSpPr>
          <p:spPr bwMode="auto">
            <a:xfrm>
              <a:off x="2609850" y="3790950"/>
              <a:ext cx="1134093" cy="276999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defTabSz="762000" eaLnBrk="0" hangingPunct="0"/>
              <a:r>
                <a:rPr kumimoji="0" lang="en-US" altLang="zh-TW" sz="12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Loop response</a:t>
              </a:r>
            </a:p>
          </p:txBody>
        </p:sp>
        <p:graphicFrame>
          <p:nvGraphicFramePr>
            <p:cNvPr id="36" name="Object 36"/>
            <p:cNvGraphicFramePr>
              <a:graphicFrameLocks noChangeAspect="1"/>
            </p:cNvGraphicFramePr>
            <p:nvPr/>
          </p:nvGraphicFramePr>
          <p:xfrm>
            <a:off x="4935538" y="4975225"/>
            <a:ext cx="317500" cy="257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9633" name="Equation" r:id="rId3" imgW="279360" imgH="228600" progId="Equation.3">
                    <p:embed/>
                  </p:oleObj>
                </mc:Choice>
                <mc:Fallback>
                  <p:oleObj name="Equation" r:id="rId3" imgW="27936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35538" y="4975225"/>
                          <a:ext cx="317500" cy="2571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7" name="Text Box 39"/>
            <p:cNvSpPr txBox="1">
              <a:spLocks noChangeArrowheads="1"/>
            </p:cNvSpPr>
            <p:nvPr/>
          </p:nvSpPr>
          <p:spPr bwMode="auto">
            <a:xfrm>
              <a:off x="4394200" y="4405313"/>
              <a:ext cx="260350" cy="274637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defTabSz="762000" eaLnBrk="0" hangingPunct="0"/>
              <a:r>
                <a:rPr kumimoji="0" lang="en-US" altLang="zh-TW" sz="1200" i="1">
                  <a:latin typeface="Times New Roman" pitchFamily="18" charset="0"/>
                  <a:cs typeface="Times New Roman" pitchFamily="18" charset="0"/>
                </a:rPr>
                <a:t>p</a:t>
              </a:r>
            </a:p>
          </p:txBody>
        </p:sp>
        <p:sp>
          <p:nvSpPr>
            <p:cNvPr id="38" name="Text Box 40"/>
            <p:cNvSpPr txBox="1">
              <a:spLocks noChangeArrowheads="1"/>
            </p:cNvSpPr>
            <p:nvPr/>
          </p:nvSpPr>
          <p:spPr bwMode="auto">
            <a:xfrm>
              <a:off x="3348038" y="4405313"/>
              <a:ext cx="242887" cy="274637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defTabSz="762000" eaLnBrk="0" hangingPunct="0"/>
              <a:r>
                <a:rPr kumimoji="0" lang="en-US" altLang="zh-TW" sz="1200" i="1">
                  <a:latin typeface="Times New Roman" pitchFamily="18" charset="0"/>
                  <a:cs typeface="Times New Roman" pitchFamily="18" charset="0"/>
                </a:rPr>
                <a:t>z</a:t>
              </a:r>
            </a:p>
          </p:txBody>
        </p:sp>
        <p:sp>
          <p:nvSpPr>
            <p:cNvPr id="39" name="Line 41"/>
            <p:cNvSpPr>
              <a:spLocks noChangeShapeType="1"/>
            </p:cNvSpPr>
            <p:nvPr/>
          </p:nvSpPr>
          <p:spPr bwMode="auto">
            <a:xfrm>
              <a:off x="3514725" y="4673600"/>
              <a:ext cx="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Oval 82"/>
            <p:cNvSpPr>
              <a:spLocks noChangeArrowheads="1"/>
            </p:cNvSpPr>
            <p:nvPr/>
          </p:nvSpPr>
          <p:spPr bwMode="auto">
            <a:xfrm>
              <a:off x="4413250" y="5210175"/>
              <a:ext cx="88900" cy="8890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TW" alt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Text Box 85"/>
            <p:cNvSpPr txBox="1">
              <a:spLocks noChangeArrowheads="1"/>
            </p:cNvSpPr>
            <p:nvPr/>
          </p:nvSpPr>
          <p:spPr bwMode="auto">
            <a:xfrm>
              <a:off x="4308475" y="4891088"/>
              <a:ext cx="35779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400" b="1" i="1" dirty="0" err="1" smtClean="0">
                  <a:solidFill>
                    <a:srgbClr val="FF0000"/>
                  </a:solidFill>
                  <a:latin typeface="Symbol" pitchFamily="18" charset="2"/>
                  <a:cs typeface="Times New Roman" pitchFamily="18" charset="0"/>
                </a:rPr>
                <a:t>w</a:t>
              </a:r>
              <a:r>
                <a:rPr lang="en-US" altLang="zh-TW" sz="1400" b="1" i="1" baseline="-250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en-US" altLang="zh-TW" sz="1400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Text Box 87"/>
            <p:cNvSpPr txBox="1">
              <a:spLocks noChangeArrowheads="1"/>
            </p:cNvSpPr>
            <p:nvPr/>
          </p:nvSpPr>
          <p:spPr bwMode="auto">
            <a:xfrm>
              <a:off x="3284220" y="5430838"/>
              <a:ext cx="40588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600" b="1" i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H</a:t>
              </a:r>
              <a:r>
                <a:rPr lang="en-US" altLang="zh-TW" sz="1600" b="1" i="1" baseline="-250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endParaRPr lang="en-US" altLang="zh-TW" sz="1600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文字方塊 42"/>
            <p:cNvSpPr txBox="1"/>
            <p:nvPr/>
          </p:nvSpPr>
          <p:spPr>
            <a:xfrm>
              <a:off x="4219575" y="5295900"/>
              <a:ext cx="4587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125</a:t>
              </a:r>
              <a:endParaRPr lang="zh-TW" altLang="en-US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文字方塊 43"/>
            <p:cNvSpPr txBox="1"/>
            <p:nvPr/>
          </p:nvSpPr>
          <p:spPr>
            <a:xfrm>
              <a:off x="4781550" y="5276850"/>
              <a:ext cx="4539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754</a:t>
              </a:r>
              <a:endParaRPr lang="zh-TW" altLang="en-US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文字方塊 44"/>
            <p:cNvSpPr txBox="1"/>
            <p:nvPr/>
          </p:nvSpPr>
          <p:spPr>
            <a:xfrm>
              <a:off x="3124199" y="4200525"/>
              <a:ext cx="3905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30</a:t>
              </a:r>
              <a:endParaRPr lang="zh-TW" altLang="en-US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文字方塊 45"/>
            <p:cNvSpPr txBox="1"/>
            <p:nvPr/>
          </p:nvSpPr>
          <p:spPr>
            <a:xfrm>
              <a:off x="4248149" y="4181475"/>
              <a:ext cx="495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180</a:t>
              </a:r>
              <a:endParaRPr lang="zh-TW" altLang="en-US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文字方塊 46"/>
            <p:cNvSpPr txBox="1"/>
            <p:nvPr/>
          </p:nvSpPr>
          <p:spPr>
            <a:xfrm>
              <a:off x="5648325" y="5905500"/>
              <a:ext cx="61427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i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altLang="zh-TW" sz="1600" b="1" i="1" baseline="-250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altLang="zh-TW" sz="1600" b="1" i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H</a:t>
              </a:r>
              <a:r>
                <a:rPr lang="en-US" altLang="zh-TW" sz="1600" b="1" i="1" baseline="-250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endParaRPr lang="zh-TW" altLang="en-US" sz="1600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文字方塊 47"/>
            <p:cNvSpPr txBox="1"/>
            <p:nvPr/>
          </p:nvSpPr>
          <p:spPr>
            <a:xfrm>
              <a:off x="3781425" y="4343400"/>
              <a:ext cx="3930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i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altLang="zh-TW" sz="1600" b="1" i="1" baseline="-250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endParaRPr lang="zh-TW" altLang="en-US" sz="1600" b="1" i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9" name="文字方塊 48"/>
          <p:cNvSpPr txBox="1"/>
          <p:nvPr/>
        </p:nvSpPr>
        <p:spPr>
          <a:xfrm>
            <a:off x="5564430" y="1028700"/>
            <a:ext cx="357957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 2 regulator is employed as </a:t>
            </a:r>
            <a:r>
              <a:rPr lang="en-US" altLang="zh-TW" sz="1600" b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TW" sz="1600" b="1" baseline="-25000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endParaRPr lang="en-US" altLang="zh-TW" sz="1600" b="1" baseline="-25000" dirty="0" smtClean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zero-cross over frequency (</a:t>
            </a:r>
            <a:r>
              <a:rPr lang="en-US" altLang="zh-TW" sz="1600" b="1" dirty="0" err="1" smtClean="0">
                <a:solidFill>
                  <a:srgbClr val="3333FF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w</a:t>
            </a:r>
            <a:r>
              <a:rPr lang="en-US" altLang="zh-TW" sz="1600" b="1" baseline="-25000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is designed to be  far lower than the 2</a:t>
            </a:r>
            <a:r>
              <a:rPr lang="en-US" altLang="zh-TW" sz="1600" b="1" baseline="300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order frequency to reduce the voltage ripple in </a:t>
            </a:r>
            <a:r>
              <a:rPr lang="en-US" altLang="zh-TW" sz="1600" b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TW" sz="1600" b="1" baseline="-25000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</a:t>
            </a:r>
            <a:r>
              <a:rPr lang="en-US" altLang="zh-TW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low distortion in </a:t>
            </a:r>
            <a:r>
              <a:rPr lang="en-US" altLang="zh-TW" sz="1600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1600" b="1" i="1" baseline="-250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TW" sz="1600" b="1" baseline="300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endParaRPr lang="zh-TW" altLang="en-US" sz="1600" b="1" baseline="30000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0" name="群組 49"/>
          <p:cNvGrpSpPr/>
          <p:nvPr/>
        </p:nvGrpSpPr>
        <p:grpSpPr>
          <a:xfrm>
            <a:off x="410210" y="1042670"/>
            <a:ext cx="5005388" cy="1598613"/>
            <a:chOff x="410210" y="1042670"/>
            <a:chExt cx="5005388" cy="1598613"/>
          </a:xfrm>
        </p:grpSpPr>
        <p:sp>
          <p:nvSpPr>
            <p:cNvPr id="51" name="Freeform 172"/>
            <p:cNvSpPr>
              <a:spLocks noEditPoints="1"/>
            </p:cNvSpPr>
            <p:nvPr/>
          </p:nvSpPr>
          <p:spPr bwMode="auto">
            <a:xfrm>
              <a:off x="3194685" y="1382395"/>
              <a:ext cx="327025" cy="309563"/>
            </a:xfrm>
            <a:custGeom>
              <a:avLst/>
              <a:gdLst>
                <a:gd name="T0" fmla="*/ 0 w 206"/>
                <a:gd name="T1" fmla="*/ 0 h 195"/>
                <a:gd name="T2" fmla="*/ 206 w 206"/>
                <a:gd name="T3" fmla="*/ 0 h 195"/>
                <a:gd name="T4" fmla="*/ 206 w 206"/>
                <a:gd name="T5" fmla="*/ 195 h 195"/>
                <a:gd name="T6" fmla="*/ 0 w 206"/>
                <a:gd name="T7" fmla="*/ 195 h 195"/>
                <a:gd name="T8" fmla="*/ 0 w 206"/>
                <a:gd name="T9" fmla="*/ 0 h 195"/>
                <a:gd name="T10" fmla="*/ 9 w 206"/>
                <a:gd name="T11" fmla="*/ 190 h 195"/>
                <a:gd name="T12" fmla="*/ 4 w 206"/>
                <a:gd name="T13" fmla="*/ 185 h 195"/>
                <a:gd name="T14" fmla="*/ 201 w 206"/>
                <a:gd name="T15" fmla="*/ 185 h 195"/>
                <a:gd name="T16" fmla="*/ 196 w 206"/>
                <a:gd name="T17" fmla="*/ 190 h 195"/>
                <a:gd name="T18" fmla="*/ 196 w 206"/>
                <a:gd name="T19" fmla="*/ 5 h 195"/>
                <a:gd name="T20" fmla="*/ 201 w 206"/>
                <a:gd name="T21" fmla="*/ 9 h 195"/>
                <a:gd name="T22" fmla="*/ 4 w 206"/>
                <a:gd name="T23" fmla="*/ 9 h 195"/>
                <a:gd name="T24" fmla="*/ 9 w 206"/>
                <a:gd name="T25" fmla="*/ 5 h 195"/>
                <a:gd name="T26" fmla="*/ 9 w 206"/>
                <a:gd name="T27" fmla="*/ 19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6" h="195">
                  <a:moveTo>
                    <a:pt x="0" y="0"/>
                  </a:moveTo>
                  <a:lnTo>
                    <a:pt x="206" y="0"/>
                  </a:lnTo>
                  <a:lnTo>
                    <a:pt x="206" y="195"/>
                  </a:lnTo>
                  <a:lnTo>
                    <a:pt x="0" y="195"/>
                  </a:lnTo>
                  <a:lnTo>
                    <a:pt x="0" y="0"/>
                  </a:lnTo>
                  <a:close/>
                  <a:moveTo>
                    <a:pt x="9" y="190"/>
                  </a:moveTo>
                  <a:lnTo>
                    <a:pt x="4" y="185"/>
                  </a:lnTo>
                  <a:lnTo>
                    <a:pt x="201" y="185"/>
                  </a:lnTo>
                  <a:lnTo>
                    <a:pt x="196" y="190"/>
                  </a:lnTo>
                  <a:lnTo>
                    <a:pt x="196" y="5"/>
                  </a:lnTo>
                  <a:lnTo>
                    <a:pt x="201" y="9"/>
                  </a:lnTo>
                  <a:lnTo>
                    <a:pt x="4" y="9"/>
                  </a:lnTo>
                  <a:lnTo>
                    <a:pt x="9" y="5"/>
                  </a:lnTo>
                  <a:lnTo>
                    <a:pt x="9" y="190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52" name="Freeform 173"/>
            <p:cNvSpPr>
              <a:spLocks noEditPoints="1"/>
            </p:cNvSpPr>
            <p:nvPr/>
          </p:nvSpPr>
          <p:spPr bwMode="auto">
            <a:xfrm>
              <a:off x="3521710" y="1525270"/>
              <a:ext cx="754063" cy="74613"/>
            </a:xfrm>
            <a:custGeom>
              <a:avLst/>
              <a:gdLst>
                <a:gd name="T0" fmla="*/ 0 w 475"/>
                <a:gd name="T1" fmla="*/ 14 h 47"/>
                <a:gd name="T2" fmla="*/ 443 w 475"/>
                <a:gd name="T3" fmla="*/ 19 h 47"/>
                <a:gd name="T4" fmla="*/ 443 w 475"/>
                <a:gd name="T5" fmla="*/ 28 h 47"/>
                <a:gd name="T6" fmla="*/ 0 w 475"/>
                <a:gd name="T7" fmla="*/ 24 h 47"/>
                <a:gd name="T8" fmla="*/ 0 w 475"/>
                <a:gd name="T9" fmla="*/ 14 h 47"/>
                <a:gd name="T10" fmla="*/ 443 w 475"/>
                <a:gd name="T11" fmla="*/ 24 h 47"/>
                <a:gd name="T12" fmla="*/ 427 w 475"/>
                <a:gd name="T13" fmla="*/ 0 h 47"/>
                <a:gd name="T14" fmla="*/ 475 w 475"/>
                <a:gd name="T15" fmla="*/ 24 h 47"/>
                <a:gd name="T16" fmla="*/ 427 w 475"/>
                <a:gd name="T17" fmla="*/ 47 h 47"/>
                <a:gd name="T18" fmla="*/ 443 w 475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5" h="47">
                  <a:moveTo>
                    <a:pt x="0" y="14"/>
                  </a:moveTo>
                  <a:lnTo>
                    <a:pt x="443" y="19"/>
                  </a:lnTo>
                  <a:lnTo>
                    <a:pt x="443" y="28"/>
                  </a:lnTo>
                  <a:lnTo>
                    <a:pt x="0" y="24"/>
                  </a:lnTo>
                  <a:lnTo>
                    <a:pt x="0" y="14"/>
                  </a:lnTo>
                  <a:close/>
                  <a:moveTo>
                    <a:pt x="443" y="24"/>
                  </a:moveTo>
                  <a:lnTo>
                    <a:pt x="427" y="0"/>
                  </a:lnTo>
                  <a:lnTo>
                    <a:pt x="475" y="24"/>
                  </a:lnTo>
                  <a:lnTo>
                    <a:pt x="427" y="47"/>
                  </a:lnTo>
                  <a:lnTo>
                    <a:pt x="443" y="24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53" name="Freeform 174"/>
            <p:cNvSpPr>
              <a:spLocks noEditPoints="1"/>
            </p:cNvSpPr>
            <p:nvPr/>
          </p:nvSpPr>
          <p:spPr bwMode="auto">
            <a:xfrm>
              <a:off x="4267835" y="1231583"/>
              <a:ext cx="358775" cy="611188"/>
            </a:xfrm>
            <a:custGeom>
              <a:avLst/>
              <a:gdLst>
                <a:gd name="T0" fmla="*/ 0 w 226"/>
                <a:gd name="T1" fmla="*/ 0 h 385"/>
                <a:gd name="T2" fmla="*/ 226 w 226"/>
                <a:gd name="T3" fmla="*/ 0 h 385"/>
                <a:gd name="T4" fmla="*/ 226 w 226"/>
                <a:gd name="T5" fmla="*/ 385 h 385"/>
                <a:gd name="T6" fmla="*/ 0 w 226"/>
                <a:gd name="T7" fmla="*/ 385 h 385"/>
                <a:gd name="T8" fmla="*/ 0 w 226"/>
                <a:gd name="T9" fmla="*/ 0 h 385"/>
                <a:gd name="T10" fmla="*/ 10 w 226"/>
                <a:gd name="T11" fmla="*/ 380 h 385"/>
                <a:gd name="T12" fmla="*/ 5 w 226"/>
                <a:gd name="T13" fmla="*/ 375 h 385"/>
                <a:gd name="T14" fmla="*/ 221 w 226"/>
                <a:gd name="T15" fmla="*/ 375 h 385"/>
                <a:gd name="T16" fmla="*/ 216 w 226"/>
                <a:gd name="T17" fmla="*/ 380 h 385"/>
                <a:gd name="T18" fmla="*/ 216 w 226"/>
                <a:gd name="T19" fmla="*/ 5 h 385"/>
                <a:gd name="T20" fmla="*/ 221 w 226"/>
                <a:gd name="T21" fmla="*/ 10 h 385"/>
                <a:gd name="T22" fmla="*/ 5 w 226"/>
                <a:gd name="T23" fmla="*/ 10 h 385"/>
                <a:gd name="T24" fmla="*/ 10 w 226"/>
                <a:gd name="T25" fmla="*/ 5 h 385"/>
                <a:gd name="T26" fmla="*/ 10 w 226"/>
                <a:gd name="T27" fmla="*/ 38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6" h="385">
                  <a:moveTo>
                    <a:pt x="0" y="0"/>
                  </a:moveTo>
                  <a:lnTo>
                    <a:pt x="226" y="0"/>
                  </a:lnTo>
                  <a:lnTo>
                    <a:pt x="226" y="385"/>
                  </a:lnTo>
                  <a:lnTo>
                    <a:pt x="0" y="385"/>
                  </a:lnTo>
                  <a:lnTo>
                    <a:pt x="0" y="0"/>
                  </a:lnTo>
                  <a:close/>
                  <a:moveTo>
                    <a:pt x="10" y="380"/>
                  </a:moveTo>
                  <a:lnTo>
                    <a:pt x="5" y="375"/>
                  </a:lnTo>
                  <a:lnTo>
                    <a:pt x="221" y="375"/>
                  </a:lnTo>
                  <a:lnTo>
                    <a:pt x="216" y="380"/>
                  </a:lnTo>
                  <a:lnTo>
                    <a:pt x="216" y="5"/>
                  </a:lnTo>
                  <a:lnTo>
                    <a:pt x="221" y="10"/>
                  </a:lnTo>
                  <a:lnTo>
                    <a:pt x="5" y="10"/>
                  </a:lnTo>
                  <a:lnTo>
                    <a:pt x="10" y="5"/>
                  </a:lnTo>
                  <a:lnTo>
                    <a:pt x="10" y="380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54" name="Line 175"/>
            <p:cNvSpPr>
              <a:spLocks noChangeShapeType="1"/>
            </p:cNvSpPr>
            <p:nvPr/>
          </p:nvSpPr>
          <p:spPr bwMode="auto">
            <a:xfrm>
              <a:off x="4317048" y="1542733"/>
              <a:ext cx="25558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55" name="Rectangle 176"/>
            <p:cNvSpPr>
              <a:spLocks noChangeArrowheads="1"/>
            </p:cNvSpPr>
            <p:nvPr/>
          </p:nvSpPr>
          <p:spPr bwMode="auto">
            <a:xfrm>
              <a:off x="4486910" y="1634808"/>
              <a:ext cx="125413" cy="22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2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o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56" name="Rectangle 177"/>
            <p:cNvSpPr>
              <a:spLocks noChangeArrowheads="1"/>
            </p:cNvSpPr>
            <p:nvPr/>
          </p:nvSpPr>
          <p:spPr bwMode="auto">
            <a:xfrm>
              <a:off x="4328160" y="1566545"/>
              <a:ext cx="233363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sC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57" name="Rectangle 178"/>
            <p:cNvSpPr>
              <a:spLocks noChangeArrowheads="1"/>
            </p:cNvSpPr>
            <p:nvPr/>
          </p:nvSpPr>
          <p:spPr bwMode="auto">
            <a:xfrm>
              <a:off x="4407535" y="1314133"/>
              <a:ext cx="144463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1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58" name="Freeform 179"/>
            <p:cNvSpPr>
              <a:spLocks noEditPoints="1"/>
            </p:cNvSpPr>
            <p:nvPr/>
          </p:nvSpPr>
          <p:spPr bwMode="auto">
            <a:xfrm>
              <a:off x="4626610" y="1504633"/>
              <a:ext cx="555625" cy="74613"/>
            </a:xfrm>
            <a:custGeom>
              <a:avLst/>
              <a:gdLst>
                <a:gd name="T0" fmla="*/ 0 w 350"/>
                <a:gd name="T1" fmla="*/ 23 h 47"/>
                <a:gd name="T2" fmla="*/ 319 w 350"/>
                <a:gd name="T3" fmla="*/ 18 h 47"/>
                <a:gd name="T4" fmla="*/ 319 w 350"/>
                <a:gd name="T5" fmla="*/ 28 h 47"/>
                <a:gd name="T6" fmla="*/ 0 w 350"/>
                <a:gd name="T7" fmla="*/ 32 h 47"/>
                <a:gd name="T8" fmla="*/ 0 w 350"/>
                <a:gd name="T9" fmla="*/ 23 h 47"/>
                <a:gd name="T10" fmla="*/ 319 w 350"/>
                <a:gd name="T11" fmla="*/ 23 h 47"/>
                <a:gd name="T12" fmla="*/ 302 w 350"/>
                <a:gd name="T13" fmla="*/ 0 h 47"/>
                <a:gd name="T14" fmla="*/ 350 w 350"/>
                <a:gd name="T15" fmla="*/ 23 h 47"/>
                <a:gd name="T16" fmla="*/ 303 w 350"/>
                <a:gd name="T17" fmla="*/ 47 h 47"/>
                <a:gd name="T18" fmla="*/ 319 w 350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0" h="47">
                  <a:moveTo>
                    <a:pt x="0" y="23"/>
                  </a:moveTo>
                  <a:lnTo>
                    <a:pt x="319" y="18"/>
                  </a:lnTo>
                  <a:lnTo>
                    <a:pt x="319" y="28"/>
                  </a:lnTo>
                  <a:lnTo>
                    <a:pt x="0" y="32"/>
                  </a:lnTo>
                  <a:lnTo>
                    <a:pt x="0" y="23"/>
                  </a:lnTo>
                  <a:close/>
                  <a:moveTo>
                    <a:pt x="319" y="23"/>
                  </a:moveTo>
                  <a:lnTo>
                    <a:pt x="302" y="0"/>
                  </a:lnTo>
                  <a:lnTo>
                    <a:pt x="350" y="23"/>
                  </a:lnTo>
                  <a:lnTo>
                    <a:pt x="303" y="47"/>
                  </a:lnTo>
                  <a:lnTo>
                    <a:pt x="319" y="23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59" name="Freeform 180"/>
            <p:cNvSpPr>
              <a:spLocks noEditPoints="1"/>
            </p:cNvSpPr>
            <p:nvPr/>
          </p:nvSpPr>
          <p:spPr bwMode="auto">
            <a:xfrm>
              <a:off x="3239135" y="2301558"/>
              <a:ext cx="1608138" cy="76200"/>
            </a:xfrm>
            <a:custGeom>
              <a:avLst/>
              <a:gdLst>
                <a:gd name="T0" fmla="*/ 1013 w 1013"/>
                <a:gd name="T1" fmla="*/ 29 h 48"/>
                <a:gd name="T2" fmla="*/ 32 w 1013"/>
                <a:gd name="T3" fmla="*/ 29 h 48"/>
                <a:gd name="T4" fmla="*/ 32 w 1013"/>
                <a:gd name="T5" fmla="*/ 19 h 48"/>
                <a:gd name="T6" fmla="*/ 1013 w 1013"/>
                <a:gd name="T7" fmla="*/ 19 h 48"/>
                <a:gd name="T8" fmla="*/ 1013 w 1013"/>
                <a:gd name="T9" fmla="*/ 29 h 48"/>
                <a:gd name="T10" fmla="*/ 32 w 1013"/>
                <a:gd name="T11" fmla="*/ 24 h 48"/>
                <a:gd name="T12" fmla="*/ 48 w 1013"/>
                <a:gd name="T13" fmla="*/ 48 h 48"/>
                <a:gd name="T14" fmla="*/ 0 w 1013"/>
                <a:gd name="T15" fmla="*/ 24 h 48"/>
                <a:gd name="T16" fmla="*/ 48 w 1013"/>
                <a:gd name="T17" fmla="*/ 0 h 48"/>
                <a:gd name="T18" fmla="*/ 32 w 1013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3" h="48">
                  <a:moveTo>
                    <a:pt x="1013" y="29"/>
                  </a:moveTo>
                  <a:lnTo>
                    <a:pt x="32" y="29"/>
                  </a:lnTo>
                  <a:lnTo>
                    <a:pt x="32" y="19"/>
                  </a:lnTo>
                  <a:lnTo>
                    <a:pt x="1013" y="19"/>
                  </a:lnTo>
                  <a:lnTo>
                    <a:pt x="1013" y="29"/>
                  </a:lnTo>
                  <a:close/>
                  <a:moveTo>
                    <a:pt x="32" y="24"/>
                  </a:moveTo>
                  <a:lnTo>
                    <a:pt x="48" y="48"/>
                  </a:lnTo>
                  <a:lnTo>
                    <a:pt x="0" y="24"/>
                  </a:lnTo>
                  <a:lnTo>
                    <a:pt x="48" y="0"/>
                  </a:lnTo>
                  <a:lnTo>
                    <a:pt x="32" y="24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0" name="Rectangle 181"/>
            <p:cNvSpPr>
              <a:spLocks noChangeArrowheads="1"/>
            </p:cNvSpPr>
            <p:nvPr/>
          </p:nvSpPr>
          <p:spPr bwMode="auto">
            <a:xfrm>
              <a:off x="1061085" y="2331720"/>
              <a:ext cx="1843088" cy="15875"/>
            </a:xfrm>
            <a:prstGeom prst="rect">
              <a:avLst/>
            </a:pr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1" name="Freeform 182"/>
            <p:cNvSpPr>
              <a:spLocks noEditPoints="1"/>
            </p:cNvSpPr>
            <p:nvPr/>
          </p:nvSpPr>
          <p:spPr bwMode="auto">
            <a:xfrm>
              <a:off x="1022985" y="1623695"/>
              <a:ext cx="76200" cy="730250"/>
            </a:xfrm>
            <a:custGeom>
              <a:avLst/>
              <a:gdLst>
                <a:gd name="T0" fmla="*/ 28 w 48"/>
                <a:gd name="T1" fmla="*/ 32 h 460"/>
                <a:gd name="T2" fmla="*/ 28 w 48"/>
                <a:gd name="T3" fmla="*/ 460 h 460"/>
                <a:gd name="T4" fmla="*/ 19 w 48"/>
                <a:gd name="T5" fmla="*/ 460 h 460"/>
                <a:gd name="T6" fmla="*/ 19 w 48"/>
                <a:gd name="T7" fmla="*/ 32 h 460"/>
                <a:gd name="T8" fmla="*/ 28 w 48"/>
                <a:gd name="T9" fmla="*/ 32 h 460"/>
                <a:gd name="T10" fmla="*/ 24 w 48"/>
                <a:gd name="T11" fmla="*/ 32 h 460"/>
                <a:gd name="T12" fmla="*/ 0 w 48"/>
                <a:gd name="T13" fmla="*/ 47 h 460"/>
                <a:gd name="T14" fmla="*/ 24 w 48"/>
                <a:gd name="T15" fmla="*/ 0 h 460"/>
                <a:gd name="T16" fmla="*/ 48 w 48"/>
                <a:gd name="T17" fmla="*/ 47 h 460"/>
                <a:gd name="T18" fmla="*/ 24 w 48"/>
                <a:gd name="T19" fmla="*/ 32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60">
                  <a:moveTo>
                    <a:pt x="28" y="32"/>
                  </a:moveTo>
                  <a:lnTo>
                    <a:pt x="28" y="460"/>
                  </a:lnTo>
                  <a:lnTo>
                    <a:pt x="19" y="460"/>
                  </a:lnTo>
                  <a:lnTo>
                    <a:pt x="19" y="32"/>
                  </a:lnTo>
                  <a:lnTo>
                    <a:pt x="28" y="32"/>
                  </a:lnTo>
                  <a:close/>
                  <a:moveTo>
                    <a:pt x="24" y="32"/>
                  </a:moveTo>
                  <a:lnTo>
                    <a:pt x="0" y="47"/>
                  </a:lnTo>
                  <a:lnTo>
                    <a:pt x="24" y="0"/>
                  </a:lnTo>
                  <a:lnTo>
                    <a:pt x="48" y="47"/>
                  </a:lnTo>
                  <a:lnTo>
                    <a:pt x="24" y="32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2" name="Freeform 183"/>
            <p:cNvSpPr>
              <a:spLocks noEditPoints="1"/>
            </p:cNvSpPr>
            <p:nvPr/>
          </p:nvSpPr>
          <p:spPr bwMode="auto">
            <a:xfrm>
              <a:off x="641985" y="1533208"/>
              <a:ext cx="342900" cy="74613"/>
            </a:xfrm>
            <a:custGeom>
              <a:avLst/>
              <a:gdLst>
                <a:gd name="T0" fmla="*/ 0 w 216"/>
                <a:gd name="T1" fmla="*/ 19 h 47"/>
                <a:gd name="T2" fmla="*/ 184 w 216"/>
                <a:gd name="T3" fmla="*/ 19 h 47"/>
                <a:gd name="T4" fmla="*/ 184 w 216"/>
                <a:gd name="T5" fmla="*/ 28 h 47"/>
                <a:gd name="T6" fmla="*/ 0 w 216"/>
                <a:gd name="T7" fmla="*/ 28 h 47"/>
                <a:gd name="T8" fmla="*/ 0 w 216"/>
                <a:gd name="T9" fmla="*/ 19 h 47"/>
                <a:gd name="T10" fmla="*/ 184 w 216"/>
                <a:gd name="T11" fmla="*/ 24 h 47"/>
                <a:gd name="T12" fmla="*/ 168 w 216"/>
                <a:gd name="T13" fmla="*/ 0 h 47"/>
                <a:gd name="T14" fmla="*/ 216 w 216"/>
                <a:gd name="T15" fmla="*/ 24 h 47"/>
                <a:gd name="T16" fmla="*/ 168 w 216"/>
                <a:gd name="T17" fmla="*/ 47 h 47"/>
                <a:gd name="T18" fmla="*/ 184 w 216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" h="47">
                  <a:moveTo>
                    <a:pt x="0" y="19"/>
                  </a:moveTo>
                  <a:lnTo>
                    <a:pt x="184" y="19"/>
                  </a:lnTo>
                  <a:lnTo>
                    <a:pt x="184" y="28"/>
                  </a:lnTo>
                  <a:lnTo>
                    <a:pt x="0" y="28"/>
                  </a:lnTo>
                  <a:lnTo>
                    <a:pt x="0" y="19"/>
                  </a:lnTo>
                  <a:close/>
                  <a:moveTo>
                    <a:pt x="184" y="24"/>
                  </a:moveTo>
                  <a:lnTo>
                    <a:pt x="168" y="0"/>
                  </a:lnTo>
                  <a:lnTo>
                    <a:pt x="216" y="24"/>
                  </a:lnTo>
                  <a:lnTo>
                    <a:pt x="168" y="47"/>
                  </a:lnTo>
                  <a:lnTo>
                    <a:pt x="184" y="24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3" name="Rectangle 184"/>
            <p:cNvSpPr>
              <a:spLocks noChangeArrowheads="1"/>
            </p:cNvSpPr>
            <p:nvPr/>
          </p:nvSpPr>
          <p:spPr bwMode="auto">
            <a:xfrm>
              <a:off x="854710" y="1339533"/>
              <a:ext cx="130175" cy="173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+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64" name="Rectangle 185"/>
            <p:cNvSpPr>
              <a:spLocks noChangeArrowheads="1"/>
            </p:cNvSpPr>
            <p:nvPr/>
          </p:nvSpPr>
          <p:spPr bwMode="auto">
            <a:xfrm>
              <a:off x="937260" y="1750695"/>
              <a:ext cx="92075" cy="173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-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65" name="Freeform 186"/>
            <p:cNvSpPr>
              <a:spLocks noEditPoints="1"/>
            </p:cNvSpPr>
            <p:nvPr/>
          </p:nvSpPr>
          <p:spPr bwMode="auto">
            <a:xfrm>
              <a:off x="1121410" y="1517333"/>
              <a:ext cx="419100" cy="76200"/>
            </a:xfrm>
            <a:custGeom>
              <a:avLst/>
              <a:gdLst>
                <a:gd name="T0" fmla="*/ 0 w 264"/>
                <a:gd name="T1" fmla="*/ 19 h 48"/>
                <a:gd name="T2" fmla="*/ 232 w 264"/>
                <a:gd name="T3" fmla="*/ 19 h 48"/>
                <a:gd name="T4" fmla="*/ 232 w 264"/>
                <a:gd name="T5" fmla="*/ 29 h 48"/>
                <a:gd name="T6" fmla="*/ 0 w 264"/>
                <a:gd name="T7" fmla="*/ 29 h 48"/>
                <a:gd name="T8" fmla="*/ 0 w 264"/>
                <a:gd name="T9" fmla="*/ 19 h 48"/>
                <a:gd name="T10" fmla="*/ 232 w 264"/>
                <a:gd name="T11" fmla="*/ 24 h 48"/>
                <a:gd name="T12" fmla="*/ 216 w 264"/>
                <a:gd name="T13" fmla="*/ 0 h 48"/>
                <a:gd name="T14" fmla="*/ 264 w 264"/>
                <a:gd name="T15" fmla="*/ 24 h 48"/>
                <a:gd name="T16" fmla="*/ 216 w 264"/>
                <a:gd name="T17" fmla="*/ 48 h 48"/>
                <a:gd name="T18" fmla="*/ 232 w 264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48">
                  <a:moveTo>
                    <a:pt x="0" y="19"/>
                  </a:moveTo>
                  <a:lnTo>
                    <a:pt x="232" y="19"/>
                  </a:lnTo>
                  <a:lnTo>
                    <a:pt x="232" y="29"/>
                  </a:lnTo>
                  <a:lnTo>
                    <a:pt x="0" y="29"/>
                  </a:lnTo>
                  <a:lnTo>
                    <a:pt x="0" y="19"/>
                  </a:lnTo>
                  <a:close/>
                  <a:moveTo>
                    <a:pt x="232" y="24"/>
                  </a:moveTo>
                  <a:lnTo>
                    <a:pt x="216" y="0"/>
                  </a:lnTo>
                  <a:lnTo>
                    <a:pt x="264" y="24"/>
                  </a:lnTo>
                  <a:lnTo>
                    <a:pt x="216" y="48"/>
                  </a:lnTo>
                  <a:lnTo>
                    <a:pt x="232" y="24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6" name="Freeform 187"/>
            <p:cNvSpPr>
              <a:spLocks noEditPoints="1"/>
            </p:cNvSpPr>
            <p:nvPr/>
          </p:nvSpPr>
          <p:spPr bwMode="auto">
            <a:xfrm>
              <a:off x="999173" y="1503045"/>
              <a:ext cx="107950" cy="128588"/>
            </a:xfrm>
            <a:custGeom>
              <a:avLst/>
              <a:gdLst>
                <a:gd name="T0" fmla="*/ 1 w 225"/>
                <a:gd name="T1" fmla="*/ 134 h 273"/>
                <a:gd name="T2" fmla="*/ 10 w 225"/>
                <a:gd name="T3" fmla="*/ 82 h 273"/>
                <a:gd name="T4" fmla="*/ 34 w 225"/>
                <a:gd name="T5" fmla="*/ 39 h 273"/>
                <a:gd name="T6" fmla="*/ 72 w 225"/>
                <a:gd name="T7" fmla="*/ 10 h 273"/>
                <a:gd name="T8" fmla="*/ 116 w 225"/>
                <a:gd name="T9" fmla="*/ 1 h 273"/>
                <a:gd name="T10" fmla="*/ 160 w 225"/>
                <a:gd name="T11" fmla="*/ 13 h 273"/>
                <a:gd name="T12" fmla="*/ 195 w 225"/>
                <a:gd name="T13" fmla="*/ 44 h 273"/>
                <a:gd name="T14" fmla="*/ 216 w 225"/>
                <a:gd name="T15" fmla="*/ 87 h 273"/>
                <a:gd name="T16" fmla="*/ 224 w 225"/>
                <a:gd name="T17" fmla="*/ 139 h 273"/>
                <a:gd name="T18" fmla="*/ 215 w 225"/>
                <a:gd name="T19" fmla="*/ 191 h 273"/>
                <a:gd name="T20" fmla="*/ 191 w 225"/>
                <a:gd name="T21" fmla="*/ 234 h 273"/>
                <a:gd name="T22" fmla="*/ 153 w 225"/>
                <a:gd name="T23" fmla="*/ 263 h 273"/>
                <a:gd name="T24" fmla="*/ 109 w 225"/>
                <a:gd name="T25" fmla="*/ 272 h 273"/>
                <a:gd name="T26" fmla="*/ 65 w 225"/>
                <a:gd name="T27" fmla="*/ 260 h 273"/>
                <a:gd name="T28" fmla="*/ 30 w 225"/>
                <a:gd name="T29" fmla="*/ 229 h 273"/>
                <a:gd name="T30" fmla="*/ 9 w 225"/>
                <a:gd name="T31" fmla="*/ 186 h 273"/>
                <a:gd name="T32" fmla="*/ 40 w 225"/>
                <a:gd name="T33" fmla="*/ 181 h 273"/>
                <a:gd name="T34" fmla="*/ 59 w 225"/>
                <a:gd name="T35" fmla="*/ 214 h 273"/>
                <a:gd name="T36" fmla="*/ 86 w 225"/>
                <a:gd name="T37" fmla="*/ 235 h 273"/>
                <a:gd name="T38" fmla="*/ 116 w 225"/>
                <a:gd name="T39" fmla="*/ 241 h 273"/>
                <a:gd name="T40" fmla="*/ 146 w 225"/>
                <a:gd name="T41" fmla="*/ 232 h 273"/>
                <a:gd name="T42" fmla="*/ 170 w 225"/>
                <a:gd name="T43" fmla="*/ 209 h 273"/>
                <a:gd name="T44" fmla="*/ 186 w 225"/>
                <a:gd name="T45" fmla="*/ 176 h 273"/>
                <a:gd name="T46" fmla="*/ 193 w 225"/>
                <a:gd name="T47" fmla="*/ 134 h 273"/>
                <a:gd name="T48" fmla="*/ 185 w 225"/>
                <a:gd name="T49" fmla="*/ 92 h 273"/>
                <a:gd name="T50" fmla="*/ 166 w 225"/>
                <a:gd name="T51" fmla="*/ 59 h 273"/>
                <a:gd name="T52" fmla="*/ 139 w 225"/>
                <a:gd name="T53" fmla="*/ 38 h 273"/>
                <a:gd name="T54" fmla="*/ 109 w 225"/>
                <a:gd name="T55" fmla="*/ 32 h 273"/>
                <a:gd name="T56" fmla="*/ 79 w 225"/>
                <a:gd name="T57" fmla="*/ 41 h 273"/>
                <a:gd name="T58" fmla="*/ 55 w 225"/>
                <a:gd name="T59" fmla="*/ 64 h 273"/>
                <a:gd name="T60" fmla="*/ 39 w 225"/>
                <a:gd name="T61" fmla="*/ 97 h 273"/>
                <a:gd name="T62" fmla="*/ 32 w 225"/>
                <a:gd name="T63" fmla="*/ 139 h 273"/>
                <a:gd name="T64" fmla="*/ 40 w 225"/>
                <a:gd name="T65" fmla="*/ 18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5" h="273">
                  <a:moveTo>
                    <a:pt x="1" y="139"/>
                  </a:moveTo>
                  <a:cubicBezTo>
                    <a:pt x="0" y="137"/>
                    <a:pt x="0" y="136"/>
                    <a:pt x="1" y="134"/>
                  </a:cubicBezTo>
                  <a:lnTo>
                    <a:pt x="9" y="87"/>
                  </a:lnTo>
                  <a:cubicBezTo>
                    <a:pt x="9" y="85"/>
                    <a:pt x="10" y="84"/>
                    <a:pt x="10" y="82"/>
                  </a:cubicBezTo>
                  <a:lnTo>
                    <a:pt x="30" y="44"/>
                  </a:lnTo>
                  <a:cubicBezTo>
                    <a:pt x="31" y="42"/>
                    <a:pt x="33" y="41"/>
                    <a:pt x="34" y="39"/>
                  </a:cubicBezTo>
                  <a:lnTo>
                    <a:pt x="65" y="13"/>
                  </a:lnTo>
                  <a:cubicBezTo>
                    <a:pt x="67" y="12"/>
                    <a:pt x="69" y="11"/>
                    <a:pt x="72" y="10"/>
                  </a:cubicBezTo>
                  <a:lnTo>
                    <a:pt x="109" y="1"/>
                  </a:lnTo>
                  <a:cubicBezTo>
                    <a:pt x="111" y="0"/>
                    <a:pt x="114" y="0"/>
                    <a:pt x="116" y="1"/>
                  </a:cubicBezTo>
                  <a:lnTo>
                    <a:pt x="153" y="10"/>
                  </a:lnTo>
                  <a:cubicBezTo>
                    <a:pt x="156" y="11"/>
                    <a:pt x="158" y="12"/>
                    <a:pt x="160" y="13"/>
                  </a:cubicBezTo>
                  <a:lnTo>
                    <a:pt x="191" y="39"/>
                  </a:lnTo>
                  <a:cubicBezTo>
                    <a:pt x="192" y="41"/>
                    <a:pt x="194" y="42"/>
                    <a:pt x="195" y="44"/>
                  </a:cubicBezTo>
                  <a:lnTo>
                    <a:pt x="215" y="82"/>
                  </a:lnTo>
                  <a:cubicBezTo>
                    <a:pt x="215" y="84"/>
                    <a:pt x="216" y="85"/>
                    <a:pt x="216" y="87"/>
                  </a:cubicBezTo>
                  <a:lnTo>
                    <a:pt x="224" y="134"/>
                  </a:lnTo>
                  <a:cubicBezTo>
                    <a:pt x="225" y="136"/>
                    <a:pt x="225" y="137"/>
                    <a:pt x="224" y="139"/>
                  </a:cubicBezTo>
                  <a:lnTo>
                    <a:pt x="216" y="186"/>
                  </a:lnTo>
                  <a:cubicBezTo>
                    <a:pt x="216" y="188"/>
                    <a:pt x="215" y="189"/>
                    <a:pt x="215" y="191"/>
                  </a:cubicBezTo>
                  <a:lnTo>
                    <a:pt x="195" y="229"/>
                  </a:lnTo>
                  <a:cubicBezTo>
                    <a:pt x="194" y="231"/>
                    <a:pt x="192" y="232"/>
                    <a:pt x="191" y="234"/>
                  </a:cubicBezTo>
                  <a:lnTo>
                    <a:pt x="160" y="260"/>
                  </a:lnTo>
                  <a:cubicBezTo>
                    <a:pt x="158" y="261"/>
                    <a:pt x="156" y="262"/>
                    <a:pt x="153" y="263"/>
                  </a:cubicBezTo>
                  <a:lnTo>
                    <a:pt x="116" y="272"/>
                  </a:lnTo>
                  <a:cubicBezTo>
                    <a:pt x="114" y="273"/>
                    <a:pt x="111" y="273"/>
                    <a:pt x="109" y="272"/>
                  </a:cubicBezTo>
                  <a:lnTo>
                    <a:pt x="72" y="263"/>
                  </a:lnTo>
                  <a:cubicBezTo>
                    <a:pt x="69" y="262"/>
                    <a:pt x="67" y="261"/>
                    <a:pt x="65" y="260"/>
                  </a:cubicBezTo>
                  <a:lnTo>
                    <a:pt x="34" y="234"/>
                  </a:lnTo>
                  <a:cubicBezTo>
                    <a:pt x="33" y="232"/>
                    <a:pt x="31" y="231"/>
                    <a:pt x="30" y="229"/>
                  </a:cubicBezTo>
                  <a:lnTo>
                    <a:pt x="10" y="191"/>
                  </a:lnTo>
                  <a:cubicBezTo>
                    <a:pt x="10" y="189"/>
                    <a:pt x="9" y="188"/>
                    <a:pt x="9" y="186"/>
                  </a:cubicBezTo>
                  <a:lnTo>
                    <a:pt x="1" y="139"/>
                  </a:lnTo>
                  <a:close/>
                  <a:moveTo>
                    <a:pt x="40" y="181"/>
                  </a:moveTo>
                  <a:lnTo>
                    <a:pt x="39" y="176"/>
                  </a:lnTo>
                  <a:lnTo>
                    <a:pt x="59" y="214"/>
                  </a:lnTo>
                  <a:lnTo>
                    <a:pt x="55" y="209"/>
                  </a:lnTo>
                  <a:lnTo>
                    <a:pt x="86" y="235"/>
                  </a:lnTo>
                  <a:lnTo>
                    <a:pt x="79" y="232"/>
                  </a:lnTo>
                  <a:lnTo>
                    <a:pt x="116" y="241"/>
                  </a:lnTo>
                  <a:lnTo>
                    <a:pt x="109" y="241"/>
                  </a:lnTo>
                  <a:lnTo>
                    <a:pt x="146" y="232"/>
                  </a:lnTo>
                  <a:lnTo>
                    <a:pt x="139" y="235"/>
                  </a:lnTo>
                  <a:lnTo>
                    <a:pt x="170" y="209"/>
                  </a:lnTo>
                  <a:lnTo>
                    <a:pt x="166" y="214"/>
                  </a:lnTo>
                  <a:lnTo>
                    <a:pt x="186" y="176"/>
                  </a:lnTo>
                  <a:lnTo>
                    <a:pt x="185" y="181"/>
                  </a:lnTo>
                  <a:lnTo>
                    <a:pt x="193" y="134"/>
                  </a:lnTo>
                  <a:lnTo>
                    <a:pt x="193" y="139"/>
                  </a:lnTo>
                  <a:lnTo>
                    <a:pt x="185" y="92"/>
                  </a:lnTo>
                  <a:lnTo>
                    <a:pt x="186" y="97"/>
                  </a:lnTo>
                  <a:lnTo>
                    <a:pt x="166" y="59"/>
                  </a:lnTo>
                  <a:lnTo>
                    <a:pt x="170" y="64"/>
                  </a:lnTo>
                  <a:lnTo>
                    <a:pt x="139" y="38"/>
                  </a:lnTo>
                  <a:lnTo>
                    <a:pt x="146" y="41"/>
                  </a:lnTo>
                  <a:lnTo>
                    <a:pt x="109" y="32"/>
                  </a:lnTo>
                  <a:lnTo>
                    <a:pt x="116" y="32"/>
                  </a:lnTo>
                  <a:lnTo>
                    <a:pt x="79" y="41"/>
                  </a:lnTo>
                  <a:lnTo>
                    <a:pt x="86" y="38"/>
                  </a:lnTo>
                  <a:lnTo>
                    <a:pt x="55" y="64"/>
                  </a:lnTo>
                  <a:lnTo>
                    <a:pt x="59" y="59"/>
                  </a:lnTo>
                  <a:lnTo>
                    <a:pt x="39" y="97"/>
                  </a:lnTo>
                  <a:lnTo>
                    <a:pt x="40" y="92"/>
                  </a:lnTo>
                  <a:lnTo>
                    <a:pt x="32" y="139"/>
                  </a:lnTo>
                  <a:lnTo>
                    <a:pt x="32" y="134"/>
                  </a:lnTo>
                  <a:lnTo>
                    <a:pt x="40" y="181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7" name="Freeform 188"/>
            <p:cNvSpPr>
              <a:spLocks noEditPoints="1"/>
            </p:cNvSpPr>
            <p:nvPr/>
          </p:nvSpPr>
          <p:spPr bwMode="auto">
            <a:xfrm>
              <a:off x="1524635" y="1283970"/>
              <a:ext cx="723900" cy="550863"/>
            </a:xfrm>
            <a:custGeom>
              <a:avLst/>
              <a:gdLst>
                <a:gd name="T0" fmla="*/ 0 w 456"/>
                <a:gd name="T1" fmla="*/ 0 h 347"/>
                <a:gd name="T2" fmla="*/ 456 w 456"/>
                <a:gd name="T3" fmla="*/ 0 h 347"/>
                <a:gd name="T4" fmla="*/ 456 w 456"/>
                <a:gd name="T5" fmla="*/ 347 h 347"/>
                <a:gd name="T6" fmla="*/ 0 w 456"/>
                <a:gd name="T7" fmla="*/ 347 h 347"/>
                <a:gd name="T8" fmla="*/ 0 w 456"/>
                <a:gd name="T9" fmla="*/ 0 h 347"/>
                <a:gd name="T10" fmla="*/ 10 w 456"/>
                <a:gd name="T11" fmla="*/ 342 h 347"/>
                <a:gd name="T12" fmla="*/ 5 w 456"/>
                <a:gd name="T13" fmla="*/ 337 h 347"/>
                <a:gd name="T14" fmla="*/ 452 w 456"/>
                <a:gd name="T15" fmla="*/ 337 h 347"/>
                <a:gd name="T16" fmla="*/ 447 w 456"/>
                <a:gd name="T17" fmla="*/ 342 h 347"/>
                <a:gd name="T18" fmla="*/ 447 w 456"/>
                <a:gd name="T19" fmla="*/ 5 h 347"/>
                <a:gd name="T20" fmla="*/ 452 w 456"/>
                <a:gd name="T21" fmla="*/ 10 h 347"/>
                <a:gd name="T22" fmla="*/ 5 w 456"/>
                <a:gd name="T23" fmla="*/ 10 h 347"/>
                <a:gd name="T24" fmla="*/ 10 w 456"/>
                <a:gd name="T25" fmla="*/ 5 h 347"/>
                <a:gd name="T26" fmla="*/ 10 w 456"/>
                <a:gd name="T27" fmla="*/ 342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6" h="347">
                  <a:moveTo>
                    <a:pt x="0" y="0"/>
                  </a:moveTo>
                  <a:lnTo>
                    <a:pt x="456" y="0"/>
                  </a:lnTo>
                  <a:lnTo>
                    <a:pt x="456" y="347"/>
                  </a:lnTo>
                  <a:lnTo>
                    <a:pt x="0" y="347"/>
                  </a:lnTo>
                  <a:lnTo>
                    <a:pt x="0" y="0"/>
                  </a:lnTo>
                  <a:close/>
                  <a:moveTo>
                    <a:pt x="10" y="342"/>
                  </a:moveTo>
                  <a:lnTo>
                    <a:pt x="5" y="337"/>
                  </a:lnTo>
                  <a:lnTo>
                    <a:pt x="452" y="337"/>
                  </a:lnTo>
                  <a:lnTo>
                    <a:pt x="447" y="342"/>
                  </a:lnTo>
                  <a:lnTo>
                    <a:pt x="447" y="5"/>
                  </a:lnTo>
                  <a:lnTo>
                    <a:pt x="452" y="10"/>
                  </a:lnTo>
                  <a:lnTo>
                    <a:pt x="5" y="10"/>
                  </a:lnTo>
                  <a:lnTo>
                    <a:pt x="10" y="5"/>
                  </a:lnTo>
                  <a:lnTo>
                    <a:pt x="10" y="342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8" name="Rectangle 189"/>
            <p:cNvSpPr>
              <a:spLocks noChangeArrowheads="1"/>
            </p:cNvSpPr>
            <p:nvPr/>
          </p:nvSpPr>
          <p:spPr bwMode="auto">
            <a:xfrm>
              <a:off x="4839335" y="1555433"/>
              <a:ext cx="15875" cy="798513"/>
            </a:xfrm>
            <a:prstGeom prst="rect">
              <a:avLst/>
            </a:pr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69" name="Rectangle 190"/>
            <p:cNvSpPr>
              <a:spLocks noChangeArrowheads="1"/>
            </p:cNvSpPr>
            <p:nvPr/>
          </p:nvSpPr>
          <p:spPr bwMode="auto">
            <a:xfrm>
              <a:off x="491173" y="1407795"/>
              <a:ext cx="114300" cy="1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*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70" name="Rectangle 191"/>
            <p:cNvSpPr>
              <a:spLocks noChangeArrowheads="1"/>
            </p:cNvSpPr>
            <p:nvPr/>
          </p:nvSpPr>
          <p:spPr bwMode="auto">
            <a:xfrm>
              <a:off x="486410" y="1544320"/>
              <a:ext cx="6412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000" b="0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d</a:t>
              </a:r>
              <a:endParaRPr kumimoji="1" lang="zh-TW" altLang="zh-TW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71" name="Rectangle 192"/>
            <p:cNvSpPr>
              <a:spLocks noChangeArrowheads="1"/>
            </p:cNvSpPr>
            <p:nvPr/>
          </p:nvSpPr>
          <p:spPr bwMode="auto">
            <a:xfrm>
              <a:off x="410210" y="1439545"/>
              <a:ext cx="153988" cy="280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5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v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72" name="Rectangle 193"/>
            <p:cNvSpPr>
              <a:spLocks noChangeArrowheads="1"/>
            </p:cNvSpPr>
            <p:nvPr/>
          </p:nvSpPr>
          <p:spPr bwMode="auto">
            <a:xfrm>
              <a:off x="926148" y="2028508"/>
              <a:ext cx="6412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500" b="0" i="1" u="none" strike="noStrike" cap="none" normalizeH="0" baseline="-2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d</a:t>
              </a:r>
              <a:endParaRPr kumimoji="1" lang="zh-TW" altLang="zh-TW" sz="18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73" name="Rectangle 194"/>
            <p:cNvSpPr>
              <a:spLocks noChangeArrowheads="1"/>
            </p:cNvSpPr>
            <p:nvPr/>
          </p:nvSpPr>
          <p:spPr bwMode="auto">
            <a:xfrm>
              <a:off x="806768" y="1959610"/>
              <a:ext cx="177800" cy="315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800" b="0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v</a:t>
              </a:r>
              <a:endParaRPr kumimoji="1" lang="zh-TW" altLang="zh-TW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74" name="Rectangle 195"/>
            <p:cNvSpPr>
              <a:spLocks noChangeArrowheads="1"/>
            </p:cNvSpPr>
            <p:nvPr/>
          </p:nvSpPr>
          <p:spPr bwMode="auto">
            <a:xfrm>
              <a:off x="840423" y="1864995"/>
              <a:ext cx="12503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~</a:t>
              </a:r>
              <a:endParaRPr kumimoji="1" lang="zh-TW" altLang="zh-TW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75" name="Rectangle 196"/>
            <p:cNvSpPr>
              <a:spLocks noChangeArrowheads="1"/>
            </p:cNvSpPr>
            <p:nvPr/>
          </p:nvSpPr>
          <p:spPr bwMode="auto">
            <a:xfrm>
              <a:off x="5318760" y="1506220"/>
              <a:ext cx="96180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500" b="0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d</a:t>
              </a:r>
              <a:endParaRPr kumimoji="1" lang="zh-TW" altLang="zh-TW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76" name="Rectangle 197"/>
            <p:cNvSpPr>
              <a:spLocks noChangeArrowheads="1"/>
            </p:cNvSpPr>
            <p:nvPr/>
          </p:nvSpPr>
          <p:spPr bwMode="auto">
            <a:xfrm>
              <a:off x="5228273" y="1425258"/>
              <a:ext cx="161925" cy="296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7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V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77" name="Rectangle 198"/>
            <p:cNvSpPr>
              <a:spLocks noChangeArrowheads="1"/>
            </p:cNvSpPr>
            <p:nvPr/>
          </p:nvSpPr>
          <p:spPr bwMode="auto">
            <a:xfrm>
              <a:off x="5264785" y="1303020"/>
              <a:ext cx="150813" cy="296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~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78" name="Rectangle 199"/>
            <p:cNvSpPr>
              <a:spLocks noChangeArrowheads="1"/>
            </p:cNvSpPr>
            <p:nvPr/>
          </p:nvSpPr>
          <p:spPr bwMode="auto">
            <a:xfrm>
              <a:off x="3307398" y="1463358"/>
              <a:ext cx="234950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1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dcf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79" name="Rectangle 200"/>
            <p:cNvSpPr>
              <a:spLocks noChangeArrowheads="1"/>
            </p:cNvSpPr>
            <p:nvPr/>
          </p:nvSpPr>
          <p:spPr bwMode="auto">
            <a:xfrm>
              <a:off x="3231198" y="1398270"/>
              <a:ext cx="142875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3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k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80" name="Freeform 214"/>
            <p:cNvSpPr>
              <a:spLocks noEditPoints="1"/>
            </p:cNvSpPr>
            <p:nvPr/>
          </p:nvSpPr>
          <p:spPr bwMode="auto">
            <a:xfrm>
              <a:off x="2234248" y="1517333"/>
              <a:ext cx="974725" cy="76200"/>
            </a:xfrm>
            <a:custGeom>
              <a:avLst/>
              <a:gdLst>
                <a:gd name="T0" fmla="*/ 0 w 614"/>
                <a:gd name="T1" fmla="*/ 19 h 48"/>
                <a:gd name="T2" fmla="*/ 582 w 614"/>
                <a:gd name="T3" fmla="*/ 19 h 48"/>
                <a:gd name="T4" fmla="*/ 582 w 614"/>
                <a:gd name="T5" fmla="*/ 29 h 48"/>
                <a:gd name="T6" fmla="*/ 0 w 614"/>
                <a:gd name="T7" fmla="*/ 29 h 48"/>
                <a:gd name="T8" fmla="*/ 0 w 614"/>
                <a:gd name="T9" fmla="*/ 19 h 48"/>
                <a:gd name="T10" fmla="*/ 582 w 614"/>
                <a:gd name="T11" fmla="*/ 24 h 48"/>
                <a:gd name="T12" fmla="*/ 566 w 614"/>
                <a:gd name="T13" fmla="*/ 0 h 48"/>
                <a:gd name="T14" fmla="*/ 614 w 614"/>
                <a:gd name="T15" fmla="*/ 24 h 48"/>
                <a:gd name="T16" fmla="*/ 566 w 614"/>
                <a:gd name="T17" fmla="*/ 48 h 48"/>
                <a:gd name="T18" fmla="*/ 582 w 614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48">
                  <a:moveTo>
                    <a:pt x="0" y="19"/>
                  </a:moveTo>
                  <a:lnTo>
                    <a:pt x="582" y="19"/>
                  </a:lnTo>
                  <a:lnTo>
                    <a:pt x="582" y="29"/>
                  </a:lnTo>
                  <a:lnTo>
                    <a:pt x="0" y="29"/>
                  </a:lnTo>
                  <a:lnTo>
                    <a:pt x="0" y="19"/>
                  </a:lnTo>
                  <a:close/>
                  <a:moveTo>
                    <a:pt x="582" y="24"/>
                  </a:moveTo>
                  <a:lnTo>
                    <a:pt x="566" y="0"/>
                  </a:lnTo>
                  <a:lnTo>
                    <a:pt x="614" y="24"/>
                  </a:lnTo>
                  <a:lnTo>
                    <a:pt x="566" y="48"/>
                  </a:lnTo>
                  <a:lnTo>
                    <a:pt x="582" y="24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81" name="Freeform 215"/>
            <p:cNvSpPr>
              <a:spLocks noEditPoints="1"/>
            </p:cNvSpPr>
            <p:nvPr/>
          </p:nvSpPr>
          <p:spPr bwMode="auto">
            <a:xfrm>
              <a:off x="2904173" y="2166620"/>
              <a:ext cx="342900" cy="323850"/>
            </a:xfrm>
            <a:custGeom>
              <a:avLst/>
              <a:gdLst>
                <a:gd name="T0" fmla="*/ 0 w 216"/>
                <a:gd name="T1" fmla="*/ 0 h 204"/>
                <a:gd name="T2" fmla="*/ 216 w 216"/>
                <a:gd name="T3" fmla="*/ 0 h 204"/>
                <a:gd name="T4" fmla="*/ 216 w 216"/>
                <a:gd name="T5" fmla="*/ 204 h 204"/>
                <a:gd name="T6" fmla="*/ 0 w 216"/>
                <a:gd name="T7" fmla="*/ 204 h 204"/>
                <a:gd name="T8" fmla="*/ 0 w 216"/>
                <a:gd name="T9" fmla="*/ 0 h 204"/>
                <a:gd name="T10" fmla="*/ 10 w 216"/>
                <a:gd name="T11" fmla="*/ 199 h 204"/>
                <a:gd name="T12" fmla="*/ 5 w 216"/>
                <a:gd name="T13" fmla="*/ 194 h 204"/>
                <a:gd name="T14" fmla="*/ 211 w 216"/>
                <a:gd name="T15" fmla="*/ 194 h 204"/>
                <a:gd name="T16" fmla="*/ 207 w 216"/>
                <a:gd name="T17" fmla="*/ 199 h 204"/>
                <a:gd name="T18" fmla="*/ 207 w 216"/>
                <a:gd name="T19" fmla="*/ 4 h 204"/>
                <a:gd name="T20" fmla="*/ 211 w 216"/>
                <a:gd name="T21" fmla="*/ 9 h 204"/>
                <a:gd name="T22" fmla="*/ 5 w 216"/>
                <a:gd name="T23" fmla="*/ 9 h 204"/>
                <a:gd name="T24" fmla="*/ 10 w 216"/>
                <a:gd name="T25" fmla="*/ 4 h 204"/>
                <a:gd name="T26" fmla="*/ 10 w 216"/>
                <a:gd name="T27" fmla="*/ 19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" h="204">
                  <a:moveTo>
                    <a:pt x="0" y="0"/>
                  </a:moveTo>
                  <a:lnTo>
                    <a:pt x="216" y="0"/>
                  </a:lnTo>
                  <a:lnTo>
                    <a:pt x="216" y="204"/>
                  </a:lnTo>
                  <a:lnTo>
                    <a:pt x="0" y="204"/>
                  </a:lnTo>
                  <a:lnTo>
                    <a:pt x="0" y="0"/>
                  </a:lnTo>
                  <a:close/>
                  <a:moveTo>
                    <a:pt x="10" y="199"/>
                  </a:moveTo>
                  <a:lnTo>
                    <a:pt x="5" y="194"/>
                  </a:lnTo>
                  <a:lnTo>
                    <a:pt x="211" y="194"/>
                  </a:lnTo>
                  <a:lnTo>
                    <a:pt x="207" y="199"/>
                  </a:lnTo>
                  <a:lnTo>
                    <a:pt x="207" y="4"/>
                  </a:lnTo>
                  <a:lnTo>
                    <a:pt x="211" y="9"/>
                  </a:lnTo>
                  <a:lnTo>
                    <a:pt x="5" y="9"/>
                  </a:lnTo>
                  <a:lnTo>
                    <a:pt x="10" y="4"/>
                  </a:lnTo>
                  <a:lnTo>
                    <a:pt x="10" y="199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82" name="Rectangle 216"/>
            <p:cNvSpPr>
              <a:spLocks noChangeArrowheads="1"/>
            </p:cNvSpPr>
            <p:nvPr/>
          </p:nvSpPr>
          <p:spPr bwMode="auto">
            <a:xfrm>
              <a:off x="3116898" y="2317433"/>
              <a:ext cx="112713" cy="190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1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v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83" name="Rectangle 217"/>
            <p:cNvSpPr>
              <a:spLocks noChangeArrowheads="1"/>
            </p:cNvSpPr>
            <p:nvPr/>
          </p:nvSpPr>
          <p:spPr bwMode="auto">
            <a:xfrm>
              <a:off x="3027998" y="2206308"/>
              <a:ext cx="163513" cy="279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6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k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84" name="Freeform 218"/>
            <p:cNvSpPr>
              <a:spLocks noEditPoints="1"/>
            </p:cNvSpPr>
            <p:nvPr/>
          </p:nvSpPr>
          <p:spPr bwMode="auto">
            <a:xfrm>
              <a:off x="2737485" y="1042670"/>
              <a:ext cx="2011363" cy="1598613"/>
            </a:xfrm>
            <a:custGeom>
              <a:avLst/>
              <a:gdLst>
                <a:gd name="T0" fmla="*/ 0 w 1267"/>
                <a:gd name="T1" fmla="*/ 1002 h 1007"/>
                <a:gd name="T2" fmla="*/ 0 w 1267"/>
                <a:gd name="T3" fmla="*/ 897 h 1007"/>
                <a:gd name="T4" fmla="*/ 0 w 1267"/>
                <a:gd name="T5" fmla="*/ 860 h 1007"/>
                <a:gd name="T6" fmla="*/ 0 w 1267"/>
                <a:gd name="T7" fmla="*/ 755 h 1007"/>
                <a:gd name="T8" fmla="*/ 0 w 1267"/>
                <a:gd name="T9" fmla="*/ 717 h 1007"/>
                <a:gd name="T10" fmla="*/ 0 w 1267"/>
                <a:gd name="T11" fmla="*/ 613 h 1007"/>
                <a:gd name="T12" fmla="*/ 0 w 1267"/>
                <a:gd name="T13" fmla="*/ 575 h 1007"/>
                <a:gd name="T14" fmla="*/ 0 w 1267"/>
                <a:gd name="T15" fmla="*/ 470 h 1007"/>
                <a:gd name="T16" fmla="*/ 0 w 1267"/>
                <a:gd name="T17" fmla="*/ 432 h 1007"/>
                <a:gd name="T18" fmla="*/ 0 w 1267"/>
                <a:gd name="T19" fmla="*/ 328 h 1007"/>
                <a:gd name="T20" fmla="*/ 0 w 1267"/>
                <a:gd name="T21" fmla="*/ 290 h 1007"/>
                <a:gd name="T22" fmla="*/ 0 w 1267"/>
                <a:gd name="T23" fmla="*/ 185 h 1007"/>
                <a:gd name="T24" fmla="*/ 0 w 1267"/>
                <a:gd name="T25" fmla="*/ 148 h 1007"/>
                <a:gd name="T26" fmla="*/ 0 w 1267"/>
                <a:gd name="T27" fmla="*/ 43 h 1007"/>
                <a:gd name="T28" fmla="*/ 4 w 1267"/>
                <a:gd name="T29" fmla="*/ 0 h 1007"/>
                <a:gd name="T30" fmla="*/ 110 w 1267"/>
                <a:gd name="T31" fmla="*/ 0 h 1007"/>
                <a:gd name="T32" fmla="*/ 148 w 1267"/>
                <a:gd name="T33" fmla="*/ 0 h 1007"/>
                <a:gd name="T34" fmla="*/ 254 w 1267"/>
                <a:gd name="T35" fmla="*/ 0 h 1007"/>
                <a:gd name="T36" fmla="*/ 292 w 1267"/>
                <a:gd name="T37" fmla="*/ 0 h 1007"/>
                <a:gd name="T38" fmla="*/ 398 w 1267"/>
                <a:gd name="T39" fmla="*/ 0 h 1007"/>
                <a:gd name="T40" fmla="*/ 436 w 1267"/>
                <a:gd name="T41" fmla="*/ 0 h 1007"/>
                <a:gd name="T42" fmla="*/ 542 w 1267"/>
                <a:gd name="T43" fmla="*/ 0 h 1007"/>
                <a:gd name="T44" fmla="*/ 580 w 1267"/>
                <a:gd name="T45" fmla="*/ 0 h 1007"/>
                <a:gd name="T46" fmla="*/ 686 w 1267"/>
                <a:gd name="T47" fmla="*/ 0 h 1007"/>
                <a:gd name="T48" fmla="*/ 724 w 1267"/>
                <a:gd name="T49" fmla="*/ 0 h 1007"/>
                <a:gd name="T50" fmla="*/ 830 w 1267"/>
                <a:gd name="T51" fmla="*/ 0 h 1007"/>
                <a:gd name="T52" fmla="*/ 868 w 1267"/>
                <a:gd name="T53" fmla="*/ 0 h 1007"/>
                <a:gd name="T54" fmla="*/ 974 w 1267"/>
                <a:gd name="T55" fmla="*/ 0 h 1007"/>
                <a:gd name="T56" fmla="*/ 1012 w 1267"/>
                <a:gd name="T57" fmla="*/ 0 h 1007"/>
                <a:gd name="T58" fmla="*/ 1118 w 1267"/>
                <a:gd name="T59" fmla="*/ 0 h 1007"/>
                <a:gd name="T60" fmla="*/ 1156 w 1267"/>
                <a:gd name="T61" fmla="*/ 0 h 1007"/>
                <a:gd name="T62" fmla="*/ 1267 w 1267"/>
                <a:gd name="T63" fmla="*/ 5 h 1007"/>
                <a:gd name="T64" fmla="*/ 1267 w 1267"/>
                <a:gd name="T65" fmla="*/ 43 h 1007"/>
                <a:gd name="T66" fmla="*/ 1267 w 1267"/>
                <a:gd name="T67" fmla="*/ 148 h 1007"/>
                <a:gd name="T68" fmla="*/ 1267 w 1267"/>
                <a:gd name="T69" fmla="*/ 185 h 1007"/>
                <a:gd name="T70" fmla="*/ 1267 w 1267"/>
                <a:gd name="T71" fmla="*/ 290 h 1007"/>
                <a:gd name="T72" fmla="*/ 1267 w 1267"/>
                <a:gd name="T73" fmla="*/ 328 h 1007"/>
                <a:gd name="T74" fmla="*/ 1267 w 1267"/>
                <a:gd name="T75" fmla="*/ 432 h 1007"/>
                <a:gd name="T76" fmla="*/ 1267 w 1267"/>
                <a:gd name="T77" fmla="*/ 470 h 1007"/>
                <a:gd name="T78" fmla="*/ 1267 w 1267"/>
                <a:gd name="T79" fmla="*/ 575 h 1007"/>
                <a:gd name="T80" fmla="*/ 1267 w 1267"/>
                <a:gd name="T81" fmla="*/ 613 h 1007"/>
                <a:gd name="T82" fmla="*/ 1267 w 1267"/>
                <a:gd name="T83" fmla="*/ 717 h 1007"/>
                <a:gd name="T84" fmla="*/ 1267 w 1267"/>
                <a:gd name="T85" fmla="*/ 755 h 1007"/>
                <a:gd name="T86" fmla="*/ 1267 w 1267"/>
                <a:gd name="T87" fmla="*/ 860 h 1007"/>
                <a:gd name="T88" fmla="*/ 1267 w 1267"/>
                <a:gd name="T89" fmla="*/ 897 h 1007"/>
                <a:gd name="T90" fmla="*/ 1262 w 1267"/>
                <a:gd name="T91" fmla="*/ 1007 h 1007"/>
                <a:gd name="T92" fmla="*/ 1224 w 1267"/>
                <a:gd name="T93" fmla="*/ 1007 h 1007"/>
                <a:gd name="T94" fmla="*/ 1118 w 1267"/>
                <a:gd name="T95" fmla="*/ 1007 h 1007"/>
                <a:gd name="T96" fmla="*/ 1080 w 1267"/>
                <a:gd name="T97" fmla="*/ 1007 h 1007"/>
                <a:gd name="T98" fmla="*/ 974 w 1267"/>
                <a:gd name="T99" fmla="*/ 1007 h 1007"/>
                <a:gd name="T100" fmla="*/ 936 w 1267"/>
                <a:gd name="T101" fmla="*/ 1007 h 1007"/>
                <a:gd name="T102" fmla="*/ 830 w 1267"/>
                <a:gd name="T103" fmla="*/ 1007 h 1007"/>
                <a:gd name="T104" fmla="*/ 792 w 1267"/>
                <a:gd name="T105" fmla="*/ 1007 h 1007"/>
                <a:gd name="T106" fmla="*/ 686 w 1267"/>
                <a:gd name="T107" fmla="*/ 1007 h 1007"/>
                <a:gd name="T108" fmla="*/ 648 w 1267"/>
                <a:gd name="T109" fmla="*/ 1007 h 1007"/>
                <a:gd name="T110" fmla="*/ 542 w 1267"/>
                <a:gd name="T111" fmla="*/ 1007 h 1007"/>
                <a:gd name="T112" fmla="*/ 504 w 1267"/>
                <a:gd name="T113" fmla="*/ 1007 h 1007"/>
                <a:gd name="T114" fmla="*/ 398 w 1267"/>
                <a:gd name="T115" fmla="*/ 1007 h 1007"/>
                <a:gd name="T116" fmla="*/ 360 w 1267"/>
                <a:gd name="T117" fmla="*/ 1007 h 1007"/>
                <a:gd name="T118" fmla="*/ 254 w 1267"/>
                <a:gd name="T119" fmla="*/ 1007 h 1007"/>
                <a:gd name="T120" fmla="*/ 216 w 1267"/>
                <a:gd name="T121" fmla="*/ 1007 h 1007"/>
                <a:gd name="T122" fmla="*/ 110 w 1267"/>
                <a:gd name="T123" fmla="*/ 1007 h 1007"/>
                <a:gd name="T124" fmla="*/ 72 w 1267"/>
                <a:gd name="T125" fmla="*/ 1007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67" h="1007">
                  <a:moveTo>
                    <a:pt x="0" y="1002"/>
                  </a:moveTo>
                  <a:lnTo>
                    <a:pt x="0" y="926"/>
                  </a:lnTo>
                  <a:lnTo>
                    <a:pt x="9" y="926"/>
                  </a:lnTo>
                  <a:lnTo>
                    <a:pt x="9" y="1002"/>
                  </a:lnTo>
                  <a:lnTo>
                    <a:pt x="0" y="1002"/>
                  </a:lnTo>
                  <a:close/>
                  <a:moveTo>
                    <a:pt x="0" y="897"/>
                  </a:moveTo>
                  <a:lnTo>
                    <a:pt x="0" y="888"/>
                  </a:lnTo>
                  <a:lnTo>
                    <a:pt x="9" y="888"/>
                  </a:lnTo>
                  <a:lnTo>
                    <a:pt x="9" y="897"/>
                  </a:lnTo>
                  <a:lnTo>
                    <a:pt x="0" y="897"/>
                  </a:lnTo>
                  <a:close/>
                  <a:moveTo>
                    <a:pt x="0" y="860"/>
                  </a:moveTo>
                  <a:lnTo>
                    <a:pt x="0" y="784"/>
                  </a:lnTo>
                  <a:lnTo>
                    <a:pt x="9" y="784"/>
                  </a:lnTo>
                  <a:lnTo>
                    <a:pt x="9" y="860"/>
                  </a:lnTo>
                  <a:lnTo>
                    <a:pt x="0" y="860"/>
                  </a:lnTo>
                  <a:close/>
                  <a:moveTo>
                    <a:pt x="0" y="755"/>
                  </a:moveTo>
                  <a:lnTo>
                    <a:pt x="0" y="746"/>
                  </a:lnTo>
                  <a:lnTo>
                    <a:pt x="9" y="746"/>
                  </a:lnTo>
                  <a:lnTo>
                    <a:pt x="9" y="755"/>
                  </a:lnTo>
                  <a:lnTo>
                    <a:pt x="0" y="755"/>
                  </a:lnTo>
                  <a:close/>
                  <a:moveTo>
                    <a:pt x="0" y="717"/>
                  </a:moveTo>
                  <a:lnTo>
                    <a:pt x="0" y="641"/>
                  </a:lnTo>
                  <a:lnTo>
                    <a:pt x="9" y="641"/>
                  </a:lnTo>
                  <a:lnTo>
                    <a:pt x="9" y="717"/>
                  </a:lnTo>
                  <a:lnTo>
                    <a:pt x="0" y="717"/>
                  </a:lnTo>
                  <a:close/>
                  <a:moveTo>
                    <a:pt x="0" y="613"/>
                  </a:moveTo>
                  <a:lnTo>
                    <a:pt x="0" y="603"/>
                  </a:lnTo>
                  <a:lnTo>
                    <a:pt x="9" y="603"/>
                  </a:lnTo>
                  <a:lnTo>
                    <a:pt x="9" y="613"/>
                  </a:lnTo>
                  <a:lnTo>
                    <a:pt x="0" y="613"/>
                  </a:lnTo>
                  <a:close/>
                  <a:moveTo>
                    <a:pt x="0" y="575"/>
                  </a:moveTo>
                  <a:lnTo>
                    <a:pt x="0" y="499"/>
                  </a:lnTo>
                  <a:lnTo>
                    <a:pt x="9" y="499"/>
                  </a:lnTo>
                  <a:lnTo>
                    <a:pt x="9" y="575"/>
                  </a:lnTo>
                  <a:lnTo>
                    <a:pt x="0" y="575"/>
                  </a:lnTo>
                  <a:close/>
                  <a:moveTo>
                    <a:pt x="0" y="470"/>
                  </a:moveTo>
                  <a:lnTo>
                    <a:pt x="0" y="461"/>
                  </a:lnTo>
                  <a:lnTo>
                    <a:pt x="9" y="461"/>
                  </a:lnTo>
                  <a:lnTo>
                    <a:pt x="9" y="470"/>
                  </a:lnTo>
                  <a:lnTo>
                    <a:pt x="0" y="470"/>
                  </a:lnTo>
                  <a:close/>
                  <a:moveTo>
                    <a:pt x="0" y="432"/>
                  </a:moveTo>
                  <a:lnTo>
                    <a:pt x="0" y="356"/>
                  </a:lnTo>
                  <a:lnTo>
                    <a:pt x="9" y="356"/>
                  </a:lnTo>
                  <a:lnTo>
                    <a:pt x="9" y="432"/>
                  </a:lnTo>
                  <a:lnTo>
                    <a:pt x="0" y="432"/>
                  </a:lnTo>
                  <a:close/>
                  <a:moveTo>
                    <a:pt x="0" y="328"/>
                  </a:moveTo>
                  <a:lnTo>
                    <a:pt x="0" y="318"/>
                  </a:lnTo>
                  <a:lnTo>
                    <a:pt x="9" y="318"/>
                  </a:lnTo>
                  <a:lnTo>
                    <a:pt x="9" y="328"/>
                  </a:lnTo>
                  <a:lnTo>
                    <a:pt x="0" y="328"/>
                  </a:lnTo>
                  <a:close/>
                  <a:moveTo>
                    <a:pt x="0" y="290"/>
                  </a:moveTo>
                  <a:lnTo>
                    <a:pt x="0" y="214"/>
                  </a:lnTo>
                  <a:lnTo>
                    <a:pt x="9" y="214"/>
                  </a:lnTo>
                  <a:lnTo>
                    <a:pt x="9" y="290"/>
                  </a:lnTo>
                  <a:lnTo>
                    <a:pt x="0" y="290"/>
                  </a:lnTo>
                  <a:close/>
                  <a:moveTo>
                    <a:pt x="0" y="185"/>
                  </a:moveTo>
                  <a:lnTo>
                    <a:pt x="0" y="176"/>
                  </a:lnTo>
                  <a:lnTo>
                    <a:pt x="9" y="176"/>
                  </a:lnTo>
                  <a:lnTo>
                    <a:pt x="9" y="185"/>
                  </a:lnTo>
                  <a:lnTo>
                    <a:pt x="0" y="185"/>
                  </a:lnTo>
                  <a:close/>
                  <a:moveTo>
                    <a:pt x="0" y="148"/>
                  </a:moveTo>
                  <a:lnTo>
                    <a:pt x="0" y="72"/>
                  </a:lnTo>
                  <a:lnTo>
                    <a:pt x="9" y="72"/>
                  </a:lnTo>
                  <a:lnTo>
                    <a:pt x="9" y="148"/>
                  </a:lnTo>
                  <a:lnTo>
                    <a:pt x="0" y="148"/>
                  </a:lnTo>
                  <a:close/>
                  <a:moveTo>
                    <a:pt x="0" y="43"/>
                  </a:moveTo>
                  <a:lnTo>
                    <a:pt x="0" y="34"/>
                  </a:lnTo>
                  <a:lnTo>
                    <a:pt x="9" y="34"/>
                  </a:lnTo>
                  <a:lnTo>
                    <a:pt x="9" y="43"/>
                  </a:lnTo>
                  <a:lnTo>
                    <a:pt x="0" y="43"/>
                  </a:lnTo>
                  <a:close/>
                  <a:moveTo>
                    <a:pt x="4" y="0"/>
                  </a:moveTo>
                  <a:lnTo>
                    <a:pt x="81" y="0"/>
                  </a:lnTo>
                  <a:lnTo>
                    <a:pt x="81" y="10"/>
                  </a:lnTo>
                  <a:lnTo>
                    <a:pt x="4" y="10"/>
                  </a:lnTo>
                  <a:lnTo>
                    <a:pt x="4" y="0"/>
                  </a:lnTo>
                  <a:close/>
                  <a:moveTo>
                    <a:pt x="110" y="0"/>
                  </a:moveTo>
                  <a:lnTo>
                    <a:pt x="120" y="0"/>
                  </a:lnTo>
                  <a:lnTo>
                    <a:pt x="120" y="10"/>
                  </a:lnTo>
                  <a:lnTo>
                    <a:pt x="110" y="10"/>
                  </a:lnTo>
                  <a:lnTo>
                    <a:pt x="110" y="0"/>
                  </a:lnTo>
                  <a:close/>
                  <a:moveTo>
                    <a:pt x="148" y="0"/>
                  </a:moveTo>
                  <a:lnTo>
                    <a:pt x="225" y="0"/>
                  </a:lnTo>
                  <a:lnTo>
                    <a:pt x="225" y="10"/>
                  </a:lnTo>
                  <a:lnTo>
                    <a:pt x="148" y="10"/>
                  </a:lnTo>
                  <a:lnTo>
                    <a:pt x="148" y="0"/>
                  </a:lnTo>
                  <a:close/>
                  <a:moveTo>
                    <a:pt x="254" y="0"/>
                  </a:moveTo>
                  <a:lnTo>
                    <a:pt x="264" y="0"/>
                  </a:lnTo>
                  <a:lnTo>
                    <a:pt x="264" y="10"/>
                  </a:lnTo>
                  <a:lnTo>
                    <a:pt x="254" y="10"/>
                  </a:lnTo>
                  <a:lnTo>
                    <a:pt x="254" y="0"/>
                  </a:lnTo>
                  <a:close/>
                  <a:moveTo>
                    <a:pt x="292" y="0"/>
                  </a:moveTo>
                  <a:lnTo>
                    <a:pt x="369" y="0"/>
                  </a:lnTo>
                  <a:lnTo>
                    <a:pt x="369" y="10"/>
                  </a:lnTo>
                  <a:lnTo>
                    <a:pt x="292" y="10"/>
                  </a:lnTo>
                  <a:lnTo>
                    <a:pt x="292" y="0"/>
                  </a:lnTo>
                  <a:close/>
                  <a:moveTo>
                    <a:pt x="398" y="0"/>
                  </a:moveTo>
                  <a:lnTo>
                    <a:pt x="408" y="0"/>
                  </a:lnTo>
                  <a:lnTo>
                    <a:pt x="408" y="10"/>
                  </a:lnTo>
                  <a:lnTo>
                    <a:pt x="398" y="10"/>
                  </a:lnTo>
                  <a:lnTo>
                    <a:pt x="398" y="0"/>
                  </a:lnTo>
                  <a:close/>
                  <a:moveTo>
                    <a:pt x="436" y="0"/>
                  </a:moveTo>
                  <a:lnTo>
                    <a:pt x="513" y="0"/>
                  </a:lnTo>
                  <a:lnTo>
                    <a:pt x="513" y="10"/>
                  </a:lnTo>
                  <a:lnTo>
                    <a:pt x="436" y="10"/>
                  </a:lnTo>
                  <a:lnTo>
                    <a:pt x="436" y="0"/>
                  </a:lnTo>
                  <a:close/>
                  <a:moveTo>
                    <a:pt x="542" y="0"/>
                  </a:moveTo>
                  <a:lnTo>
                    <a:pt x="552" y="0"/>
                  </a:lnTo>
                  <a:lnTo>
                    <a:pt x="552" y="10"/>
                  </a:lnTo>
                  <a:lnTo>
                    <a:pt x="542" y="10"/>
                  </a:lnTo>
                  <a:lnTo>
                    <a:pt x="542" y="0"/>
                  </a:lnTo>
                  <a:close/>
                  <a:moveTo>
                    <a:pt x="580" y="0"/>
                  </a:moveTo>
                  <a:lnTo>
                    <a:pt x="657" y="0"/>
                  </a:lnTo>
                  <a:lnTo>
                    <a:pt x="657" y="10"/>
                  </a:lnTo>
                  <a:lnTo>
                    <a:pt x="580" y="10"/>
                  </a:lnTo>
                  <a:lnTo>
                    <a:pt x="580" y="0"/>
                  </a:lnTo>
                  <a:close/>
                  <a:moveTo>
                    <a:pt x="686" y="0"/>
                  </a:moveTo>
                  <a:lnTo>
                    <a:pt x="696" y="0"/>
                  </a:lnTo>
                  <a:lnTo>
                    <a:pt x="696" y="10"/>
                  </a:lnTo>
                  <a:lnTo>
                    <a:pt x="686" y="10"/>
                  </a:lnTo>
                  <a:lnTo>
                    <a:pt x="686" y="0"/>
                  </a:lnTo>
                  <a:close/>
                  <a:moveTo>
                    <a:pt x="724" y="0"/>
                  </a:moveTo>
                  <a:lnTo>
                    <a:pt x="801" y="0"/>
                  </a:lnTo>
                  <a:lnTo>
                    <a:pt x="801" y="10"/>
                  </a:lnTo>
                  <a:lnTo>
                    <a:pt x="724" y="10"/>
                  </a:lnTo>
                  <a:lnTo>
                    <a:pt x="724" y="0"/>
                  </a:lnTo>
                  <a:close/>
                  <a:moveTo>
                    <a:pt x="830" y="0"/>
                  </a:moveTo>
                  <a:lnTo>
                    <a:pt x="840" y="0"/>
                  </a:lnTo>
                  <a:lnTo>
                    <a:pt x="840" y="10"/>
                  </a:lnTo>
                  <a:lnTo>
                    <a:pt x="830" y="10"/>
                  </a:lnTo>
                  <a:lnTo>
                    <a:pt x="830" y="0"/>
                  </a:lnTo>
                  <a:close/>
                  <a:moveTo>
                    <a:pt x="868" y="0"/>
                  </a:moveTo>
                  <a:lnTo>
                    <a:pt x="945" y="0"/>
                  </a:lnTo>
                  <a:lnTo>
                    <a:pt x="945" y="10"/>
                  </a:lnTo>
                  <a:lnTo>
                    <a:pt x="868" y="10"/>
                  </a:lnTo>
                  <a:lnTo>
                    <a:pt x="868" y="0"/>
                  </a:lnTo>
                  <a:close/>
                  <a:moveTo>
                    <a:pt x="974" y="0"/>
                  </a:moveTo>
                  <a:lnTo>
                    <a:pt x="984" y="0"/>
                  </a:lnTo>
                  <a:lnTo>
                    <a:pt x="984" y="10"/>
                  </a:lnTo>
                  <a:lnTo>
                    <a:pt x="974" y="10"/>
                  </a:lnTo>
                  <a:lnTo>
                    <a:pt x="974" y="0"/>
                  </a:lnTo>
                  <a:close/>
                  <a:moveTo>
                    <a:pt x="1012" y="0"/>
                  </a:moveTo>
                  <a:lnTo>
                    <a:pt x="1089" y="0"/>
                  </a:lnTo>
                  <a:lnTo>
                    <a:pt x="1089" y="10"/>
                  </a:lnTo>
                  <a:lnTo>
                    <a:pt x="1012" y="10"/>
                  </a:lnTo>
                  <a:lnTo>
                    <a:pt x="1012" y="0"/>
                  </a:lnTo>
                  <a:close/>
                  <a:moveTo>
                    <a:pt x="1118" y="0"/>
                  </a:moveTo>
                  <a:lnTo>
                    <a:pt x="1128" y="0"/>
                  </a:lnTo>
                  <a:lnTo>
                    <a:pt x="1128" y="10"/>
                  </a:lnTo>
                  <a:lnTo>
                    <a:pt x="1118" y="10"/>
                  </a:lnTo>
                  <a:lnTo>
                    <a:pt x="1118" y="0"/>
                  </a:lnTo>
                  <a:close/>
                  <a:moveTo>
                    <a:pt x="1156" y="0"/>
                  </a:moveTo>
                  <a:lnTo>
                    <a:pt x="1233" y="0"/>
                  </a:lnTo>
                  <a:lnTo>
                    <a:pt x="1233" y="10"/>
                  </a:lnTo>
                  <a:lnTo>
                    <a:pt x="1156" y="10"/>
                  </a:lnTo>
                  <a:lnTo>
                    <a:pt x="1156" y="0"/>
                  </a:lnTo>
                  <a:close/>
                  <a:moveTo>
                    <a:pt x="1267" y="5"/>
                  </a:moveTo>
                  <a:lnTo>
                    <a:pt x="1267" y="15"/>
                  </a:lnTo>
                  <a:lnTo>
                    <a:pt x="1257" y="15"/>
                  </a:lnTo>
                  <a:lnTo>
                    <a:pt x="1257" y="5"/>
                  </a:lnTo>
                  <a:lnTo>
                    <a:pt x="1267" y="5"/>
                  </a:lnTo>
                  <a:close/>
                  <a:moveTo>
                    <a:pt x="1267" y="43"/>
                  </a:moveTo>
                  <a:lnTo>
                    <a:pt x="1267" y="119"/>
                  </a:lnTo>
                  <a:lnTo>
                    <a:pt x="1257" y="119"/>
                  </a:lnTo>
                  <a:lnTo>
                    <a:pt x="1257" y="43"/>
                  </a:lnTo>
                  <a:lnTo>
                    <a:pt x="1267" y="43"/>
                  </a:lnTo>
                  <a:close/>
                  <a:moveTo>
                    <a:pt x="1267" y="148"/>
                  </a:moveTo>
                  <a:lnTo>
                    <a:pt x="1267" y="157"/>
                  </a:lnTo>
                  <a:lnTo>
                    <a:pt x="1257" y="157"/>
                  </a:lnTo>
                  <a:lnTo>
                    <a:pt x="1257" y="148"/>
                  </a:lnTo>
                  <a:lnTo>
                    <a:pt x="1267" y="148"/>
                  </a:lnTo>
                  <a:close/>
                  <a:moveTo>
                    <a:pt x="1267" y="185"/>
                  </a:moveTo>
                  <a:lnTo>
                    <a:pt x="1267" y="261"/>
                  </a:lnTo>
                  <a:lnTo>
                    <a:pt x="1257" y="261"/>
                  </a:lnTo>
                  <a:lnTo>
                    <a:pt x="1257" y="185"/>
                  </a:lnTo>
                  <a:lnTo>
                    <a:pt x="1267" y="185"/>
                  </a:lnTo>
                  <a:close/>
                  <a:moveTo>
                    <a:pt x="1267" y="290"/>
                  </a:moveTo>
                  <a:lnTo>
                    <a:pt x="1267" y="299"/>
                  </a:lnTo>
                  <a:lnTo>
                    <a:pt x="1257" y="299"/>
                  </a:lnTo>
                  <a:lnTo>
                    <a:pt x="1257" y="290"/>
                  </a:lnTo>
                  <a:lnTo>
                    <a:pt x="1267" y="290"/>
                  </a:lnTo>
                  <a:close/>
                  <a:moveTo>
                    <a:pt x="1267" y="328"/>
                  </a:moveTo>
                  <a:lnTo>
                    <a:pt x="1267" y="404"/>
                  </a:lnTo>
                  <a:lnTo>
                    <a:pt x="1257" y="404"/>
                  </a:lnTo>
                  <a:lnTo>
                    <a:pt x="1257" y="328"/>
                  </a:lnTo>
                  <a:lnTo>
                    <a:pt x="1267" y="328"/>
                  </a:lnTo>
                  <a:close/>
                  <a:moveTo>
                    <a:pt x="1267" y="432"/>
                  </a:moveTo>
                  <a:lnTo>
                    <a:pt x="1267" y="442"/>
                  </a:lnTo>
                  <a:lnTo>
                    <a:pt x="1257" y="442"/>
                  </a:lnTo>
                  <a:lnTo>
                    <a:pt x="1257" y="432"/>
                  </a:lnTo>
                  <a:lnTo>
                    <a:pt x="1267" y="432"/>
                  </a:lnTo>
                  <a:close/>
                  <a:moveTo>
                    <a:pt x="1267" y="470"/>
                  </a:moveTo>
                  <a:lnTo>
                    <a:pt x="1267" y="546"/>
                  </a:lnTo>
                  <a:lnTo>
                    <a:pt x="1257" y="546"/>
                  </a:lnTo>
                  <a:lnTo>
                    <a:pt x="1257" y="470"/>
                  </a:lnTo>
                  <a:lnTo>
                    <a:pt x="1267" y="470"/>
                  </a:lnTo>
                  <a:close/>
                  <a:moveTo>
                    <a:pt x="1267" y="575"/>
                  </a:moveTo>
                  <a:lnTo>
                    <a:pt x="1267" y="584"/>
                  </a:lnTo>
                  <a:lnTo>
                    <a:pt x="1257" y="584"/>
                  </a:lnTo>
                  <a:lnTo>
                    <a:pt x="1257" y="575"/>
                  </a:lnTo>
                  <a:lnTo>
                    <a:pt x="1267" y="575"/>
                  </a:lnTo>
                  <a:close/>
                  <a:moveTo>
                    <a:pt x="1267" y="613"/>
                  </a:moveTo>
                  <a:lnTo>
                    <a:pt x="1267" y="689"/>
                  </a:lnTo>
                  <a:lnTo>
                    <a:pt x="1257" y="689"/>
                  </a:lnTo>
                  <a:lnTo>
                    <a:pt x="1257" y="613"/>
                  </a:lnTo>
                  <a:lnTo>
                    <a:pt x="1267" y="613"/>
                  </a:lnTo>
                  <a:close/>
                  <a:moveTo>
                    <a:pt x="1267" y="717"/>
                  </a:moveTo>
                  <a:lnTo>
                    <a:pt x="1267" y="727"/>
                  </a:lnTo>
                  <a:lnTo>
                    <a:pt x="1257" y="727"/>
                  </a:lnTo>
                  <a:lnTo>
                    <a:pt x="1257" y="717"/>
                  </a:lnTo>
                  <a:lnTo>
                    <a:pt x="1267" y="717"/>
                  </a:lnTo>
                  <a:close/>
                  <a:moveTo>
                    <a:pt x="1267" y="755"/>
                  </a:moveTo>
                  <a:lnTo>
                    <a:pt x="1267" y="831"/>
                  </a:lnTo>
                  <a:lnTo>
                    <a:pt x="1257" y="831"/>
                  </a:lnTo>
                  <a:lnTo>
                    <a:pt x="1257" y="755"/>
                  </a:lnTo>
                  <a:lnTo>
                    <a:pt x="1267" y="755"/>
                  </a:lnTo>
                  <a:close/>
                  <a:moveTo>
                    <a:pt x="1267" y="860"/>
                  </a:moveTo>
                  <a:lnTo>
                    <a:pt x="1267" y="869"/>
                  </a:lnTo>
                  <a:lnTo>
                    <a:pt x="1257" y="869"/>
                  </a:lnTo>
                  <a:lnTo>
                    <a:pt x="1257" y="860"/>
                  </a:lnTo>
                  <a:lnTo>
                    <a:pt x="1267" y="860"/>
                  </a:lnTo>
                  <a:close/>
                  <a:moveTo>
                    <a:pt x="1267" y="897"/>
                  </a:moveTo>
                  <a:lnTo>
                    <a:pt x="1267" y="973"/>
                  </a:lnTo>
                  <a:lnTo>
                    <a:pt x="1257" y="973"/>
                  </a:lnTo>
                  <a:lnTo>
                    <a:pt x="1257" y="897"/>
                  </a:lnTo>
                  <a:lnTo>
                    <a:pt x="1267" y="897"/>
                  </a:lnTo>
                  <a:close/>
                  <a:moveTo>
                    <a:pt x="1262" y="1007"/>
                  </a:moveTo>
                  <a:lnTo>
                    <a:pt x="1252" y="1007"/>
                  </a:lnTo>
                  <a:lnTo>
                    <a:pt x="1252" y="997"/>
                  </a:lnTo>
                  <a:lnTo>
                    <a:pt x="1262" y="997"/>
                  </a:lnTo>
                  <a:lnTo>
                    <a:pt x="1262" y="1007"/>
                  </a:lnTo>
                  <a:close/>
                  <a:moveTo>
                    <a:pt x="1224" y="1007"/>
                  </a:moveTo>
                  <a:lnTo>
                    <a:pt x="1147" y="1007"/>
                  </a:lnTo>
                  <a:lnTo>
                    <a:pt x="1147" y="997"/>
                  </a:lnTo>
                  <a:lnTo>
                    <a:pt x="1224" y="997"/>
                  </a:lnTo>
                  <a:lnTo>
                    <a:pt x="1224" y="1007"/>
                  </a:lnTo>
                  <a:close/>
                  <a:moveTo>
                    <a:pt x="1118" y="1007"/>
                  </a:moveTo>
                  <a:lnTo>
                    <a:pt x="1108" y="1007"/>
                  </a:lnTo>
                  <a:lnTo>
                    <a:pt x="1108" y="997"/>
                  </a:lnTo>
                  <a:lnTo>
                    <a:pt x="1118" y="997"/>
                  </a:lnTo>
                  <a:lnTo>
                    <a:pt x="1118" y="1007"/>
                  </a:lnTo>
                  <a:close/>
                  <a:moveTo>
                    <a:pt x="1080" y="1007"/>
                  </a:moveTo>
                  <a:lnTo>
                    <a:pt x="1003" y="1007"/>
                  </a:lnTo>
                  <a:lnTo>
                    <a:pt x="1003" y="997"/>
                  </a:lnTo>
                  <a:lnTo>
                    <a:pt x="1080" y="997"/>
                  </a:lnTo>
                  <a:lnTo>
                    <a:pt x="1080" y="1007"/>
                  </a:lnTo>
                  <a:close/>
                  <a:moveTo>
                    <a:pt x="974" y="1007"/>
                  </a:moveTo>
                  <a:lnTo>
                    <a:pt x="964" y="1007"/>
                  </a:lnTo>
                  <a:lnTo>
                    <a:pt x="964" y="997"/>
                  </a:lnTo>
                  <a:lnTo>
                    <a:pt x="974" y="997"/>
                  </a:lnTo>
                  <a:lnTo>
                    <a:pt x="974" y="1007"/>
                  </a:lnTo>
                  <a:close/>
                  <a:moveTo>
                    <a:pt x="936" y="1007"/>
                  </a:moveTo>
                  <a:lnTo>
                    <a:pt x="859" y="1007"/>
                  </a:lnTo>
                  <a:lnTo>
                    <a:pt x="859" y="997"/>
                  </a:lnTo>
                  <a:lnTo>
                    <a:pt x="936" y="997"/>
                  </a:lnTo>
                  <a:lnTo>
                    <a:pt x="936" y="1007"/>
                  </a:lnTo>
                  <a:close/>
                  <a:moveTo>
                    <a:pt x="830" y="1007"/>
                  </a:moveTo>
                  <a:lnTo>
                    <a:pt x="820" y="1007"/>
                  </a:lnTo>
                  <a:lnTo>
                    <a:pt x="820" y="997"/>
                  </a:lnTo>
                  <a:lnTo>
                    <a:pt x="830" y="997"/>
                  </a:lnTo>
                  <a:lnTo>
                    <a:pt x="830" y="1007"/>
                  </a:lnTo>
                  <a:close/>
                  <a:moveTo>
                    <a:pt x="792" y="1007"/>
                  </a:moveTo>
                  <a:lnTo>
                    <a:pt x="715" y="1007"/>
                  </a:lnTo>
                  <a:lnTo>
                    <a:pt x="715" y="997"/>
                  </a:lnTo>
                  <a:lnTo>
                    <a:pt x="792" y="997"/>
                  </a:lnTo>
                  <a:lnTo>
                    <a:pt x="792" y="1007"/>
                  </a:lnTo>
                  <a:close/>
                  <a:moveTo>
                    <a:pt x="686" y="1007"/>
                  </a:moveTo>
                  <a:lnTo>
                    <a:pt x="676" y="1007"/>
                  </a:lnTo>
                  <a:lnTo>
                    <a:pt x="676" y="997"/>
                  </a:lnTo>
                  <a:lnTo>
                    <a:pt x="686" y="997"/>
                  </a:lnTo>
                  <a:lnTo>
                    <a:pt x="686" y="1007"/>
                  </a:lnTo>
                  <a:close/>
                  <a:moveTo>
                    <a:pt x="648" y="1007"/>
                  </a:moveTo>
                  <a:lnTo>
                    <a:pt x="571" y="1007"/>
                  </a:lnTo>
                  <a:lnTo>
                    <a:pt x="571" y="997"/>
                  </a:lnTo>
                  <a:lnTo>
                    <a:pt x="648" y="997"/>
                  </a:lnTo>
                  <a:lnTo>
                    <a:pt x="648" y="1007"/>
                  </a:lnTo>
                  <a:close/>
                  <a:moveTo>
                    <a:pt x="542" y="1007"/>
                  </a:moveTo>
                  <a:lnTo>
                    <a:pt x="532" y="1007"/>
                  </a:lnTo>
                  <a:lnTo>
                    <a:pt x="532" y="997"/>
                  </a:lnTo>
                  <a:lnTo>
                    <a:pt x="542" y="997"/>
                  </a:lnTo>
                  <a:lnTo>
                    <a:pt x="542" y="1007"/>
                  </a:lnTo>
                  <a:close/>
                  <a:moveTo>
                    <a:pt x="504" y="1007"/>
                  </a:moveTo>
                  <a:lnTo>
                    <a:pt x="427" y="1007"/>
                  </a:lnTo>
                  <a:lnTo>
                    <a:pt x="427" y="997"/>
                  </a:lnTo>
                  <a:lnTo>
                    <a:pt x="504" y="997"/>
                  </a:lnTo>
                  <a:lnTo>
                    <a:pt x="504" y="1007"/>
                  </a:lnTo>
                  <a:close/>
                  <a:moveTo>
                    <a:pt x="398" y="1007"/>
                  </a:moveTo>
                  <a:lnTo>
                    <a:pt x="388" y="1007"/>
                  </a:lnTo>
                  <a:lnTo>
                    <a:pt x="388" y="997"/>
                  </a:lnTo>
                  <a:lnTo>
                    <a:pt x="398" y="997"/>
                  </a:lnTo>
                  <a:lnTo>
                    <a:pt x="398" y="1007"/>
                  </a:lnTo>
                  <a:close/>
                  <a:moveTo>
                    <a:pt x="360" y="1007"/>
                  </a:moveTo>
                  <a:lnTo>
                    <a:pt x="283" y="1007"/>
                  </a:lnTo>
                  <a:lnTo>
                    <a:pt x="283" y="997"/>
                  </a:lnTo>
                  <a:lnTo>
                    <a:pt x="360" y="997"/>
                  </a:lnTo>
                  <a:lnTo>
                    <a:pt x="360" y="1007"/>
                  </a:lnTo>
                  <a:close/>
                  <a:moveTo>
                    <a:pt x="254" y="1007"/>
                  </a:moveTo>
                  <a:lnTo>
                    <a:pt x="244" y="1007"/>
                  </a:lnTo>
                  <a:lnTo>
                    <a:pt x="244" y="997"/>
                  </a:lnTo>
                  <a:lnTo>
                    <a:pt x="254" y="997"/>
                  </a:lnTo>
                  <a:lnTo>
                    <a:pt x="254" y="1007"/>
                  </a:lnTo>
                  <a:close/>
                  <a:moveTo>
                    <a:pt x="216" y="1007"/>
                  </a:moveTo>
                  <a:lnTo>
                    <a:pt x="139" y="1007"/>
                  </a:lnTo>
                  <a:lnTo>
                    <a:pt x="139" y="997"/>
                  </a:lnTo>
                  <a:lnTo>
                    <a:pt x="216" y="997"/>
                  </a:lnTo>
                  <a:lnTo>
                    <a:pt x="216" y="1007"/>
                  </a:lnTo>
                  <a:close/>
                  <a:moveTo>
                    <a:pt x="110" y="1007"/>
                  </a:moveTo>
                  <a:lnTo>
                    <a:pt x="100" y="1007"/>
                  </a:lnTo>
                  <a:lnTo>
                    <a:pt x="100" y="997"/>
                  </a:lnTo>
                  <a:lnTo>
                    <a:pt x="110" y="997"/>
                  </a:lnTo>
                  <a:lnTo>
                    <a:pt x="110" y="1007"/>
                  </a:lnTo>
                  <a:close/>
                  <a:moveTo>
                    <a:pt x="72" y="1007"/>
                  </a:moveTo>
                  <a:lnTo>
                    <a:pt x="4" y="1007"/>
                  </a:lnTo>
                  <a:lnTo>
                    <a:pt x="4" y="997"/>
                  </a:lnTo>
                  <a:lnTo>
                    <a:pt x="72" y="997"/>
                  </a:lnTo>
                  <a:lnTo>
                    <a:pt x="72" y="1007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85" name="Rectangle 219"/>
            <p:cNvSpPr>
              <a:spLocks noChangeArrowheads="1"/>
            </p:cNvSpPr>
            <p:nvPr/>
          </p:nvSpPr>
          <p:spPr bwMode="auto">
            <a:xfrm>
              <a:off x="1916748" y="1977708"/>
              <a:ext cx="107950" cy="1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1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v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86" name="Rectangle 220"/>
            <p:cNvSpPr>
              <a:spLocks noChangeArrowheads="1"/>
            </p:cNvSpPr>
            <p:nvPr/>
          </p:nvSpPr>
          <p:spPr bwMode="auto">
            <a:xfrm>
              <a:off x="1786573" y="1866583"/>
              <a:ext cx="206375" cy="279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6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G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87" name="Rectangle 221"/>
            <p:cNvSpPr>
              <a:spLocks noChangeArrowheads="1"/>
            </p:cNvSpPr>
            <p:nvPr/>
          </p:nvSpPr>
          <p:spPr bwMode="auto">
            <a:xfrm>
              <a:off x="3763010" y="2057083"/>
              <a:ext cx="127000" cy="22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3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v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88" name="Rectangle 222"/>
            <p:cNvSpPr>
              <a:spLocks noChangeArrowheads="1"/>
            </p:cNvSpPr>
            <p:nvPr/>
          </p:nvSpPr>
          <p:spPr bwMode="auto">
            <a:xfrm>
              <a:off x="3621723" y="1980883"/>
              <a:ext cx="209550" cy="279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5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H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89" name="Rectangle 223"/>
            <p:cNvSpPr>
              <a:spLocks noChangeArrowheads="1"/>
            </p:cNvSpPr>
            <p:nvPr/>
          </p:nvSpPr>
          <p:spPr bwMode="auto">
            <a:xfrm>
              <a:off x="3821748" y="1314133"/>
              <a:ext cx="89768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400" b="0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o</a:t>
              </a:r>
              <a:endParaRPr kumimoji="1" lang="zh-TW" altLang="zh-TW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90" name="Rectangle 224"/>
            <p:cNvSpPr>
              <a:spLocks noChangeArrowheads="1"/>
            </p:cNvSpPr>
            <p:nvPr/>
          </p:nvSpPr>
          <p:spPr bwMode="auto">
            <a:xfrm>
              <a:off x="3742373" y="1234758"/>
              <a:ext cx="149225" cy="296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7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I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91" name="Rectangle 225"/>
            <p:cNvSpPr>
              <a:spLocks noChangeArrowheads="1"/>
            </p:cNvSpPr>
            <p:nvPr/>
          </p:nvSpPr>
          <p:spPr bwMode="auto">
            <a:xfrm>
              <a:off x="3742373" y="1114108"/>
              <a:ext cx="193675" cy="296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7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~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92" name="Rectangle 226"/>
            <p:cNvSpPr>
              <a:spLocks noChangeArrowheads="1"/>
            </p:cNvSpPr>
            <p:nvPr/>
          </p:nvSpPr>
          <p:spPr bwMode="auto">
            <a:xfrm>
              <a:off x="2488248" y="1347470"/>
              <a:ext cx="206375" cy="209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2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ea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93" name="Rectangle 227"/>
            <p:cNvSpPr>
              <a:spLocks noChangeArrowheads="1"/>
            </p:cNvSpPr>
            <p:nvPr/>
          </p:nvSpPr>
          <p:spPr bwMode="auto">
            <a:xfrm>
              <a:off x="2385060" y="1282383"/>
              <a:ext cx="17938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V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p:sp>
          <p:nvSpPr>
            <p:cNvPr id="94" name="Rectangle 228"/>
            <p:cNvSpPr>
              <a:spLocks noChangeArrowheads="1"/>
            </p:cNvSpPr>
            <p:nvPr/>
          </p:nvSpPr>
          <p:spPr bwMode="auto">
            <a:xfrm>
              <a:off x="2426335" y="1180783"/>
              <a:ext cx="168275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  <a:cs typeface="新細明體" pitchFamily="18" charset="-12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zh-TW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新細明體" pitchFamily="18" charset="-120"/>
                  <a:cs typeface="新細明體" pitchFamily="18" charset="-120"/>
                </a:rPr>
                <a:t>~</a:t>
              </a:r>
              <a:endParaRPr kumimoji="1" lang="zh-TW" altLang="zh-TW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細明體" pitchFamily="18" charset="-120"/>
                <a:cs typeface="新細明體" pitchFamily="18" charset="-12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5" name="文字方塊 94"/>
                <p:cNvSpPr txBox="1"/>
                <p:nvPr/>
              </p:nvSpPr>
              <p:spPr>
                <a:xfrm>
                  <a:off x="1498599" y="1337734"/>
                  <a:ext cx="745910" cy="44480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TW" sz="110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TW" sz="1100" b="0" i="1" smtClean="0">
                                <a:latin typeface="Cambria Math"/>
                              </a:rPr>
                              <m:t>𝐾</m:t>
                            </m:r>
                            <m:r>
                              <a:rPr lang="en-US" altLang="zh-TW" sz="1100" b="0" i="1" smtClean="0">
                                <a:latin typeface="Cambria Math"/>
                              </a:rPr>
                              <m:t>(</m:t>
                            </m:r>
                            <m:r>
                              <a:rPr lang="en-US" altLang="zh-TW" sz="1100" b="0" i="1" smtClean="0">
                                <a:latin typeface="Cambria Math"/>
                              </a:rPr>
                              <m:t>𝑠</m:t>
                            </m:r>
                            <m:r>
                              <a:rPr lang="en-US" altLang="zh-TW" sz="1100" b="0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zh-TW" sz="1100" b="0" i="1" smtClean="0">
                                <a:latin typeface="Cambria Math"/>
                              </a:rPr>
                              <m:t>𝑧</m:t>
                            </m:r>
                            <m:r>
                              <a:rPr lang="en-US" altLang="zh-TW" sz="1100" b="0" i="1" smtClean="0">
                                <a:latin typeface="Cambria Math"/>
                              </a:rPr>
                              <m:t>)</m:t>
                            </m:r>
                          </m:num>
                          <m:den>
                            <m:r>
                              <a:rPr lang="en-US" altLang="zh-TW" sz="1100" b="0" i="1" smtClean="0">
                                <a:latin typeface="Cambria Math"/>
                              </a:rPr>
                              <m:t>𝑠</m:t>
                            </m:r>
                            <m:r>
                              <a:rPr lang="en-US" altLang="zh-TW" sz="1100" b="0" i="1" smtClean="0">
                                <a:latin typeface="Cambria Math"/>
                              </a:rPr>
                              <m:t>(</m:t>
                            </m:r>
                            <m:r>
                              <a:rPr lang="en-US" altLang="zh-TW" sz="1100" b="0" i="1" smtClean="0">
                                <a:latin typeface="Cambria Math"/>
                              </a:rPr>
                              <m:t>𝑠</m:t>
                            </m:r>
                            <m:r>
                              <a:rPr lang="en-US" altLang="zh-TW" sz="1100" b="0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zh-TW" sz="1100" b="0" i="1" smtClean="0">
                                <a:latin typeface="Cambria Math"/>
                              </a:rPr>
                              <m:t>𝑝</m:t>
                            </m:r>
                            <m:r>
                              <a:rPr lang="en-US" altLang="zh-TW" sz="1100" b="0" i="1" smtClean="0">
                                <a:latin typeface="Cambria Math"/>
                              </a:rPr>
                              <m:t>)</m:t>
                            </m:r>
                          </m:den>
                        </m:f>
                      </m:oMath>
                    </m:oMathPara>
                  </a14:m>
                  <a:endParaRPr lang="zh-TW" altLang="en-US" sz="1100" dirty="0"/>
                </a:p>
              </p:txBody>
            </p:sp>
          </mc:Choice>
          <mc:Fallback xmlns="">
            <p:sp>
              <p:nvSpPr>
                <p:cNvPr id="5" name="文字方塊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98599" y="1337734"/>
                  <a:ext cx="745910" cy="444802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b="-2740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07618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16" y="700616"/>
            <a:ext cx="7370234" cy="5610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字方塊 4"/>
          <p:cNvSpPr txBox="1">
            <a:spLocks noChangeArrowheads="1"/>
          </p:cNvSpPr>
          <p:nvPr/>
        </p:nvSpPr>
        <p:spPr bwMode="auto">
          <a:xfrm>
            <a:off x="285750" y="95250"/>
            <a:ext cx="48686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of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Boost </a:t>
            </a:r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Bridgeless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PFC</a:t>
            </a:r>
            <a:endParaRPr lang="zh-TW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95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6105</TotalTime>
  <Words>5193</Words>
  <Application>Microsoft Office PowerPoint</Application>
  <PresentationFormat>如螢幕大小 (4:3)</PresentationFormat>
  <Paragraphs>1840</Paragraphs>
  <Slides>121</Slides>
  <Notes>0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3</vt:i4>
      </vt:variant>
      <vt:variant>
        <vt:lpstr>投影片標題</vt:lpstr>
      </vt:variant>
      <vt:variant>
        <vt:i4>121</vt:i4>
      </vt:variant>
    </vt:vector>
  </HeadingPairs>
  <TitlesOfParts>
    <vt:vector size="125" baseType="lpstr">
      <vt:lpstr>Office 佈景主題</vt:lpstr>
      <vt:lpstr>方程式</vt:lpstr>
      <vt:lpstr>Equation</vt:lpstr>
      <vt:lpstr>MathType 6.0 Equation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sjchiang</dc:creator>
  <cp:lastModifiedBy>acer</cp:lastModifiedBy>
  <cp:revision>417</cp:revision>
  <dcterms:created xsi:type="dcterms:W3CDTF">2015-10-21T05:51:12Z</dcterms:created>
  <dcterms:modified xsi:type="dcterms:W3CDTF">2018-02-05T12:54:43Z</dcterms:modified>
</cp:coreProperties>
</file>